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4.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5.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6.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notesSlides/notesSlide7.xml" ContentType="application/vnd.openxmlformats-officedocument.presentationml.notesSlide+xml"/>
  <Override PartName="/ppt/theme/themeOverride1.xml" ContentType="application/vnd.openxmlformats-officedocument.themeOverride+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notesSlides/notesSlide8.xml" ContentType="application/vnd.openxmlformats-officedocument.presentationml.notesSlide+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notesSlides/notesSlide9.xml" ContentType="application/vnd.openxmlformats-officedocument.presentationml.notesSlide+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notesSlides/notesSlide10.xml" ContentType="application/vnd.openxmlformats-officedocument.presentationml.notesSlide+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notesSlides/notesSlide11.xml" ContentType="application/vnd.openxmlformats-officedocument.presentationml.notesSlide+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notesSlides/notesSlide12.xml" ContentType="application/vnd.openxmlformats-officedocument.presentationml.notesSlide+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notesSlides/notesSlide13.xml" ContentType="application/vnd.openxmlformats-officedocument.presentationml.notesSlide+xml"/>
  <Override PartName="/ppt/tags/tag265.xml" ContentType="application/vnd.openxmlformats-officedocument.presentationml.tags+xml"/>
  <Override PartName="/ppt/notesSlides/notesSlide14.xml" ContentType="application/vnd.openxmlformats-officedocument.presentationml.notesSlide+xml"/>
  <Override PartName="/ppt/theme/themeOverride2.xml" ContentType="application/vnd.openxmlformats-officedocument.themeOverride+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0" r:id="rId1"/>
  </p:sldMasterIdLst>
  <p:notesMasterIdLst>
    <p:notesMasterId r:id="rId24"/>
  </p:notesMasterIdLst>
  <p:handoutMasterIdLst>
    <p:handoutMasterId r:id="rId25"/>
  </p:handoutMasterIdLst>
  <p:sldIdLst>
    <p:sldId id="257" r:id="rId2"/>
    <p:sldId id="276" r:id="rId3"/>
    <p:sldId id="259" r:id="rId4"/>
    <p:sldId id="280" r:id="rId5"/>
    <p:sldId id="284" r:id="rId6"/>
    <p:sldId id="285" r:id="rId7"/>
    <p:sldId id="286" r:id="rId8"/>
    <p:sldId id="261" r:id="rId9"/>
    <p:sldId id="267" r:id="rId10"/>
    <p:sldId id="263" r:id="rId11"/>
    <p:sldId id="278" r:id="rId12"/>
    <p:sldId id="266" r:id="rId13"/>
    <p:sldId id="275" r:id="rId14"/>
    <p:sldId id="274" r:id="rId15"/>
    <p:sldId id="287" r:id="rId16"/>
    <p:sldId id="288" r:id="rId17"/>
    <p:sldId id="289" r:id="rId18"/>
    <p:sldId id="290" r:id="rId19"/>
    <p:sldId id="291" r:id="rId20"/>
    <p:sldId id="292" r:id="rId21"/>
    <p:sldId id="293" r:id="rId22"/>
    <p:sldId id="294" r:id="rId23"/>
  </p:sldIdLst>
  <p:sldSz cx="12192000" cy="6858000"/>
  <p:notesSz cx="6858000" cy="9144000"/>
  <p:defaultTextStyle>
    <a:defPPr>
      <a:defRPr lang="fr-FR"/>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1647F547-E20B-42DB-88B6-CF98BA5D7843}">
          <p14:sldIdLst>
            <p14:sldId id="257"/>
            <p14:sldId id="276"/>
            <p14:sldId id="259"/>
            <p14:sldId id="280"/>
            <p14:sldId id="284"/>
            <p14:sldId id="285"/>
            <p14:sldId id="286"/>
            <p14:sldId id="261"/>
            <p14:sldId id="267"/>
            <p14:sldId id="263"/>
            <p14:sldId id="278"/>
            <p14:sldId id="266"/>
            <p14:sldId id="275"/>
            <p14:sldId id="274"/>
            <p14:sldId id="287"/>
            <p14:sldId id="288"/>
            <p14:sldId id="289"/>
            <p14:sldId id="290"/>
            <p14:sldId id="291"/>
            <p14:sldId id="292"/>
            <p14:sldId id="293"/>
            <p14:sldId id="29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lia Sondaz" initials="CS" lastIdx="1" clrIdx="0">
    <p:extLst>
      <p:ext uri="{19B8F6BF-5375-455C-9EA6-DF929625EA0E}">
        <p15:presenceInfo xmlns:p15="http://schemas.microsoft.com/office/powerpoint/2012/main" userId="S-1-5-21-515967899-789336058-1060284298-1463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CC00"/>
    <a:srgbClr val="CC00CC"/>
    <a:srgbClr val="993300"/>
    <a:srgbClr val="800000"/>
    <a:srgbClr val="595959"/>
    <a:srgbClr val="FF0000"/>
    <a:srgbClr val="730C01"/>
    <a:srgbClr val="ED6B59"/>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68719" autoAdjust="0"/>
  </p:normalViewPr>
  <p:slideViewPr>
    <p:cSldViewPr snapToGrid="0" snapToObjects="1">
      <p:cViewPr varScale="1">
        <p:scale>
          <a:sx n="59" d="100"/>
          <a:sy n="59" d="100"/>
        </p:scale>
        <p:origin x="1267" y="53"/>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51FEA3DF-3293-4A75-B6C6-E4065344FBB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79E8CB41-1633-407B-B51A-97964A547D8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170408F-7503-4FFA-9FC6-EBCB860C6DA2}" type="datetime2">
              <a:rPr lang="fr-FR" smtClean="0"/>
              <a:t>vendredi 20 mai 2022</a:t>
            </a:fld>
            <a:endParaRPr lang="fr-FR"/>
          </a:p>
        </p:txBody>
      </p:sp>
      <p:sp>
        <p:nvSpPr>
          <p:cNvPr id="4" name="Espace réservé du pied de page 3">
            <a:extLst>
              <a:ext uri="{FF2B5EF4-FFF2-40B4-BE49-F238E27FC236}">
                <a16:creationId xmlns:a16="http://schemas.microsoft.com/office/drawing/2014/main" id="{2DE812FA-AE61-4A01-9EAC-C7AA4B75416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4666D9F6-DFB1-4F93-8B0E-1B6CF5734C0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5F7F58B-C300-4D7A-9FD0-6B7605D3B1D0}" type="slidenum">
              <a:rPr lang="fr-FR" smtClean="0"/>
              <a:t>‹N°›</a:t>
            </a:fld>
            <a:endParaRPr lang="fr-FR"/>
          </a:p>
        </p:txBody>
      </p:sp>
    </p:spTree>
    <p:extLst>
      <p:ext uri="{BB962C8B-B14F-4D97-AF65-F5344CB8AC3E}">
        <p14:creationId xmlns:p14="http://schemas.microsoft.com/office/powerpoint/2010/main" val="3419309789"/>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6EE2B8-7998-4C35-ACAE-380CAF1C7805}" type="datetime2">
              <a:rPr lang="fr-FR" smtClean="0"/>
              <a:t>vendredi 20 mai 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79AEC-B388-43D0-99BB-470FBA346E06}" type="slidenum">
              <a:rPr lang="fr-FR" smtClean="0"/>
              <a:t>‹N°›</a:t>
            </a:fld>
            <a:endParaRPr lang="fr-FR"/>
          </a:p>
        </p:txBody>
      </p:sp>
    </p:spTree>
    <p:extLst>
      <p:ext uri="{BB962C8B-B14F-4D97-AF65-F5344CB8AC3E}">
        <p14:creationId xmlns:p14="http://schemas.microsoft.com/office/powerpoint/2010/main" val="900677695"/>
      </p:ext>
    </p:extLst>
  </p:cSld>
  <p:clrMap bg1="lt1" tx1="dk1" bg2="lt2" tx2="dk2" accent1="accent1" accent2="accent2" accent3="accent3" accent4="accent4" accent5="accent5" accent6="accent6" hlink="hlink" folHlink="folHlink"/>
  <p:hf sldNum="0" hdr="0" dt="0"/>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1032037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STD </a:t>
            </a:r>
            <a:r>
              <a:rPr lang="fr-FR" dirty="0">
                <a:sym typeface="Wingdings" panose="05000000000000000000" pitchFamily="2" charset="2"/>
              </a:rPr>
              <a:t> Entrée de JOS 3 (peuvent être globales car pas de calculs précis de </a:t>
            </a:r>
            <a:r>
              <a:rPr lang="fr-FR" dirty="0" err="1">
                <a:sym typeface="Wingdings" panose="05000000000000000000" pitchFamily="2" charset="2"/>
              </a:rPr>
              <a:t>Tsk</a:t>
            </a:r>
            <a:r>
              <a:rPr lang="fr-FR" dirty="0">
                <a:sym typeface="Wingdings" panose="05000000000000000000" pitchFamily="2" charset="2"/>
              </a:rPr>
              <a:t> locales)  STD zonal </a:t>
            </a:r>
          </a:p>
          <a:p>
            <a:endParaRPr lang="fr-FR" dirty="0">
              <a:sym typeface="Wingdings" panose="05000000000000000000" pitchFamily="2" charset="2"/>
            </a:endParaRPr>
          </a:p>
          <a:p>
            <a:r>
              <a:rPr lang="fr-FR" dirty="0">
                <a:sym typeface="Wingdings" panose="05000000000000000000" pitchFamily="2" charset="2"/>
              </a:rPr>
              <a:t>JOS 3  STD : </a:t>
            </a:r>
            <a:r>
              <a:rPr lang="fr-FR" sz="1800" dirty="0">
                <a:effectLst/>
                <a:latin typeface="Calibri" panose="020F0502020204030204" pitchFamily="34" charset="0"/>
                <a:ea typeface="Calibri" panose="020F0502020204030204" pitchFamily="34" charset="0"/>
                <a:cs typeface="Times New Roman" panose="02020603050405020304" pitchFamily="18" charset="0"/>
              </a:rPr>
              <a:t>flux thermiques et hydriques échangés entre le corps humain et l'environnement</a:t>
            </a:r>
            <a:endParaRPr lang="fr-FR" sz="1800" dirty="0">
              <a:effectLst/>
              <a:latin typeface="Calibri" panose="020F0502020204030204" pitchFamily="34" charset="0"/>
              <a:cs typeface="Times New Roman" panose="02020603050405020304" pitchFamily="18" charset="0"/>
              <a:sym typeface="Wingdings" panose="05000000000000000000" pitchFamily="2" charset="2"/>
            </a:endParaRPr>
          </a:p>
          <a:p>
            <a:endParaRPr lang="fr-FR" sz="1800" dirty="0">
              <a:effectLst/>
              <a:latin typeface="Calibri" panose="020F0502020204030204" pitchFamily="34" charset="0"/>
              <a:cs typeface="Times New Roman" panose="02020603050405020304" pitchFamily="18" charset="0"/>
              <a:sym typeface="Wingdings" panose="05000000000000000000" pitchFamily="2" charset="2"/>
            </a:endParaRPr>
          </a:p>
          <a:p>
            <a:endParaRPr lang="fr-FR" sz="1800" dirty="0">
              <a:effectLst/>
              <a:latin typeface="Calibri" panose="020F0502020204030204" pitchFamily="34" charset="0"/>
              <a:cs typeface="Times New Roman" panose="02020603050405020304" pitchFamily="18" charset="0"/>
              <a:sym typeface="Wingdings" panose="05000000000000000000" pitchFamily="2" charset="2"/>
            </a:endParaRP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4212312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Déjà des couplages : </a:t>
            </a:r>
            <a:r>
              <a:rPr lang="fr-FR" dirty="0" err="1"/>
              <a:t>Thellier</a:t>
            </a:r>
            <a:r>
              <a:rPr lang="fr-FR" dirty="0"/>
              <a:t> et El Kadri</a:t>
            </a:r>
          </a:p>
          <a:p>
            <a:r>
              <a:rPr lang="fr-FR" sz="1800" dirty="0">
                <a:sym typeface="Wingdings" panose="05000000000000000000" pitchFamily="2" charset="2"/>
              </a:rPr>
              <a:t>Applications différentes </a:t>
            </a:r>
          </a:p>
          <a:p>
            <a:r>
              <a:rPr lang="fr-FR" sz="1800" dirty="0">
                <a:sym typeface="Wingdings" panose="05000000000000000000" pitchFamily="2" charset="2"/>
              </a:rPr>
              <a:t>Pas à notre connaissance d’application à la santé</a:t>
            </a:r>
          </a:p>
          <a:p>
            <a:endParaRPr lang="fr-FR" sz="1800" dirty="0">
              <a:sym typeface="Wingdings" panose="05000000000000000000" pitchFamily="2" charset="2"/>
            </a:endParaRPr>
          </a:p>
          <a:p>
            <a:pPr marL="285750" indent="-285750">
              <a:buFont typeface="Wingdings" panose="05000000000000000000" pitchFamily="2" charset="2"/>
              <a:buChar char="à"/>
            </a:pPr>
            <a:r>
              <a:rPr lang="fr-FR" sz="1800" dirty="0">
                <a:sym typeface="Wingdings" panose="05000000000000000000" pitchFamily="2" charset="2"/>
              </a:rPr>
              <a:t>Différences d’échelles temporelles et de précision nécessaire en entrée car pas les mêmes variables </a:t>
            </a:r>
            <a:r>
              <a:rPr lang="fr-FR" sz="1800" dirty="0" err="1">
                <a:sym typeface="Wingdings" panose="05000000000000000000" pitchFamily="2" charset="2"/>
              </a:rPr>
              <a:t>hysiologiques</a:t>
            </a:r>
            <a:r>
              <a:rPr lang="fr-FR" sz="1800" dirty="0">
                <a:sym typeface="Wingdings" panose="05000000000000000000" pitchFamily="2" charset="2"/>
              </a:rPr>
              <a:t> </a:t>
            </a:r>
          </a:p>
          <a:p>
            <a:pPr marL="0" indent="0">
              <a:buFont typeface="Wingdings" panose="05000000000000000000" pitchFamily="2" charset="2"/>
              <a:buNone/>
            </a:pPr>
            <a:r>
              <a:rPr lang="fr-FR" sz="1800" dirty="0">
                <a:sym typeface="Wingdings" panose="05000000000000000000" pitchFamily="2" charset="2"/>
              </a:rPr>
              <a:t>Confort : état peau : température et mouillure</a:t>
            </a:r>
          </a:p>
          <a:p>
            <a:pPr marL="0" indent="0">
              <a:buFont typeface="Wingdings" panose="05000000000000000000" pitchFamily="2" charset="2"/>
              <a:buNone/>
            </a:pPr>
            <a:endParaRPr lang="fr-FR" sz="1800" dirty="0">
              <a:sym typeface="Wingdings" panose="05000000000000000000" pitchFamily="2" charset="2"/>
            </a:endParaRPr>
          </a:p>
          <a:p>
            <a:pPr marL="0" indent="0">
              <a:buFont typeface="Wingdings" panose="05000000000000000000" pitchFamily="2" charset="2"/>
              <a:buNone/>
            </a:pPr>
            <a:r>
              <a:rPr lang="fr-FR" sz="1800" dirty="0">
                <a:sym typeface="Wingdings" panose="05000000000000000000" pitchFamily="2" charset="2"/>
              </a:rPr>
              <a:t>Exemple de simulation avec JOS 3 : homme standard nu assis au repos : humidité absolue et vitesse d’air constantes </a:t>
            </a:r>
          </a:p>
          <a:p>
            <a:pPr marL="0" indent="0">
              <a:buFont typeface="Wingdings" panose="05000000000000000000" pitchFamily="2" charset="2"/>
              <a:buNone/>
            </a:pPr>
            <a:r>
              <a:rPr lang="fr-FR" sz="1800" dirty="0">
                <a:sym typeface="Wingdings" panose="05000000000000000000" pitchFamily="2" charset="2"/>
              </a:rPr>
              <a:t>Température centrale de la tête : santé </a:t>
            </a:r>
          </a:p>
          <a:p>
            <a:pPr marL="0" indent="0">
              <a:buFont typeface="Wingdings" panose="05000000000000000000" pitchFamily="2" charset="2"/>
              <a:buNone/>
            </a:pPr>
            <a:r>
              <a:rPr lang="fr-FR" sz="1800" dirty="0">
                <a:sym typeface="Wingdings" panose="05000000000000000000" pitchFamily="2" charset="2"/>
              </a:rPr>
              <a:t>Température moyenne cutanée : confort </a:t>
            </a:r>
          </a:p>
          <a:p>
            <a:pPr marL="0" indent="0">
              <a:buFont typeface="Wingdings" panose="05000000000000000000" pitchFamily="2" charset="2"/>
              <a:buNone/>
            </a:pPr>
            <a:endParaRPr lang="fr-FR" sz="1800" dirty="0">
              <a:sym typeface="Wingdings" panose="05000000000000000000" pitchFamily="2" charset="2"/>
            </a:endParaRPr>
          </a:p>
          <a:p>
            <a:pPr marL="0" indent="0">
              <a:buFont typeface="Wingdings" panose="05000000000000000000" pitchFamily="2" charset="2"/>
              <a:buNone/>
            </a:pPr>
            <a:r>
              <a:rPr lang="fr-FR" sz="1800" dirty="0" err="1">
                <a:sym typeface="Wingdings" panose="05000000000000000000" pitchFamily="2" charset="2"/>
              </a:rPr>
              <a:t>Tcr</a:t>
            </a:r>
            <a:r>
              <a:rPr lang="fr-FR" sz="1800" dirty="0">
                <a:sym typeface="Wingdings" panose="05000000000000000000" pitchFamily="2" charset="2"/>
              </a:rPr>
              <a:t> évolue plus lentement et est moins impactée par Top (</a:t>
            </a:r>
            <a:r>
              <a:rPr lang="fr-FR" sz="1800" dirty="0">
                <a:effectLst/>
                <a:latin typeface="Calibri" panose="020F0502020204030204" pitchFamily="34" charset="0"/>
                <a:ea typeface="Calibri" panose="020F0502020204030204" pitchFamily="34" charset="0"/>
                <a:cs typeface="Times New Roman" panose="02020603050405020304" pitchFamily="18" charset="0"/>
              </a:rPr>
              <a:t>attention +- 0,4°C est déjà une augmentation significative pour la température centrale)</a:t>
            </a:r>
            <a:endParaRPr lang="fr-FR" sz="1800" dirty="0">
              <a:effectLst/>
              <a:latin typeface="Calibri" panose="020F0502020204030204" pitchFamily="34" charset="0"/>
              <a:cs typeface="Times New Roman" panose="02020603050405020304" pitchFamily="18" charset="0"/>
              <a:sym typeface="Wingdings" panose="05000000000000000000" pitchFamily="2" charset="2"/>
            </a:endParaRPr>
          </a:p>
          <a:p>
            <a:endParaRPr lang="fr-FR" sz="1800" dirty="0">
              <a:effectLst/>
              <a:latin typeface="Calibri" panose="020F0502020204030204" pitchFamily="34" charset="0"/>
              <a:cs typeface="Times New Roman" panose="02020603050405020304" pitchFamily="18" charset="0"/>
              <a:sym typeface="Wingdings" panose="05000000000000000000" pitchFamily="2" charset="2"/>
            </a:endParaRPr>
          </a:p>
          <a:p>
            <a:pPr marL="0" marR="0" lvl="0" indent="0" algn="l" defTabSz="1219140" rtl="0" eaLnBrk="1" fontAlgn="auto" latinLnBrk="0" hangingPunct="1">
              <a:lnSpc>
                <a:spcPct val="100000"/>
              </a:lnSpc>
              <a:spcBef>
                <a:spcPts val="0"/>
              </a:spcBef>
              <a:spcAft>
                <a:spcPts val="0"/>
              </a:spcAft>
              <a:buClrTx/>
              <a:buSzTx/>
              <a:buFontTx/>
              <a:buNone/>
              <a:tabLst/>
              <a:defRPr/>
            </a:pPr>
            <a:r>
              <a:rPr lang="fr-FR" sz="1800" dirty="0">
                <a:effectLst/>
                <a:latin typeface="Calibri" panose="020F0502020204030204" pitchFamily="34" charset="0"/>
                <a:cs typeface="Times New Roman" panose="02020603050405020304" pitchFamily="18" charset="0"/>
                <a:sym typeface="Wingdings" panose="05000000000000000000" pitchFamily="2" charset="2"/>
              </a:rPr>
              <a:t>Coh</a:t>
            </a:r>
            <a:r>
              <a:rPr lang="fr-FR" sz="1800" dirty="0">
                <a:effectLst/>
                <a:latin typeface="Calibri" panose="020F0502020204030204" pitchFamily="34" charset="0"/>
                <a:ea typeface="Calibri" panose="020F0502020204030204" pitchFamily="34" charset="0"/>
                <a:cs typeface="Times New Roman" panose="02020603050405020304" pitchFamily="18" charset="0"/>
              </a:rPr>
              <a:t>érence des temporelles ? Précision nécessaire des sorties du modèle de STD ? </a:t>
            </a:r>
            <a:r>
              <a:rPr lang="fr-F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fr-FR" sz="1800" dirty="0">
                <a:effectLst/>
                <a:latin typeface="Calibri" panose="020F0502020204030204" pitchFamily="34" charset="0"/>
                <a:ea typeface="Calibri" panose="020F0502020204030204" pitchFamily="34" charset="0"/>
                <a:cs typeface="Times New Roman" panose="02020603050405020304" pitchFamily="18" charset="0"/>
              </a:rPr>
              <a:t>étude des constantes de temps et de sensibilité aux variables d'entrée du modèle JOS 3)</a:t>
            </a:r>
          </a:p>
          <a:p>
            <a:pPr marL="0" indent="0">
              <a:buFont typeface="Wingdings" panose="05000000000000000000" pitchFamily="2" charset="2"/>
              <a:buNone/>
            </a:pPr>
            <a:endParaRPr lang="fr-FR" sz="1800" dirty="0">
              <a:sym typeface="Wingdings" panose="05000000000000000000" pitchFamily="2" charset="2"/>
            </a:endParaRP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32453124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Couplage physiologie et thermique du bâtiment : situations à risques &amp; études de certains déterminants</a:t>
            </a:r>
          </a:p>
          <a:p>
            <a:r>
              <a:rPr lang="fr-FR" dirty="0"/>
              <a:t>Intérêt : température centrale et déshydratation</a:t>
            </a:r>
          </a:p>
          <a:p>
            <a:endParaRPr lang="fr-FR" dirty="0"/>
          </a:p>
          <a:p>
            <a:pPr marL="0" indent="0">
              <a:buFont typeface="Wingdings" panose="05000000000000000000" pitchFamily="2" charset="2"/>
              <a:buNone/>
            </a:pPr>
            <a:r>
              <a:rPr lang="fr-FR" dirty="0">
                <a:sym typeface="Wingdings" panose="05000000000000000000" pitchFamily="2" charset="2"/>
              </a:rPr>
              <a:t>Prise de recul  approches SHS et </a:t>
            </a:r>
            <a:r>
              <a:rPr lang="fr-FR" dirty="0" err="1">
                <a:sym typeface="Wingdings" panose="05000000000000000000" pitchFamily="2" charset="2"/>
              </a:rPr>
              <a:t>éthnographie</a:t>
            </a:r>
            <a:r>
              <a:rPr lang="fr-FR" dirty="0">
                <a:sym typeface="Wingdings" panose="05000000000000000000" pitchFamily="2" charset="2"/>
              </a:rPr>
              <a:t> </a:t>
            </a:r>
          </a:p>
          <a:p>
            <a:pPr marL="285750" indent="-285750">
              <a:buFont typeface="Wingdings" panose="05000000000000000000" pitchFamily="2" charset="2"/>
              <a:buChar char="à"/>
            </a:pPr>
            <a:endParaRPr lang="fr-FR" dirty="0">
              <a:sym typeface="Wingdings" panose="05000000000000000000" pitchFamily="2" charset="2"/>
            </a:endParaRPr>
          </a:p>
          <a:p>
            <a:pPr marL="0" marR="0" lvl="0" indent="0" algn="l" defTabSz="121914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dirty="0">
                <a:sym typeface="Wingdings" panose="05000000000000000000" pitchFamily="2" charset="2"/>
              </a:rPr>
              <a:t>Comprendre </a:t>
            </a:r>
            <a:r>
              <a:rPr lang="fr-FR" sz="1800" dirty="0">
                <a:effectLst/>
                <a:latin typeface="Calibri" panose="020F0502020204030204" pitchFamily="34" charset="0"/>
                <a:ea typeface="Calibri" panose="020F0502020204030204" pitchFamily="34" charset="0"/>
                <a:cs typeface="Times New Roman" panose="02020603050405020304" pitchFamily="18" charset="0"/>
              </a:rPr>
              <a:t>les représentations sociales de la tolérance à la chaleur, les comportements et la santé perçue et les effets des les caractéristiques comportementales individuelles et collectives, des conditions socio-économiques et de la connaissance du risque</a:t>
            </a:r>
          </a:p>
          <a:p>
            <a:pPr marL="0" indent="0">
              <a:buFont typeface="Wingdings" panose="05000000000000000000" pitchFamily="2" charset="2"/>
              <a:buNone/>
            </a:pPr>
            <a:endParaRPr lang="fr-FR" dirty="0"/>
          </a:p>
          <a:p>
            <a:pPr marL="0" indent="0">
              <a:buFont typeface="Wingdings" panose="05000000000000000000" pitchFamily="2" charset="2"/>
              <a:buNone/>
            </a:pPr>
            <a:endParaRPr lang="fr-FR" dirty="0"/>
          </a:p>
          <a:p>
            <a:pPr marL="0" indent="0">
              <a:buFont typeface="Wingdings" panose="05000000000000000000" pitchFamily="2" charset="2"/>
              <a:buNone/>
            </a:pPr>
            <a:r>
              <a:rPr lang="fr-FR" dirty="0"/>
              <a:t>Application aux femmes de + 70 ans dans le grand Lyon </a:t>
            </a:r>
          </a:p>
          <a:p>
            <a:pPr marL="0" indent="0">
              <a:buFont typeface="Wingdings" panose="05000000000000000000" pitchFamily="2" charset="2"/>
              <a:buNone/>
            </a:pPr>
            <a:r>
              <a:rPr lang="fr-FR" dirty="0"/>
              <a:t>Première vague d’enquêtes terrains</a:t>
            </a:r>
          </a:p>
          <a:p>
            <a:pPr marL="285750" indent="-285750">
              <a:buFont typeface="Wingdings" panose="05000000000000000000" pitchFamily="2" charset="2"/>
              <a:buChar char="à"/>
            </a:pPr>
            <a:r>
              <a:rPr lang="fr-FR" dirty="0">
                <a:sym typeface="Wingdings" panose="05000000000000000000" pitchFamily="2" charset="2"/>
              </a:rPr>
              <a:t>Entretiens semi-directifs : </a:t>
            </a:r>
            <a:r>
              <a:rPr lang="fr-FR" sz="1800" dirty="0">
                <a:effectLst/>
                <a:latin typeface="Calibri" panose="020F0502020204030204" pitchFamily="34" charset="0"/>
                <a:ea typeface="Calibri" panose="020F0502020204030204" pitchFamily="34" charset="0"/>
                <a:cs typeface="Times New Roman" panose="02020603050405020304" pitchFamily="18" charset="0"/>
              </a:rPr>
              <a:t>habitudes des participantes (hydratation, activité, entourage …) et leur rapport à la chaleur estivale (expériences, connaissance du risque, conscience de sa vulnérabilité …)</a:t>
            </a:r>
          </a:p>
          <a:p>
            <a:pPr marL="285750" indent="-285750">
              <a:buFont typeface="Wingdings" panose="05000000000000000000" pitchFamily="2" charset="2"/>
              <a:buChar char="à"/>
            </a:pPr>
            <a:r>
              <a:rPr lang="fr-FR" sz="1800" dirty="0">
                <a:effectLst/>
                <a:latin typeface="Calibri" panose="020F0502020204030204" pitchFamily="34" charset="0"/>
                <a:cs typeface="Times New Roman" panose="02020603050405020304" pitchFamily="18" charset="0"/>
              </a:rPr>
              <a:t>Carnet de bord : </a:t>
            </a:r>
            <a:r>
              <a:rPr lang="fr-FR" sz="1800" dirty="0">
                <a:effectLst/>
                <a:latin typeface="Calibri" panose="020F0502020204030204" pitchFamily="34" charset="0"/>
                <a:ea typeface="Calibri" panose="020F0502020204030204" pitchFamily="34" charset="0"/>
                <a:cs typeface="Times New Roman" panose="02020603050405020304" pitchFamily="18" charset="0"/>
              </a:rPr>
              <a:t>activités, sensation thermique (froid/chaud, humide/sec, insupportable agréable) et ressenti (sous forme d'une courbe de l'humeur)</a:t>
            </a:r>
          </a:p>
          <a:p>
            <a:pPr marL="285750" indent="-285750">
              <a:buFont typeface="Wingdings" panose="05000000000000000000" pitchFamily="2" charset="2"/>
              <a:buChar char="à"/>
            </a:pPr>
            <a:r>
              <a:rPr lang="fr-FR" sz="1800" dirty="0">
                <a:effectLst/>
                <a:latin typeface="Calibri" panose="020F0502020204030204" pitchFamily="34" charset="0"/>
                <a:cs typeface="Times New Roman" panose="02020603050405020304" pitchFamily="18" charset="0"/>
              </a:rPr>
              <a:t>Monitoring des logements : température, humidité et concentration en CO2</a:t>
            </a:r>
          </a:p>
          <a:p>
            <a:pPr marL="285750" indent="-285750">
              <a:buFont typeface="Wingdings" panose="05000000000000000000" pitchFamily="2" charset="2"/>
              <a:buChar char="à"/>
            </a:pPr>
            <a:r>
              <a:rPr lang="fr-FR" sz="1800" dirty="0">
                <a:effectLst/>
                <a:latin typeface="Calibri" panose="020F0502020204030204" pitchFamily="34" charset="0"/>
                <a:cs typeface="Times New Roman" panose="02020603050405020304" pitchFamily="18" charset="0"/>
              </a:rPr>
              <a:t>Automesures journalières de température frontale</a:t>
            </a:r>
          </a:p>
          <a:p>
            <a:pPr marL="285750" indent="-285750">
              <a:buFont typeface="Wingdings" panose="05000000000000000000" pitchFamily="2" charset="2"/>
              <a:buChar char="à"/>
            </a:pPr>
            <a:endParaRPr lang="fr-FR" sz="1800" dirty="0">
              <a:effectLst/>
              <a:latin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à"/>
            </a:pPr>
            <a:endParaRPr lang="fr-FR" sz="1800" dirty="0">
              <a:effectLst/>
              <a:latin typeface="Calibri" panose="020F0502020204030204" pitchFamily="34" charset="0"/>
              <a:cs typeface="Times New Roman" panose="02020603050405020304" pitchFamily="18" charset="0"/>
            </a:endParaRPr>
          </a:p>
          <a:p>
            <a:pPr marL="0" indent="0">
              <a:buFont typeface="Wingdings" panose="05000000000000000000" pitchFamily="2" charset="2"/>
              <a:buNone/>
            </a:pPr>
            <a:r>
              <a:rPr lang="fr-FR" sz="1800" dirty="0">
                <a:effectLst/>
                <a:latin typeface="Calibri" panose="020F0502020204030204" pitchFamily="34" charset="0"/>
                <a:ea typeface="Calibri" panose="020F0502020204030204" pitchFamily="34" charset="0"/>
                <a:cs typeface="Times New Roman" panose="02020603050405020304" pitchFamily="18" charset="0"/>
              </a:rPr>
              <a:t>Cette première application a pour objectif de développer la méthodologie par expérimentation. </a:t>
            </a:r>
            <a:endParaRPr lang="fr-FR" dirty="0"/>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3149374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Ethnographie =  </a:t>
            </a:r>
          </a:p>
          <a:p>
            <a:pPr>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Branche de l'anthropologie </a:t>
            </a:r>
          </a:p>
          <a:p>
            <a:pPr>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Etude de la culture et du mode de vie de peuple ou milieux sociaux donnés</a:t>
            </a:r>
          </a:p>
          <a:p>
            <a:pPr>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Méthode ethnographique est une méthodologie qualitative qui permet de réaliser une étude descriptive et analytique des traditions, us, coutumes et mœurs de populations déterminées. </a:t>
            </a:r>
          </a:p>
          <a:p>
            <a:pPr>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Etude de terrain</a:t>
            </a:r>
          </a:p>
          <a:p>
            <a:pPr>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LAPLANTINE, François,: "Ainsi l’ethnographie est-elle d’abord l’expérience d’une immersion totale, consistant dans une véritable acculturation à l’envers, où, loin de seulement comprendre une société dans ses manifestations « extérieures » (Durkheim), je dois l’intérioriser dans les significations que les individus eux-mêmes attribuent à leur comportement »</a:t>
            </a:r>
          </a:p>
          <a:p>
            <a:pPr>
              <a:lnSpc>
                <a:spcPct val="107000"/>
              </a:lnSpc>
              <a:spcAft>
                <a:spcPts val="80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Indicateurs environnementaux</a:t>
            </a:r>
          </a:p>
          <a:p>
            <a:pPr marL="285750" indent="-285750" algn="l">
              <a:buFont typeface="Arial" panose="020B0604020202020204" pitchFamily="34" charset="0"/>
              <a:buChar char="•"/>
            </a:pPr>
            <a:r>
              <a:rPr lang="fr-FR" sz="1800" b="0" i="0" u="none" strike="noStrike" baseline="0" dirty="0">
                <a:latin typeface="SFRM1095"/>
              </a:rPr>
              <a:t>le WBGT prédit, à partir de la température de globe noir (effets du rayonnement et du vent), de la température humide naturelle (effets du vent, du rayonnement et de l’humidité) et de la température d’air, le niveau de risque thermique en fonction des cycles travail/repos</a:t>
            </a:r>
          </a:p>
          <a:p>
            <a:pPr marL="285750" indent="-285750" algn="l">
              <a:buFont typeface="Arial" panose="020B0604020202020204" pitchFamily="34" charset="0"/>
              <a:buChar char="•"/>
            </a:pPr>
            <a:r>
              <a:rPr lang="fr-FR" sz="1800" b="0" i="0" u="none" strike="noStrike" baseline="0" dirty="0">
                <a:latin typeface="SFRM1095"/>
              </a:rPr>
              <a:t>le </a:t>
            </a:r>
            <a:r>
              <a:rPr lang="fr-FR" sz="1800" b="0" i="0" u="none" strike="noStrike" baseline="0" dirty="0" err="1">
                <a:latin typeface="SFRM1095"/>
              </a:rPr>
              <a:t>Heat</a:t>
            </a:r>
            <a:r>
              <a:rPr lang="fr-FR" sz="1800" b="0" i="0" u="none" strike="noStrike" baseline="0" dirty="0">
                <a:latin typeface="SFRM1095"/>
              </a:rPr>
              <a:t> Index qui définit, en utilisant la température et l’humidité relative, quatre niveaux de risques liés à des pathologies : fatigue, crampes, épuisement physique et pour les derniers niveaux un coup de chaleur plus ou moins probable</a:t>
            </a:r>
          </a:p>
          <a:p>
            <a:pPr marL="285750" indent="-285750" algn="l">
              <a:buFont typeface="Arial" panose="020B0604020202020204" pitchFamily="34" charset="0"/>
              <a:buChar char="•"/>
            </a:pPr>
            <a:r>
              <a:rPr lang="fr-FR" sz="1800" b="0" i="0" u="none" strike="noStrike" baseline="0" dirty="0">
                <a:latin typeface="SFRM1095"/>
              </a:rPr>
              <a:t>la PET (</a:t>
            </a:r>
            <a:r>
              <a:rPr lang="fr-FR" sz="1800" b="0" i="0" u="none" strike="noStrike" baseline="0" dirty="0" err="1">
                <a:latin typeface="SFRM1095"/>
              </a:rPr>
              <a:t>Physiological</a:t>
            </a:r>
            <a:r>
              <a:rPr lang="fr-FR" sz="1800" b="0" i="0" u="none" strike="noStrike" baseline="0" dirty="0">
                <a:latin typeface="SFRM1095"/>
              </a:rPr>
              <a:t> Equivalent </a:t>
            </a:r>
            <a:r>
              <a:rPr lang="fr-FR" sz="1800" b="0" i="0" u="none" strike="noStrike" baseline="0" dirty="0" err="1">
                <a:latin typeface="SFRM1095"/>
              </a:rPr>
              <a:t>Temperature</a:t>
            </a:r>
            <a:r>
              <a:rPr lang="fr-FR" sz="1800" b="0" i="0" u="none" strike="noStrike" baseline="0" dirty="0">
                <a:latin typeface="SFRM1095"/>
              </a:rPr>
              <a:t>) qui donne la température d’air dans un environnement de référence produisant les mêmes températures cutanées et centrales que dans l’</a:t>
            </a:r>
            <a:r>
              <a:rPr lang="fr-FR" sz="1800" b="0" i="0" u="none" strike="noStrike" baseline="0" dirty="0" err="1">
                <a:latin typeface="SFRM1095"/>
              </a:rPr>
              <a:t>environnementréel</a:t>
            </a:r>
            <a:endParaRPr lang="fr-FR" sz="1800" b="0" i="0" u="none" strike="noStrike" baseline="0" dirty="0">
              <a:latin typeface="SFRM1095"/>
            </a:endParaRP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2726022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2599145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Périodes de fortes chaleur </a:t>
            </a:r>
            <a:r>
              <a:rPr lang="fr-FR" dirty="0">
                <a:sym typeface="Wingdings" panose="05000000000000000000" pitchFamily="2" charset="2"/>
              </a:rPr>
              <a:t>	</a:t>
            </a:r>
          </a:p>
          <a:p>
            <a:r>
              <a:rPr lang="fr-FR" dirty="0">
                <a:sym typeface="Wingdings" panose="05000000000000000000" pitchFamily="2" charset="2"/>
              </a:rPr>
              <a:t>	 Augmentation de la morbidité et de la mortalité (notamment en zone urbaine)</a:t>
            </a:r>
          </a:p>
          <a:p>
            <a:endParaRPr lang="fr-FR" dirty="0">
              <a:sym typeface="Wingdings" panose="05000000000000000000" pitchFamily="2" charset="2"/>
            </a:endParaRPr>
          </a:p>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Principalement études épidémiologique</a:t>
            </a:r>
          </a:p>
          <a:p>
            <a:pPr marL="0" marR="0" lvl="0" indent="0" algn="l" defTabSz="1219140" rtl="0" eaLnBrk="1" fontAlgn="auto" latinLnBrk="0" hangingPunct="1">
              <a:lnSpc>
                <a:spcPct val="100000"/>
              </a:lnSpc>
              <a:spcBef>
                <a:spcPts val="0"/>
              </a:spcBef>
              <a:spcAft>
                <a:spcPts val="0"/>
              </a:spcAft>
              <a:buClrTx/>
              <a:buSzTx/>
              <a:buFontTx/>
              <a:buNone/>
              <a:tabLst/>
              <a:defRPr/>
            </a:pPr>
            <a:endParaRPr lang="fr-FR" dirty="0">
              <a:sym typeface="Wingdings" panose="05000000000000000000" pitchFamily="2" charset="2"/>
            </a:endParaRPr>
          </a:p>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Bilan quantitatifs de conséquences sanitaires des vagues de chaleur (nombre d’hospitalisation, surmortalité)</a:t>
            </a:r>
          </a:p>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Outils de communication et de compréhension de l’ampleur </a:t>
            </a:r>
            <a:r>
              <a:rPr lang="fr-FR" sz="1800" dirty="0">
                <a:effectLst/>
                <a:latin typeface="Calibri" panose="020F0502020204030204" pitchFamily="34" charset="0"/>
                <a:ea typeface="Calibri" panose="020F0502020204030204" pitchFamily="34" charset="0"/>
                <a:cs typeface="Times New Roman" panose="02020603050405020304" pitchFamily="18" charset="0"/>
              </a:rPr>
              <a:t>des effets de la chaleur</a:t>
            </a:r>
            <a:endParaRPr lang="fr-FR" dirty="0">
              <a:sym typeface="Wingdings" panose="05000000000000000000" pitchFamily="2" charset="2"/>
            </a:endParaRPr>
          </a:p>
          <a:p>
            <a:pPr marL="0" marR="0" lvl="0" indent="0" algn="l" defTabSz="1219140" rtl="0" eaLnBrk="1" fontAlgn="auto" latinLnBrk="0" hangingPunct="1">
              <a:lnSpc>
                <a:spcPct val="100000"/>
              </a:lnSpc>
              <a:spcBef>
                <a:spcPts val="0"/>
              </a:spcBef>
              <a:spcAft>
                <a:spcPts val="0"/>
              </a:spcAft>
              <a:buClrTx/>
              <a:buSzTx/>
              <a:buFontTx/>
              <a:buNone/>
              <a:tabLst/>
              <a:defRPr/>
            </a:pPr>
            <a:endParaRPr lang="fr-FR" dirty="0">
              <a:sym typeface="Wingdings" panose="05000000000000000000" pitchFamily="2" charset="2"/>
            </a:endParaRPr>
          </a:p>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Mais : </a:t>
            </a:r>
          </a:p>
          <a:p>
            <a:pPr marL="285750" marR="0" lvl="0" indent="-285750" algn="l" defTabSz="1219140" rtl="0" eaLnBrk="1" fontAlgn="auto" latinLnBrk="0" hangingPunct="1">
              <a:lnSpc>
                <a:spcPct val="100000"/>
              </a:lnSpc>
              <a:spcBef>
                <a:spcPts val="0"/>
              </a:spcBef>
              <a:spcAft>
                <a:spcPts val="0"/>
              </a:spcAft>
              <a:buClrTx/>
              <a:buSzTx/>
              <a:buFontTx/>
              <a:buChar char="-"/>
              <a:tabLst/>
              <a:defRPr/>
            </a:pPr>
            <a:r>
              <a:rPr lang="fr-FR" dirty="0">
                <a:sym typeface="Wingdings" panose="05000000000000000000" pitchFamily="2" charset="2"/>
              </a:rPr>
              <a:t>Indicateurs généraux : mortalité sans causes ni circonstances + Température journalière</a:t>
            </a:r>
          </a:p>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Pas de compréhension de ce qui s’est passé </a:t>
            </a:r>
          </a:p>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 Classement d’individus large : ex :groupe d’âge </a:t>
            </a:r>
          </a:p>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Mais pourquoi certaines personnes sont plus vulnérables que d’autres ?</a:t>
            </a:r>
          </a:p>
          <a:p>
            <a:pPr marL="0" marR="0" lvl="0" indent="0" algn="l" defTabSz="1219140" rtl="0" eaLnBrk="1" fontAlgn="auto" latinLnBrk="0" hangingPunct="1">
              <a:lnSpc>
                <a:spcPct val="100000"/>
              </a:lnSpc>
              <a:spcBef>
                <a:spcPts val="0"/>
              </a:spcBef>
              <a:spcAft>
                <a:spcPts val="0"/>
              </a:spcAft>
              <a:buClrTx/>
              <a:buSzTx/>
              <a:buFontTx/>
              <a:buNone/>
              <a:tabLst/>
              <a:defRPr/>
            </a:pPr>
            <a:endParaRPr lang="fr-FR" dirty="0">
              <a:sym typeface="Wingdings" panose="05000000000000000000" pitchFamily="2" charset="2"/>
            </a:endParaRPr>
          </a:p>
          <a:p>
            <a:r>
              <a:rPr lang="fr-FR" dirty="0">
                <a:sym typeface="Wingdings" panose="05000000000000000000" pitchFamily="2" charset="2"/>
              </a:rPr>
              <a:t> </a:t>
            </a:r>
            <a:r>
              <a:rPr lang="fr-FR" dirty="0"/>
              <a:t>Echelle de l’individu </a:t>
            </a:r>
          </a:p>
          <a:p>
            <a:endParaRPr lang="fr-FR" dirty="0">
              <a:sym typeface="Wingdings" panose="05000000000000000000" pitchFamily="2" charset="2"/>
            </a:endParaRPr>
          </a:p>
          <a:p>
            <a:r>
              <a:rPr lang="fr-FR" dirty="0">
                <a:sym typeface="Wingdings" panose="05000000000000000000" pitchFamily="2" charset="2"/>
              </a:rPr>
              <a:t>Identifier les situations à risques : lieux, personne, contexte</a:t>
            </a:r>
          </a:p>
          <a:p>
            <a:r>
              <a:rPr lang="fr-FR" dirty="0">
                <a:sym typeface="Wingdings" panose="05000000000000000000" pitchFamily="2" charset="2"/>
              </a:rPr>
              <a:t>Facteurs qui affectent ce risque</a:t>
            </a:r>
          </a:p>
          <a:p>
            <a:r>
              <a:rPr lang="fr-FR" dirty="0">
                <a:sym typeface="Wingdings" panose="05000000000000000000" pitchFamily="2" charset="2"/>
              </a:rPr>
              <a:t>Aider les collectivités </a:t>
            </a:r>
          </a:p>
          <a:p>
            <a:endParaRPr lang="fr-FR" dirty="0">
              <a:sym typeface="Wingdings" panose="05000000000000000000" pitchFamily="2" charset="2"/>
            </a:endParaRPr>
          </a:p>
          <a:p>
            <a:r>
              <a:rPr lang="fr-FR" dirty="0">
                <a:sym typeface="Wingdings" panose="05000000000000000000" pitchFamily="2" charset="2"/>
              </a:rPr>
              <a:t>Modélisation des ambiances : comparaison de cas sans danger</a:t>
            </a:r>
          </a:p>
          <a:p>
            <a:r>
              <a:rPr lang="fr-FR" dirty="0">
                <a:sym typeface="Wingdings" panose="05000000000000000000" pitchFamily="2" charset="2"/>
              </a:rPr>
              <a:t>Modèle de STD : adaptation + couplage  Effets de l’exposition à la chaleur</a:t>
            </a:r>
          </a:p>
          <a:p>
            <a:endParaRPr lang="fr-FR" dirty="0">
              <a:sym typeface="Wingdings" panose="05000000000000000000" pitchFamily="2" charset="2"/>
            </a:endParaRPr>
          </a:p>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Mais pour </a:t>
            </a:r>
            <a:r>
              <a:rPr lang="fr-FR" sz="1600" dirty="0">
                <a:effectLst/>
                <a:latin typeface="Calibri" panose="020F0502020204030204" pitchFamily="34" charset="0"/>
                <a:ea typeface="Calibri" panose="020F0502020204030204" pitchFamily="34" charset="0"/>
                <a:cs typeface="Times New Roman" panose="02020603050405020304" pitchFamily="18" charset="0"/>
              </a:rPr>
              <a:t>confirmer la pertinence et identifier les apports et limites.</a:t>
            </a:r>
          </a:p>
          <a:p>
            <a:r>
              <a:rPr lang="fr-FR" dirty="0">
                <a:sym typeface="Wingdings" panose="05000000000000000000" pitchFamily="2" charset="2"/>
              </a:rPr>
              <a:t>   mise à l’épreuve avec enquête de terrain - SHS </a:t>
            </a:r>
          </a:p>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	</a:t>
            </a: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1038693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endParaRPr lang="fr-FR" dirty="0"/>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2137567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600" dirty="0">
                <a:effectLst/>
                <a:latin typeface="Calibri" panose="020F0502020204030204" pitchFamily="34" charset="0"/>
                <a:cs typeface="Times New Roman" panose="02020603050405020304" pitchFamily="18" charset="0"/>
              </a:rPr>
              <a:t>Individus plus vulnérables à la chaleur que d’autres </a:t>
            </a:r>
          </a:p>
          <a:p>
            <a:endParaRPr lang="fr-FR" sz="1600" dirty="0">
              <a:effectLst/>
              <a:latin typeface="Calibri" panose="020F0502020204030204" pitchFamily="34" charset="0"/>
              <a:cs typeface="Times New Roman" panose="02020603050405020304" pitchFamily="18" charset="0"/>
            </a:endParaRPr>
          </a:p>
          <a:p>
            <a:r>
              <a:rPr lang="fr-FR" sz="1600" dirty="0">
                <a:effectLst/>
                <a:latin typeface="Calibri" panose="020F0502020204030204" pitchFamily="34" charset="0"/>
                <a:cs typeface="Times New Roman" panose="02020603050405020304" pitchFamily="18" charset="0"/>
              </a:rPr>
              <a:t>Vulnérabilité : </a:t>
            </a:r>
            <a:r>
              <a:rPr lang="fr-FR" sz="1600" dirty="0">
                <a:effectLst/>
                <a:latin typeface="Calibri" panose="020F0502020204030204" pitchFamily="34" charset="0"/>
                <a:ea typeface="Calibri" panose="020F0502020204030204" pitchFamily="34" charset="0"/>
                <a:cs typeface="Times New Roman" panose="02020603050405020304" pitchFamily="18" charset="0"/>
              </a:rPr>
              <a:t>"degré auquel les éléments d'un système sont affectés", par les surchauffes urbaines dans notre cas (ADEME)</a:t>
            </a:r>
          </a:p>
          <a:p>
            <a:r>
              <a:rPr lang="fr-FR" sz="1600" dirty="0">
                <a:effectLst/>
                <a:latin typeface="Calibri" panose="020F0502020204030204" pitchFamily="34" charset="0"/>
                <a:cs typeface="Times New Roman" panose="02020603050405020304" pitchFamily="18" charset="0"/>
              </a:rPr>
              <a:t>	Exposition + sensibilité + capacité d’adaptation </a:t>
            </a:r>
          </a:p>
          <a:p>
            <a:br>
              <a:rPr lang="fr-FR" sz="1600" dirty="0">
                <a:effectLst/>
                <a:latin typeface="Calibri" panose="020F0502020204030204" pitchFamily="34" charset="0"/>
                <a:cs typeface="Times New Roman" panose="02020603050405020304" pitchFamily="18" charset="0"/>
              </a:rPr>
            </a:br>
            <a:r>
              <a:rPr lang="fr-FR" sz="1600" dirty="0">
                <a:effectLst/>
                <a:latin typeface="Calibri" panose="020F0502020204030204" pitchFamily="34" charset="0"/>
                <a:cs typeface="Times New Roman" panose="02020603050405020304" pitchFamily="18" charset="0"/>
              </a:rPr>
              <a:t>Schéma non-exhaustif </a:t>
            </a:r>
          </a:p>
          <a:p>
            <a:r>
              <a:rPr lang="fr-FR" sz="1600" dirty="0">
                <a:effectLst/>
                <a:latin typeface="Calibri" panose="020F0502020204030204" pitchFamily="34" charset="0"/>
                <a:cs typeface="Times New Roman" panose="02020603050405020304" pitchFamily="18" charset="0"/>
              </a:rPr>
              <a:t>Proposition : 3 grandes familles selon disciplines </a:t>
            </a: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4195650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600" dirty="0">
                <a:effectLst/>
                <a:latin typeface="Calibri" panose="020F0502020204030204" pitchFamily="34" charset="0"/>
                <a:cs typeface="Times New Roman" panose="02020603050405020304" pitchFamily="18" charset="0"/>
              </a:rPr>
              <a:t>Thermique du bâtiment et de la ville</a:t>
            </a:r>
          </a:p>
          <a:p>
            <a:r>
              <a:rPr lang="fr-FR" sz="1600" dirty="0">
                <a:effectLst/>
                <a:latin typeface="Calibri" panose="020F0502020204030204" pitchFamily="34" charset="0"/>
                <a:cs typeface="Times New Roman" panose="02020603050405020304" pitchFamily="18" charset="0"/>
              </a:rPr>
              <a:t>Ex : qualité du bâti, implantation du bâtiment dans la ville et climat</a:t>
            </a: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48676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600" dirty="0">
                <a:effectLst/>
                <a:latin typeface="Calibri" panose="020F0502020204030204" pitchFamily="34" charset="0"/>
                <a:cs typeface="Times New Roman" panose="02020603050405020304" pitchFamily="18" charset="0"/>
              </a:rPr>
              <a:t>Physiologie </a:t>
            </a:r>
          </a:p>
          <a:p>
            <a:r>
              <a:rPr lang="fr-FR" sz="1600" dirty="0">
                <a:effectLst/>
                <a:latin typeface="Calibri" panose="020F0502020204030204" pitchFamily="34" charset="0"/>
                <a:cs typeface="Times New Roman" panose="02020603050405020304" pitchFamily="18" charset="0"/>
              </a:rPr>
              <a:t>Age, Sexe, Etat de santé préalable</a:t>
            </a:r>
          </a:p>
          <a:p>
            <a:r>
              <a:rPr lang="fr-FR" sz="1600" dirty="0">
                <a:effectLst/>
                <a:latin typeface="Calibri" panose="020F0502020204030204" pitchFamily="34" charset="0"/>
                <a:cs typeface="Times New Roman" panose="02020603050405020304" pitchFamily="18" charset="0"/>
                <a:sym typeface="Wingdings" panose="05000000000000000000" pitchFamily="2" charset="2"/>
              </a:rPr>
              <a:t> Effet sur les performance du corps humain</a:t>
            </a:r>
            <a:endParaRPr lang="fr-FR" sz="1600" dirty="0">
              <a:effectLst/>
              <a:latin typeface="Calibri" panose="020F0502020204030204" pitchFamily="34" charset="0"/>
              <a:cs typeface="Times New Roman" panose="02020603050405020304" pitchFamily="18" charset="0"/>
            </a:endParaRP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3949923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600" dirty="0">
                <a:effectLst/>
                <a:latin typeface="Calibri" panose="020F0502020204030204" pitchFamily="34" charset="0"/>
                <a:cs typeface="Times New Roman" panose="02020603050405020304" pitchFamily="18" charset="0"/>
              </a:rPr>
              <a:t>SHS </a:t>
            </a:r>
          </a:p>
          <a:p>
            <a:pPr marL="0" marR="0" lvl="0" indent="0" algn="l" defTabSz="1219140" rtl="0" eaLnBrk="1" fontAlgn="auto" latinLnBrk="0" hangingPunct="1">
              <a:lnSpc>
                <a:spcPct val="100000"/>
              </a:lnSpc>
              <a:spcBef>
                <a:spcPts val="0"/>
              </a:spcBef>
              <a:spcAft>
                <a:spcPts val="0"/>
              </a:spcAft>
              <a:buClrTx/>
              <a:buSzTx/>
              <a:buFontTx/>
              <a:buNone/>
              <a:tabLst/>
              <a:defRPr/>
            </a:pPr>
            <a:r>
              <a:rPr lang="fr-FR" sz="1800" dirty="0">
                <a:effectLst/>
                <a:latin typeface="Calibri" panose="020F0502020204030204" pitchFamily="34" charset="0"/>
                <a:ea typeface="Calibri" panose="020F0502020204030204" pitchFamily="34" charset="0"/>
                <a:cs typeface="Times New Roman" panose="02020603050405020304" pitchFamily="18" charset="0"/>
              </a:rPr>
              <a:t>culture, mode de vie, facteurs socio-économiques, isolement social</a:t>
            </a:r>
          </a:p>
          <a:p>
            <a:pPr marL="0" marR="0" lvl="0" indent="0" algn="l" defTabSz="1219140" rtl="0" eaLnBrk="1" fontAlgn="auto" latinLnBrk="0" hangingPunct="1">
              <a:lnSpc>
                <a:spcPct val="100000"/>
              </a:lnSpc>
              <a:spcBef>
                <a:spcPts val="0"/>
              </a:spcBef>
              <a:spcAft>
                <a:spcPts val="0"/>
              </a:spcAft>
              <a:buClrTx/>
              <a:buSzTx/>
              <a:buFontTx/>
              <a:buNone/>
              <a:tabLst/>
              <a:defRPr/>
            </a:pPr>
            <a:endParaRPr lang="fr-FR" sz="1800" dirty="0">
              <a:effectLst/>
              <a:latin typeface="Calibri" panose="020F0502020204030204" pitchFamily="34" charset="0"/>
              <a:cs typeface="Times New Roman" panose="02020603050405020304" pitchFamily="18" charset="0"/>
            </a:endParaRPr>
          </a:p>
          <a:p>
            <a:pPr marL="0" marR="0" lvl="0" indent="0" algn="l" defTabSz="1219140" rtl="0" eaLnBrk="1" fontAlgn="auto" latinLnBrk="0" hangingPunct="1">
              <a:lnSpc>
                <a:spcPct val="100000"/>
              </a:lnSpc>
              <a:spcBef>
                <a:spcPts val="0"/>
              </a:spcBef>
              <a:spcAft>
                <a:spcPts val="0"/>
              </a:spcAft>
              <a:buClrTx/>
              <a:buSzTx/>
              <a:buFontTx/>
              <a:buNone/>
              <a:tabLst/>
              <a:defRPr/>
            </a:pPr>
            <a:r>
              <a:rPr lang="fr-FR" sz="1800" dirty="0">
                <a:effectLst/>
                <a:latin typeface="Calibri" panose="020F0502020204030204" pitchFamily="34" charset="0"/>
                <a:cs typeface="Times New Roman" panose="02020603050405020304" pitchFamily="18" charset="0"/>
              </a:rPr>
              <a:t>Schéma un peu difficile à lire </a:t>
            </a:r>
            <a:r>
              <a:rPr lang="fr-FR" sz="1800" dirty="0">
                <a:effectLst/>
                <a:latin typeface="Calibri" panose="020F0502020204030204" pitchFamily="34" charset="0"/>
                <a:cs typeface="Times New Roman" panose="02020603050405020304" pitchFamily="18" charset="0"/>
                <a:sym typeface="Wingdings" panose="05000000000000000000" pitchFamily="2" charset="2"/>
              </a:rPr>
              <a:t> montre l’imbrication des différentes disciplines </a:t>
            </a:r>
            <a:endParaRPr lang="fr-FR" sz="1600" dirty="0">
              <a:effectLst/>
              <a:latin typeface="Calibri" panose="020F0502020204030204" pitchFamily="34" charset="0"/>
              <a:cs typeface="Times New Roman" panose="02020603050405020304" pitchFamily="18" charset="0"/>
            </a:endParaRP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3914421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1219140" rtl="0" eaLnBrk="1" fontAlgn="auto" latinLnBrk="0" hangingPunct="1">
              <a:lnSpc>
                <a:spcPct val="100000"/>
              </a:lnSpc>
              <a:spcBef>
                <a:spcPts val="0"/>
              </a:spcBef>
              <a:spcAft>
                <a:spcPts val="0"/>
              </a:spcAft>
              <a:buClrTx/>
              <a:buSzTx/>
              <a:buFontTx/>
              <a:buNone/>
              <a:tabLst/>
              <a:defRPr/>
            </a:pPr>
            <a:r>
              <a:rPr lang="fr-FR" sz="1800" dirty="0">
                <a:effectLst/>
                <a:latin typeface="Calibri" panose="020F0502020204030204" pitchFamily="34" charset="0"/>
                <a:ea typeface="Calibri" panose="020F0502020204030204" pitchFamily="34" charset="0"/>
                <a:cs typeface="Times New Roman" panose="02020603050405020304" pitchFamily="18" charset="0"/>
              </a:rPr>
              <a:t>Qu'est-ce qu'un modèle thermo-physiologique ? </a:t>
            </a:r>
          </a:p>
          <a:p>
            <a:endParaRPr lang="fr-FR" dirty="0"/>
          </a:p>
          <a:p>
            <a:r>
              <a:rPr lang="fr-FR" dirty="0">
                <a:sym typeface="Wingdings" panose="05000000000000000000" pitchFamily="2" charset="2"/>
              </a:rPr>
              <a:t> Simuler la diffusion de chaleur dans le corps et les mécanismes de thermorégulation</a:t>
            </a:r>
            <a:endParaRPr lang="fr-FR" dirty="0"/>
          </a:p>
          <a:p>
            <a:pPr marL="285750" indent="-285750">
              <a:buFont typeface="Wingdings" panose="05000000000000000000" pitchFamily="2" charset="2"/>
              <a:buChar char="à"/>
            </a:pPr>
            <a:endParaRPr lang="fr-FR" dirty="0">
              <a:sym typeface="Wingdings" panose="05000000000000000000" pitchFamily="2" charset="2"/>
            </a:endParaRPr>
          </a:p>
          <a:p>
            <a:pPr marL="0" indent="0">
              <a:buFont typeface="Wingdings" panose="05000000000000000000" pitchFamily="2" charset="2"/>
              <a:buNone/>
            </a:pPr>
            <a:r>
              <a:rPr lang="fr-FR" dirty="0">
                <a:sym typeface="Wingdings" panose="05000000000000000000" pitchFamily="2" charset="2"/>
              </a:rPr>
              <a:t>Le corps est modélisé par des cylindres concentriques pour représenter les différents tissus du corps et parties du corps</a:t>
            </a:r>
          </a:p>
          <a:p>
            <a:pPr marL="0" indent="0">
              <a:buFont typeface="Wingdings" panose="05000000000000000000" pitchFamily="2" charset="2"/>
              <a:buNone/>
            </a:pPr>
            <a:r>
              <a:rPr lang="fr-FR" dirty="0">
                <a:sym typeface="Wingdings" panose="05000000000000000000" pitchFamily="2" charset="2"/>
              </a:rPr>
              <a:t>2 systèmes </a:t>
            </a:r>
          </a:p>
          <a:p>
            <a:pPr marL="0" indent="0">
              <a:buFont typeface="Wingdings" panose="05000000000000000000" pitchFamily="2" charset="2"/>
              <a:buNone/>
            </a:pPr>
            <a:r>
              <a:rPr lang="fr-FR" dirty="0">
                <a:sym typeface="Wingdings" panose="05000000000000000000" pitchFamily="2" charset="2"/>
              </a:rPr>
              <a:t>Passif : Physique du corps, production de chaleur et transferts thermiques : </a:t>
            </a:r>
          </a:p>
          <a:p>
            <a:pPr marL="0" indent="0">
              <a:buFont typeface="Wingdings" panose="05000000000000000000" pitchFamily="2" charset="2"/>
              <a:buNone/>
            </a:pPr>
            <a:r>
              <a:rPr lang="fr-FR" dirty="0">
                <a:sym typeface="Wingdings" panose="05000000000000000000" pitchFamily="2" charset="2"/>
              </a:rPr>
              <a:t>	- dans le corps  et avec l’ambiance </a:t>
            </a:r>
          </a:p>
          <a:p>
            <a:pPr marL="0" indent="0">
              <a:buFont typeface="Wingdings" panose="05000000000000000000" pitchFamily="2" charset="2"/>
              <a:buNone/>
            </a:pPr>
            <a:endParaRPr lang="fr-FR" dirty="0">
              <a:sym typeface="Wingdings" panose="05000000000000000000" pitchFamily="2" charset="2"/>
            </a:endParaRPr>
          </a:p>
          <a:p>
            <a:pPr marL="0" indent="0">
              <a:buFont typeface="Wingdings" panose="05000000000000000000" pitchFamily="2" charset="2"/>
              <a:buNone/>
            </a:pPr>
            <a:r>
              <a:rPr lang="fr-FR" dirty="0">
                <a:sym typeface="Wingdings" panose="05000000000000000000" pitchFamily="2" charset="2"/>
              </a:rPr>
              <a:t>Actif : thermorégulation </a:t>
            </a:r>
          </a:p>
          <a:p>
            <a:pPr marL="0" indent="0">
              <a:buFont typeface="Wingdings" panose="05000000000000000000" pitchFamily="2" charset="2"/>
              <a:buNone/>
            </a:pPr>
            <a:r>
              <a:rPr lang="fr-FR" dirty="0">
                <a:sym typeface="Wingdings" panose="05000000000000000000" pitchFamily="2" charset="2"/>
              </a:rPr>
              <a:t>	- chaud : sudation + vasodilatation (</a:t>
            </a:r>
            <a:r>
              <a:rPr lang="fr-FR" sz="1800" dirty="0">
                <a:effectLst/>
                <a:latin typeface="Calibri" panose="020F0502020204030204" pitchFamily="34" charset="0"/>
                <a:ea typeface="Calibri" panose="020F0502020204030204" pitchFamily="34" charset="0"/>
                <a:cs typeface="Times New Roman" panose="02020603050405020304" pitchFamily="18" charset="0"/>
              </a:rPr>
              <a:t>augmentation du débit sanguin vers la peau)</a:t>
            </a:r>
            <a:endParaRPr lang="fr-FR" dirty="0">
              <a:sym typeface="Wingdings" panose="05000000000000000000" pitchFamily="2" charset="2"/>
            </a:endParaRP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1513482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1219140" rtl="0" eaLnBrk="1" fontAlgn="auto" latinLnBrk="0" hangingPunct="1">
              <a:lnSpc>
                <a:spcPct val="100000"/>
              </a:lnSpc>
              <a:spcBef>
                <a:spcPts val="0"/>
              </a:spcBef>
              <a:spcAft>
                <a:spcPts val="0"/>
              </a:spcAft>
              <a:buClrTx/>
              <a:buSzTx/>
              <a:buFontTx/>
              <a:buNone/>
              <a:tabLst/>
              <a:defRPr/>
            </a:pPr>
            <a:r>
              <a:rPr lang="fr-FR" dirty="0">
                <a:sym typeface="Wingdings" panose="05000000000000000000" pitchFamily="2" charset="2"/>
              </a:rPr>
              <a:t>Modèle </a:t>
            </a:r>
            <a:r>
              <a:rPr lang="fr-FR" dirty="0" err="1">
                <a:sym typeface="Wingdings" panose="05000000000000000000" pitchFamily="2" charset="2"/>
              </a:rPr>
              <a:t>thermophysio</a:t>
            </a:r>
            <a:r>
              <a:rPr lang="fr-FR" dirty="0">
                <a:sym typeface="Wingdings" panose="05000000000000000000" pitchFamily="2" charset="2"/>
              </a:rPr>
              <a:t>  Calculer les températures du corps, les flux thermiques échangés avec l’environnement et d’autres variables physiologique comme le rythme cardiaque</a:t>
            </a:r>
          </a:p>
          <a:p>
            <a:endParaRPr lang="fr-FR" dirty="0"/>
          </a:p>
          <a:p>
            <a:pPr marL="285750" indent="-285750">
              <a:buFont typeface="Wingdings" panose="05000000000000000000" pitchFamily="2" charset="2"/>
              <a:buChar char="à"/>
            </a:pPr>
            <a:r>
              <a:rPr lang="fr-FR" dirty="0">
                <a:sym typeface="Wingdings" panose="05000000000000000000" pitchFamily="2" charset="2"/>
              </a:rPr>
              <a:t>D’après étude biblio et entretiens avec chercheurs en physiologie et médecins</a:t>
            </a:r>
          </a:p>
          <a:p>
            <a:pPr marL="0" indent="0">
              <a:buFont typeface="Wingdings" panose="05000000000000000000" pitchFamily="2" charset="2"/>
              <a:buNone/>
            </a:pPr>
            <a:endParaRPr lang="fr-FR" dirty="0">
              <a:sym typeface="Wingdings" panose="05000000000000000000" pitchFamily="2" charset="2"/>
            </a:endParaRPr>
          </a:p>
          <a:p>
            <a:pPr marL="0" indent="0">
              <a:buFont typeface="Wingdings" panose="05000000000000000000" pitchFamily="2" charset="2"/>
              <a:buNone/>
            </a:pPr>
            <a:r>
              <a:rPr lang="fr-FR" dirty="0">
                <a:sym typeface="Wingdings" panose="05000000000000000000" pitchFamily="2" charset="2"/>
              </a:rPr>
              <a:t>Pourquoi ne pas utiliser des </a:t>
            </a:r>
            <a:r>
              <a:rPr lang="fr-FR" sz="1800" dirty="0">
                <a:effectLst/>
                <a:latin typeface="Calibri" panose="020F0502020204030204" pitchFamily="34" charset="0"/>
                <a:ea typeface="Calibri" panose="020F0502020204030204" pitchFamily="34" charset="0"/>
                <a:cs typeface="Times New Roman" panose="02020603050405020304" pitchFamily="18" charset="0"/>
              </a:rPr>
              <a:t>indicateurs calculables à partir de variables d'ambiances ? </a:t>
            </a:r>
            <a:r>
              <a:rPr lang="fr-FR" sz="1800" dirty="0">
                <a:effectLst/>
                <a:latin typeface="Calibri" panose="020F0502020204030204" pitchFamily="34" charset="0"/>
                <a:cs typeface="Times New Roman" panose="02020603050405020304" pitchFamily="18" charset="0"/>
              </a:rPr>
              <a:t>Stationnaire, Homme en bonne santé ~20 ans </a:t>
            </a:r>
            <a:endParaRPr lang="fr-FR" dirty="0"/>
          </a:p>
          <a:p>
            <a:endParaRPr lang="fr-FR" dirty="0"/>
          </a:p>
          <a:p>
            <a:r>
              <a:rPr lang="fr-FR" dirty="0"/>
              <a:t>Nous voulons </a:t>
            </a:r>
          </a:p>
          <a:p>
            <a:pPr marL="285750" indent="-285750">
              <a:buFontTx/>
              <a:buChar char="-"/>
            </a:pPr>
            <a:r>
              <a:rPr lang="fr-FR" dirty="0"/>
              <a:t>Ambiance instationnaire</a:t>
            </a:r>
          </a:p>
          <a:p>
            <a:pPr marL="285750" indent="-285750">
              <a:buFontTx/>
              <a:buChar char="-"/>
            </a:pPr>
            <a:r>
              <a:rPr lang="fr-FR" dirty="0"/>
              <a:t>Déterminants physiologiques </a:t>
            </a:r>
            <a:r>
              <a:rPr lang="fr-FR" dirty="0">
                <a:sym typeface="Wingdings" panose="05000000000000000000" pitchFamily="2" charset="2"/>
              </a:rPr>
              <a:t> différents types d’individus </a:t>
            </a:r>
          </a:p>
          <a:p>
            <a:pPr marL="285750" indent="-285750">
              <a:buFont typeface="Wingdings" panose="05000000000000000000" pitchFamily="2" charset="2"/>
              <a:buChar char="à"/>
            </a:pPr>
            <a:r>
              <a:rPr lang="fr-FR" dirty="0">
                <a:sym typeface="Wingdings" panose="05000000000000000000" pitchFamily="2" charset="2"/>
              </a:rPr>
              <a:t>Modèle </a:t>
            </a:r>
            <a:r>
              <a:rPr lang="fr-FR" dirty="0" err="1">
                <a:sym typeface="Wingdings" panose="05000000000000000000" pitchFamily="2" charset="2"/>
              </a:rPr>
              <a:t>thermophysio</a:t>
            </a:r>
            <a:r>
              <a:rPr lang="fr-FR" dirty="0">
                <a:sym typeface="Wingdings" panose="05000000000000000000" pitchFamily="2" charset="2"/>
              </a:rPr>
              <a:t> : lequel ? </a:t>
            </a:r>
          </a:p>
          <a:p>
            <a:pPr marL="0" indent="0">
              <a:buFont typeface="Wingdings" panose="05000000000000000000" pitchFamily="2" charset="2"/>
              <a:buNone/>
            </a:pPr>
            <a:endParaRPr lang="fr-FR" dirty="0"/>
          </a:p>
          <a:p>
            <a:r>
              <a:rPr lang="fr-FR" dirty="0">
                <a:sym typeface="Wingdings" panose="05000000000000000000" pitchFamily="2" charset="2"/>
              </a:rPr>
              <a:t>- Variables globales donc pas nécessaires de connaître les </a:t>
            </a:r>
            <a:r>
              <a:rPr lang="fr-FR" sz="1800" dirty="0" err="1">
                <a:effectLst/>
                <a:latin typeface="Calibri" panose="020F0502020204030204" pitchFamily="34" charset="0"/>
                <a:ea typeface="Calibri" panose="020F0502020204030204" pitchFamily="34" charset="0"/>
                <a:cs typeface="Times New Roman" panose="02020603050405020304" pitchFamily="18" charset="0"/>
              </a:rPr>
              <a:t>les</a:t>
            </a:r>
            <a:r>
              <a:rPr lang="fr-FR" sz="1800" dirty="0">
                <a:effectLst/>
                <a:latin typeface="Calibri" panose="020F0502020204030204" pitchFamily="34" charset="0"/>
                <a:ea typeface="Calibri" panose="020F0502020204030204" pitchFamily="34" charset="0"/>
                <a:cs typeface="Times New Roman" panose="02020603050405020304" pitchFamily="18" charset="0"/>
              </a:rPr>
              <a:t> températures corporelles locales avec une grande précision </a:t>
            </a:r>
            <a:r>
              <a:rPr lang="fr-F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fr-FR" sz="1800" dirty="0">
                <a:effectLst/>
                <a:latin typeface="Calibri" panose="020F0502020204030204" pitchFamily="34" charset="0"/>
                <a:cs typeface="Times New Roman" panose="02020603050405020304" pitchFamily="18" charset="0"/>
                <a:sym typeface="Wingdings" panose="05000000000000000000" pitchFamily="2" charset="2"/>
              </a:rPr>
              <a:t>Modèle peu découpé : moins de temps de calcul </a:t>
            </a:r>
          </a:p>
          <a:p>
            <a:pPr marL="0" indent="0">
              <a:buFont typeface="Wingdings" panose="05000000000000000000" pitchFamily="2" charset="2"/>
              <a:buNone/>
            </a:pPr>
            <a:r>
              <a:rPr lang="fr-FR" sz="1800" dirty="0">
                <a:effectLst/>
                <a:latin typeface="Calibri" panose="020F0502020204030204" pitchFamily="34" charset="0"/>
                <a:cs typeface="Times New Roman" panose="02020603050405020304" pitchFamily="18" charset="0"/>
                <a:sym typeface="Wingdings" panose="05000000000000000000" pitchFamily="2" charset="2"/>
              </a:rPr>
              <a:t>+ Utilisable et compréhensible par des thermiciens</a:t>
            </a:r>
          </a:p>
          <a:p>
            <a:pPr marL="0" indent="0">
              <a:buFont typeface="Wingdings" panose="05000000000000000000" pitchFamily="2" charset="2"/>
              <a:buNone/>
            </a:pPr>
            <a:r>
              <a:rPr lang="fr-FR" sz="1800" dirty="0">
                <a:effectLst/>
                <a:latin typeface="Calibri" panose="020F0502020204030204" pitchFamily="34" charset="0"/>
                <a:cs typeface="Times New Roman" panose="02020603050405020304" pitchFamily="18" charset="0"/>
                <a:sym typeface="Wingdings" panose="05000000000000000000" pitchFamily="2" charset="2"/>
              </a:rPr>
              <a:t>+ Adaptable : </a:t>
            </a:r>
            <a:r>
              <a:rPr lang="fr-FR" sz="1800" dirty="0">
                <a:effectLst/>
                <a:latin typeface="Calibri" panose="020F0502020204030204" pitchFamily="34" charset="0"/>
                <a:ea typeface="Calibri" panose="020F0502020204030204" pitchFamily="34" charset="0"/>
                <a:cs typeface="Times New Roman" panose="02020603050405020304" pitchFamily="18" charset="0"/>
              </a:rPr>
              <a:t>intégration des limites de la thermorégulation dues à la déshydratation et aux limites cardiovasculaires</a:t>
            </a:r>
          </a:p>
        </p:txBody>
      </p:sp>
      <p:sp>
        <p:nvSpPr>
          <p:cNvPr id="4" name="Espace réservé du pied de page 3"/>
          <p:cNvSpPr>
            <a:spLocks noGrp="1"/>
          </p:cNvSpPr>
          <p:nvPr>
            <p:ph type="ftr" sz="quarter" idx="4"/>
          </p:nvPr>
        </p:nvSpPr>
        <p:spPr/>
        <p:txBody>
          <a:bodyPr/>
          <a:lstStyle/>
          <a:p>
            <a:endParaRPr lang="fr-FR"/>
          </a:p>
        </p:txBody>
      </p:sp>
    </p:spTree>
    <p:extLst>
      <p:ext uri="{BB962C8B-B14F-4D97-AF65-F5344CB8AC3E}">
        <p14:creationId xmlns:p14="http://schemas.microsoft.com/office/powerpoint/2010/main" val="12788800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UV">
    <p:spTree>
      <p:nvGrpSpPr>
        <p:cNvPr id="1" name=""/>
        <p:cNvGrpSpPr/>
        <p:nvPr/>
      </p:nvGrpSpPr>
      <p:grpSpPr>
        <a:xfrm>
          <a:off x="0" y="0"/>
          <a:ext cx="0" cy="0"/>
          <a:chOff x="0" y="0"/>
          <a:chExt cx="0" cy="0"/>
        </a:xfrm>
      </p:grpSpPr>
      <p:pic>
        <p:nvPicPr>
          <p:cNvPr id="9" name="Image 8" descr="VISUEL FOND PPT 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88388" cy="5736856"/>
          </a:xfrm>
          <a:prstGeom prst="rect">
            <a:avLst/>
          </a:prstGeom>
        </p:spPr>
      </p:pic>
      <p:pic>
        <p:nvPicPr>
          <p:cNvPr id="10" name="Image 9" descr="LOGO-CETHIL-CMJ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259665" y="5896485"/>
            <a:ext cx="2592000" cy="720000"/>
          </a:xfrm>
          <a:prstGeom prst="rect">
            <a:avLst/>
          </a:prstGeom>
        </p:spPr>
      </p:pic>
      <p:sp>
        <p:nvSpPr>
          <p:cNvPr id="3" name="Espace réservé du texte 2">
            <a:extLst>
              <a:ext uri="{FF2B5EF4-FFF2-40B4-BE49-F238E27FC236}">
                <a16:creationId xmlns:a16="http://schemas.microsoft.com/office/drawing/2014/main" id="{3CCD4277-D9AC-4154-9E31-E0764BF3CCAF}"/>
              </a:ext>
            </a:extLst>
          </p:cNvPr>
          <p:cNvSpPr>
            <a:spLocks noGrp="1"/>
          </p:cNvSpPr>
          <p:nvPr>
            <p:ph type="body" sz="quarter" idx="10" hasCustomPrompt="1"/>
          </p:nvPr>
        </p:nvSpPr>
        <p:spPr>
          <a:xfrm>
            <a:off x="3324907" y="2251136"/>
            <a:ext cx="7594600" cy="711200"/>
          </a:xfrm>
          <a:prstGeom prst="rect">
            <a:avLst/>
          </a:prstGeom>
        </p:spPr>
        <p:txBody>
          <a:bodyPr/>
          <a:lstStyle>
            <a:lvl1pPr marL="0" indent="0">
              <a:buNone/>
              <a:defRPr sz="3200"/>
            </a:lvl1pPr>
          </a:lstStyle>
          <a:p>
            <a:pPr lvl="0"/>
            <a:r>
              <a:rPr lang="fr-FR" sz="4267" b="1" dirty="0">
                <a:effectLst/>
                <a:latin typeface="Arial" panose="020B0604020202020204" pitchFamily="34" charset="0"/>
                <a:ea typeface="Times New Roman" panose="02020603050405020304" pitchFamily="18" charset="0"/>
                <a:cs typeface="Arial" panose="020B0604020202020204" pitchFamily="34" charset="0"/>
              </a:rPr>
              <a:t>TITRE</a:t>
            </a:r>
            <a:endParaRPr lang="fr-FR" dirty="0"/>
          </a:p>
        </p:txBody>
      </p:sp>
      <p:sp>
        <p:nvSpPr>
          <p:cNvPr id="6" name="Espace réservé du texte 5">
            <a:extLst>
              <a:ext uri="{FF2B5EF4-FFF2-40B4-BE49-F238E27FC236}">
                <a16:creationId xmlns:a16="http://schemas.microsoft.com/office/drawing/2014/main" id="{A9E2AB97-A539-4A0C-9808-832B8E252C9B}"/>
              </a:ext>
            </a:extLst>
          </p:cNvPr>
          <p:cNvSpPr>
            <a:spLocks noGrp="1"/>
          </p:cNvSpPr>
          <p:nvPr>
            <p:ph type="body" sz="quarter" idx="11" hasCustomPrompt="1"/>
          </p:nvPr>
        </p:nvSpPr>
        <p:spPr>
          <a:xfrm>
            <a:off x="4355351" y="4456144"/>
            <a:ext cx="3477684" cy="908051"/>
          </a:xfrm>
          <a:prstGeom prst="rect">
            <a:avLst/>
          </a:prstGeom>
        </p:spPr>
        <p:txBody>
          <a:bodyPr/>
          <a:lstStyle>
            <a:lvl1pPr marL="0" indent="0">
              <a:buNone/>
              <a:defRPr sz="3200" u="none">
                <a:solidFill>
                  <a:schemeClr val="bg1"/>
                </a:solidFill>
              </a:defRPr>
            </a:lvl1pPr>
            <a:lvl2pPr marL="609570" indent="0">
              <a:buNone/>
              <a:defRPr/>
            </a:lvl2pPr>
          </a:lstStyle>
          <a:p>
            <a:pPr lvl="0"/>
            <a:r>
              <a:rPr lang="fr-FR" dirty="0"/>
              <a:t>Auteurs : </a:t>
            </a:r>
          </a:p>
        </p:txBody>
      </p:sp>
    </p:spTree>
    <p:extLst>
      <p:ext uri="{BB962C8B-B14F-4D97-AF65-F5344CB8AC3E}">
        <p14:creationId xmlns:p14="http://schemas.microsoft.com/office/powerpoint/2010/main" val="3915346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ERIEUR 2">
    <p:spTree>
      <p:nvGrpSpPr>
        <p:cNvPr id="1" name=""/>
        <p:cNvGrpSpPr/>
        <p:nvPr/>
      </p:nvGrpSpPr>
      <p:grpSpPr>
        <a:xfrm>
          <a:off x="0" y="0"/>
          <a:ext cx="0" cy="0"/>
          <a:chOff x="0" y="0"/>
          <a:chExt cx="0" cy="0"/>
        </a:xfrm>
      </p:grpSpPr>
      <p:pic>
        <p:nvPicPr>
          <p:cNvPr id="3" name="Image 2" descr="VISUEL FOND PPT 1B.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88388" cy="6858000"/>
          </a:xfrm>
          <a:prstGeom prst="rect">
            <a:avLst/>
          </a:prstGeom>
        </p:spPr>
      </p:pic>
      <p:pic>
        <p:nvPicPr>
          <p:cNvPr id="4" name="Image 3" descr="LOGO-CETHIL-CMJ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4528" y="6225785"/>
            <a:ext cx="1382401" cy="384000"/>
          </a:xfrm>
          <a:prstGeom prst="rect">
            <a:avLst/>
          </a:prstGeom>
        </p:spPr>
      </p:pic>
      <p:sp>
        <p:nvSpPr>
          <p:cNvPr id="5" name="Espace réservé du texte 5"/>
          <p:cNvSpPr>
            <a:spLocks noGrp="1"/>
          </p:cNvSpPr>
          <p:nvPr>
            <p:ph type="body" sz="quarter" idx="10" hasCustomPrompt="1"/>
          </p:nvPr>
        </p:nvSpPr>
        <p:spPr>
          <a:xfrm>
            <a:off x="845438" y="723065"/>
            <a:ext cx="8945967" cy="721784"/>
          </a:xfrm>
          <a:prstGeom prst="rect">
            <a:avLst/>
          </a:prstGeom>
        </p:spPr>
        <p:txBody>
          <a:bodyPr vert="horz" anchor="ctr" anchorCtr="0"/>
          <a:lstStyle>
            <a:lvl1pPr marL="0" indent="0" algn="ctr">
              <a:buNone/>
              <a:defRPr sz="5200" b="1" i="0" baseline="0">
                <a:solidFill>
                  <a:srgbClr val="EF9331"/>
                </a:solidFill>
                <a:latin typeface="Arial"/>
                <a:cs typeface="Arial"/>
              </a:defRPr>
            </a:lvl1pPr>
          </a:lstStyle>
          <a:p>
            <a:pPr lvl="0"/>
            <a:r>
              <a:rPr lang="fr-FR" dirty="0"/>
              <a:t>Plan</a:t>
            </a:r>
          </a:p>
        </p:txBody>
      </p:sp>
      <p:sp>
        <p:nvSpPr>
          <p:cNvPr id="6" name="Espace réservé du texte 5"/>
          <p:cNvSpPr>
            <a:spLocks noGrp="1"/>
          </p:cNvSpPr>
          <p:nvPr>
            <p:ph type="body" sz="quarter" idx="11" hasCustomPrompt="1"/>
          </p:nvPr>
        </p:nvSpPr>
        <p:spPr>
          <a:xfrm>
            <a:off x="845437" y="1444849"/>
            <a:ext cx="6007283" cy="721784"/>
          </a:xfrm>
          <a:prstGeom prst="rect">
            <a:avLst/>
          </a:prstGeom>
        </p:spPr>
        <p:txBody>
          <a:bodyPr vert="horz" anchor="ctr" anchorCtr="0"/>
          <a:lstStyle>
            <a:lvl1pPr marL="457178" indent="-457178" algn="l">
              <a:buFont typeface="Arial" panose="020B0604020202020204" pitchFamily="34" charset="0"/>
              <a:buChar char="•"/>
              <a:defRPr sz="2667" b="0" i="0" baseline="0">
                <a:solidFill>
                  <a:schemeClr val="tx1"/>
                </a:solidFill>
                <a:latin typeface="Arial MT Lt"/>
                <a:cs typeface="Arial MT Lt"/>
              </a:defRPr>
            </a:lvl1pPr>
          </a:lstStyle>
          <a:p>
            <a:pPr lvl="0"/>
            <a:r>
              <a:rPr lang="fr-FR" dirty="0"/>
              <a:t>Sous-Titre</a:t>
            </a:r>
          </a:p>
        </p:txBody>
      </p:sp>
    </p:spTree>
    <p:extLst>
      <p:ext uri="{BB962C8B-B14F-4D97-AF65-F5344CB8AC3E}">
        <p14:creationId xmlns:p14="http://schemas.microsoft.com/office/powerpoint/2010/main" val="3498531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RIEUR 4">
    <p:spTree>
      <p:nvGrpSpPr>
        <p:cNvPr id="1" name=""/>
        <p:cNvGrpSpPr/>
        <p:nvPr/>
      </p:nvGrpSpPr>
      <p:grpSpPr>
        <a:xfrm>
          <a:off x="0" y="0"/>
          <a:ext cx="0" cy="0"/>
          <a:chOff x="0" y="0"/>
          <a:chExt cx="0" cy="0"/>
        </a:xfrm>
      </p:grpSpPr>
      <p:pic>
        <p:nvPicPr>
          <p:cNvPr id="2" name="Image 1" descr="VISUEL FOND PPT 1D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5608"/>
            <a:ext cx="12192000" cy="4949971"/>
          </a:xfrm>
          <a:prstGeom prst="rect">
            <a:avLst/>
          </a:prstGeom>
        </p:spPr>
      </p:pic>
      <p:pic>
        <p:nvPicPr>
          <p:cNvPr id="3" name="Image 2" descr="LOGO-CETHIL-CMJ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0506" y="6329829"/>
            <a:ext cx="1382401" cy="384000"/>
          </a:xfrm>
          <a:prstGeom prst="rect">
            <a:avLst/>
          </a:prstGeom>
        </p:spPr>
      </p:pic>
      <p:sp>
        <p:nvSpPr>
          <p:cNvPr id="10" name="Espace réservé du texte 9">
            <a:extLst>
              <a:ext uri="{FF2B5EF4-FFF2-40B4-BE49-F238E27FC236}">
                <a16:creationId xmlns:a16="http://schemas.microsoft.com/office/drawing/2014/main" id="{7A94F8D5-176C-47B7-A93F-A3258FA201CC}"/>
              </a:ext>
            </a:extLst>
          </p:cNvPr>
          <p:cNvSpPr>
            <a:spLocks noGrp="1"/>
          </p:cNvSpPr>
          <p:nvPr>
            <p:ph type="body" sz="quarter" idx="10" hasCustomPrompt="1"/>
          </p:nvPr>
        </p:nvSpPr>
        <p:spPr>
          <a:xfrm>
            <a:off x="3551231" y="63408"/>
            <a:ext cx="5089540" cy="698881"/>
          </a:xfrm>
          <a:prstGeom prst="rect">
            <a:avLst/>
          </a:prstGeom>
        </p:spPr>
        <p:txBody>
          <a:bodyPr/>
          <a:lstStyle>
            <a:lvl1pPr marL="0" algn="ctr">
              <a:defRPr sz="4267"/>
            </a:lvl1pPr>
            <a:lvl2pPr marL="609570" indent="0">
              <a:buNone/>
              <a:defRPr/>
            </a:lvl2pPr>
          </a:lstStyle>
          <a:p>
            <a:pPr marL="457178" marR="0" lvl="0" indent="0" algn="l" defTabSz="609570" rtl="0" eaLnBrk="1" fontAlgn="auto" latinLnBrk="0" hangingPunct="1">
              <a:lnSpc>
                <a:spcPct val="100000"/>
              </a:lnSpc>
              <a:spcBef>
                <a:spcPct val="20000"/>
              </a:spcBef>
              <a:spcAft>
                <a:spcPts val="0"/>
              </a:spcAft>
              <a:buClrTx/>
              <a:buSzTx/>
              <a:buFont typeface="Arial"/>
              <a:buNone/>
              <a:tabLst/>
              <a:defRPr/>
            </a:pPr>
            <a:r>
              <a:rPr lang="fr-FR" sz="3733" b="1" i="0" spc="0" dirty="0">
                <a:solidFill>
                  <a:schemeClr val="tx2"/>
                </a:solidFill>
                <a:latin typeface="Arial"/>
                <a:cs typeface="Arial"/>
              </a:rPr>
              <a:t>Partie I</a:t>
            </a:r>
            <a:r>
              <a:rPr lang="fr-FR" sz="3733" b="1" i="0" spc="0" baseline="0" dirty="0">
                <a:solidFill>
                  <a:schemeClr val="tx2"/>
                </a:solidFill>
                <a:latin typeface="Arial"/>
                <a:cs typeface="Arial"/>
              </a:rPr>
              <a:t> – </a:t>
            </a:r>
            <a:r>
              <a:rPr lang="fr-FR" sz="3733" spc="0" baseline="0" dirty="0">
                <a:solidFill>
                  <a:schemeClr val="tx2"/>
                </a:solidFill>
                <a:latin typeface="Arial"/>
                <a:cs typeface="Arial"/>
              </a:rPr>
              <a:t>Titre</a:t>
            </a:r>
            <a:endParaRPr lang="fr-FR" sz="3733" spc="0" dirty="0">
              <a:solidFill>
                <a:schemeClr val="tx2"/>
              </a:solidFill>
              <a:latin typeface="Arial"/>
              <a:cs typeface="Arial"/>
            </a:endParaRPr>
          </a:p>
        </p:txBody>
      </p:sp>
      <p:sp>
        <p:nvSpPr>
          <p:cNvPr id="11" name="Espace réservé du texte 10">
            <a:extLst>
              <a:ext uri="{FF2B5EF4-FFF2-40B4-BE49-F238E27FC236}">
                <a16:creationId xmlns:a16="http://schemas.microsoft.com/office/drawing/2014/main" id="{6363746F-78F5-4AEE-B8D8-6692D78CBF16}"/>
              </a:ext>
            </a:extLst>
          </p:cNvPr>
          <p:cNvSpPr>
            <a:spLocks noGrp="1"/>
          </p:cNvSpPr>
          <p:nvPr>
            <p:ph type="body" sz="quarter" idx="11" hasCustomPrompt="1"/>
          </p:nvPr>
        </p:nvSpPr>
        <p:spPr>
          <a:xfrm>
            <a:off x="636753" y="1021709"/>
            <a:ext cx="10560000" cy="494400"/>
          </a:xfrm>
          <a:prstGeom prst="rect">
            <a:avLst/>
          </a:prstGeom>
        </p:spPr>
        <p:txBody>
          <a:bodyPr/>
          <a:lstStyle>
            <a:lvl1pPr marL="0" indent="0">
              <a:buNone/>
              <a:defRPr/>
            </a:lvl1pPr>
          </a:lstStyle>
          <a:p>
            <a:pPr marL="0" marR="0" lvl="0" indent="0" algn="l" defTabSz="60957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DC142D"/>
                </a:solidFill>
                <a:effectLst/>
                <a:uLnTx/>
                <a:uFillTx/>
                <a:latin typeface="Arial"/>
                <a:ea typeface="+mn-ea"/>
                <a:cs typeface="Arial"/>
              </a:rPr>
              <a:t>Titre</a:t>
            </a:r>
          </a:p>
        </p:txBody>
      </p:sp>
      <p:sp>
        <p:nvSpPr>
          <p:cNvPr id="13" name="Espace réservé du texte 12">
            <a:extLst>
              <a:ext uri="{FF2B5EF4-FFF2-40B4-BE49-F238E27FC236}">
                <a16:creationId xmlns:a16="http://schemas.microsoft.com/office/drawing/2014/main" id="{32B82F2B-E65F-4596-8FF0-D8235E909763}"/>
              </a:ext>
            </a:extLst>
          </p:cNvPr>
          <p:cNvSpPr>
            <a:spLocks noGrp="1"/>
          </p:cNvSpPr>
          <p:nvPr>
            <p:ph type="body" sz="quarter" idx="12" hasCustomPrompt="1"/>
          </p:nvPr>
        </p:nvSpPr>
        <p:spPr>
          <a:xfrm>
            <a:off x="729320" y="1391411"/>
            <a:ext cx="10560000" cy="456000"/>
          </a:xfrm>
          <a:prstGeom prst="rect">
            <a:avLst/>
          </a:prstGeom>
        </p:spPr>
        <p:txBody>
          <a:bodyPr/>
          <a:lstStyle>
            <a:lvl1pPr marL="0" indent="0">
              <a:buNone/>
              <a:defRPr/>
            </a:lvl1pPr>
          </a:lstStyle>
          <a:p>
            <a:pPr marL="0" marR="0" lvl="0" indent="0" algn="l" defTabSz="609570" rtl="0" eaLnBrk="1" fontAlgn="auto" latinLnBrk="0" hangingPunct="1">
              <a:lnSpc>
                <a:spcPct val="11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000000"/>
                </a:solidFill>
                <a:effectLst/>
                <a:uLnTx/>
                <a:uFillTx/>
                <a:latin typeface="Arial MT Lt"/>
                <a:ea typeface="+mn-ea"/>
                <a:cs typeface="Arial MT Lt"/>
              </a:rPr>
              <a:t>Texte</a:t>
            </a:r>
          </a:p>
          <a:p>
            <a:pPr lvl="0"/>
            <a:endParaRPr lang="fr-FR" dirty="0"/>
          </a:p>
        </p:txBody>
      </p:sp>
      <p:sp>
        <p:nvSpPr>
          <p:cNvPr id="15" name="Espace réservé du texte 14">
            <a:extLst>
              <a:ext uri="{FF2B5EF4-FFF2-40B4-BE49-F238E27FC236}">
                <a16:creationId xmlns:a16="http://schemas.microsoft.com/office/drawing/2014/main" id="{394B0378-1DAB-4FC1-A527-824F6490055E}"/>
              </a:ext>
            </a:extLst>
          </p:cNvPr>
          <p:cNvSpPr>
            <a:spLocks noGrp="1"/>
          </p:cNvSpPr>
          <p:nvPr>
            <p:ph type="body" sz="quarter" idx="13" hasCustomPrompt="1"/>
          </p:nvPr>
        </p:nvSpPr>
        <p:spPr>
          <a:xfrm>
            <a:off x="1025697" y="2467987"/>
            <a:ext cx="10560000" cy="456000"/>
          </a:xfrm>
          <a:prstGeom prst="rect">
            <a:avLst/>
          </a:prstGeom>
        </p:spPr>
        <p:txBody>
          <a:bodyPr/>
          <a:lstStyle>
            <a:lvl1pPr marL="0" indent="0">
              <a:buNone/>
              <a:defRPr/>
            </a:lvl1pPr>
          </a:lstStyle>
          <a:p>
            <a:pPr marL="0" marR="0" lvl="0" indent="0" algn="l" defTabSz="609570" rtl="0" eaLnBrk="1" fontAlgn="auto" latinLnBrk="0" hangingPunct="1">
              <a:lnSpc>
                <a:spcPct val="11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EF9331"/>
                </a:solidFill>
                <a:effectLst/>
                <a:uLnTx/>
                <a:uFillTx/>
                <a:latin typeface="Arial MT Lt"/>
                <a:ea typeface="+mn-ea"/>
                <a:cs typeface="Arial MT Lt"/>
              </a:rPr>
              <a:t>•</a:t>
            </a:r>
            <a:r>
              <a:rPr kumimoji="0" lang="fr-FR" sz="2000" b="0" i="0" u="none" strike="noStrike" kern="1200" cap="none" spc="0" normalizeH="0" baseline="0" noProof="0" dirty="0">
                <a:ln>
                  <a:noFill/>
                </a:ln>
                <a:solidFill>
                  <a:srgbClr val="DC142D"/>
                </a:solidFill>
                <a:effectLst/>
                <a:uLnTx/>
                <a:uFillTx/>
                <a:latin typeface="Arial MT Lt"/>
                <a:ea typeface="+mn-ea"/>
                <a:cs typeface="Arial MT Lt"/>
              </a:rPr>
              <a:t> </a:t>
            </a:r>
            <a:r>
              <a:rPr kumimoji="0" lang="fr-FR" sz="2000" b="0" i="0" u="none" strike="noStrike" kern="1200" cap="none" spc="0" normalizeH="0" baseline="0" noProof="0" dirty="0">
                <a:ln>
                  <a:noFill/>
                </a:ln>
                <a:solidFill>
                  <a:srgbClr val="000000"/>
                </a:solidFill>
                <a:effectLst/>
                <a:uLnTx/>
                <a:uFillTx/>
                <a:latin typeface="Arial MT Lt"/>
                <a:ea typeface="+mn-ea"/>
                <a:cs typeface="Arial MT Lt"/>
              </a:rPr>
              <a:t>Texte à puce</a:t>
            </a:r>
          </a:p>
        </p:txBody>
      </p:sp>
    </p:spTree>
    <p:extLst>
      <p:ext uri="{BB962C8B-B14F-4D97-AF65-F5344CB8AC3E}">
        <p14:creationId xmlns:p14="http://schemas.microsoft.com/office/powerpoint/2010/main" val="978189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ERIEUR 1">
    <p:spTree>
      <p:nvGrpSpPr>
        <p:cNvPr id="1" name=""/>
        <p:cNvGrpSpPr/>
        <p:nvPr/>
      </p:nvGrpSpPr>
      <p:grpSpPr>
        <a:xfrm>
          <a:off x="0" y="0"/>
          <a:ext cx="0" cy="0"/>
          <a:chOff x="0" y="0"/>
          <a:chExt cx="0" cy="0"/>
        </a:xfrm>
      </p:grpSpPr>
      <p:pic>
        <p:nvPicPr>
          <p:cNvPr id="3" name="Image 2" descr="VISUEL FOND PPT 1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88388" cy="6858000"/>
          </a:xfrm>
          <a:prstGeom prst="rect">
            <a:avLst/>
          </a:prstGeom>
        </p:spPr>
      </p:pic>
      <p:pic>
        <p:nvPicPr>
          <p:cNvPr id="4" name="Image 3" descr="LOGO-CETHIL-CMJ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5440" y="5724873"/>
            <a:ext cx="2226049" cy="618347"/>
          </a:xfrm>
          <a:prstGeom prst="rect">
            <a:avLst/>
          </a:prstGeom>
        </p:spPr>
      </p:pic>
      <p:sp>
        <p:nvSpPr>
          <p:cNvPr id="6" name="Espace réservé du texte 5"/>
          <p:cNvSpPr>
            <a:spLocks noGrp="1"/>
          </p:cNvSpPr>
          <p:nvPr>
            <p:ph type="body" sz="quarter" idx="10" hasCustomPrompt="1"/>
          </p:nvPr>
        </p:nvSpPr>
        <p:spPr>
          <a:xfrm>
            <a:off x="3981787" y="2405373"/>
            <a:ext cx="4216400" cy="721784"/>
          </a:xfrm>
          <a:prstGeom prst="rect">
            <a:avLst/>
          </a:prstGeom>
        </p:spPr>
        <p:txBody>
          <a:bodyPr vert="horz" anchor="ctr" anchorCtr="0"/>
          <a:lstStyle>
            <a:lvl1pPr marL="0" indent="0" algn="ctr">
              <a:buNone/>
              <a:defRPr sz="5200" b="1" i="0" baseline="0">
                <a:solidFill>
                  <a:schemeClr val="bg1"/>
                </a:solidFill>
                <a:latin typeface="Arial"/>
                <a:cs typeface="Arial"/>
              </a:defRPr>
            </a:lvl1pPr>
          </a:lstStyle>
          <a:p>
            <a:pPr lvl="0"/>
            <a:r>
              <a:rPr lang="fr-FR" dirty="0"/>
              <a:t>Partie I</a:t>
            </a:r>
          </a:p>
        </p:txBody>
      </p:sp>
      <p:sp>
        <p:nvSpPr>
          <p:cNvPr id="7" name="Espace réservé du texte 5"/>
          <p:cNvSpPr>
            <a:spLocks noGrp="1"/>
          </p:cNvSpPr>
          <p:nvPr>
            <p:ph type="body" sz="quarter" idx="11" hasCustomPrompt="1"/>
          </p:nvPr>
        </p:nvSpPr>
        <p:spPr>
          <a:xfrm>
            <a:off x="3981787" y="3145224"/>
            <a:ext cx="4216400" cy="721784"/>
          </a:xfrm>
          <a:prstGeom prst="rect">
            <a:avLst/>
          </a:prstGeom>
        </p:spPr>
        <p:txBody>
          <a:bodyPr vert="horz" anchor="ctr" anchorCtr="0"/>
          <a:lstStyle>
            <a:lvl1pPr marL="0" indent="0" algn="ctr">
              <a:buNone/>
              <a:defRPr sz="4667" b="0" i="0" baseline="0">
                <a:solidFill>
                  <a:srgbClr val="EF9331"/>
                </a:solidFill>
                <a:latin typeface="Arial MT Lt"/>
                <a:cs typeface="Arial MT Lt"/>
              </a:defRPr>
            </a:lvl1pPr>
          </a:lstStyle>
          <a:p>
            <a:pPr lvl="0"/>
            <a:r>
              <a:rPr lang="fr-FR" dirty="0"/>
              <a:t>Texte</a:t>
            </a:r>
          </a:p>
        </p:txBody>
      </p:sp>
    </p:spTree>
    <p:extLst>
      <p:ext uri="{BB962C8B-B14F-4D97-AF65-F5344CB8AC3E}">
        <p14:creationId xmlns:p14="http://schemas.microsoft.com/office/powerpoint/2010/main" val="3997556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ERIEUR 3">
    <p:spTree>
      <p:nvGrpSpPr>
        <p:cNvPr id="1" name=""/>
        <p:cNvGrpSpPr/>
        <p:nvPr/>
      </p:nvGrpSpPr>
      <p:grpSpPr>
        <a:xfrm>
          <a:off x="0" y="0"/>
          <a:ext cx="0" cy="0"/>
          <a:chOff x="0" y="0"/>
          <a:chExt cx="0" cy="0"/>
        </a:xfrm>
      </p:grpSpPr>
      <p:pic>
        <p:nvPicPr>
          <p:cNvPr id="3" name="Image 2" descr="LOGO-CETHIL-CMJ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5440" y="5724873"/>
            <a:ext cx="2226049" cy="618347"/>
          </a:xfrm>
          <a:prstGeom prst="rect">
            <a:avLst/>
          </a:prstGeom>
        </p:spPr>
      </p:pic>
      <p:sp>
        <p:nvSpPr>
          <p:cNvPr id="5" name="Espace réservé du texte 5"/>
          <p:cNvSpPr>
            <a:spLocks noGrp="1"/>
          </p:cNvSpPr>
          <p:nvPr>
            <p:ph type="body" sz="quarter" idx="10" hasCustomPrompt="1"/>
          </p:nvPr>
        </p:nvSpPr>
        <p:spPr>
          <a:xfrm>
            <a:off x="3071488" y="2405373"/>
            <a:ext cx="6007283" cy="721784"/>
          </a:xfrm>
          <a:prstGeom prst="rect">
            <a:avLst/>
          </a:prstGeom>
        </p:spPr>
        <p:txBody>
          <a:bodyPr vert="horz" anchor="ctr" anchorCtr="0"/>
          <a:lstStyle>
            <a:lvl1pPr marL="0" indent="0" algn="ctr">
              <a:buNone/>
              <a:defRPr sz="5200" b="1" i="0" baseline="0">
                <a:solidFill>
                  <a:srgbClr val="EF9331"/>
                </a:solidFill>
                <a:latin typeface="Arial"/>
                <a:cs typeface="Arial"/>
              </a:defRPr>
            </a:lvl1pPr>
          </a:lstStyle>
          <a:p>
            <a:pPr lvl="0"/>
            <a:r>
              <a:rPr lang="fr-FR" dirty="0"/>
              <a:t>Titre</a:t>
            </a:r>
          </a:p>
        </p:txBody>
      </p:sp>
      <p:sp>
        <p:nvSpPr>
          <p:cNvPr id="6" name="Espace réservé du texte 5"/>
          <p:cNvSpPr>
            <a:spLocks noGrp="1"/>
          </p:cNvSpPr>
          <p:nvPr>
            <p:ph type="body" sz="quarter" idx="11" hasCustomPrompt="1"/>
          </p:nvPr>
        </p:nvSpPr>
        <p:spPr>
          <a:xfrm>
            <a:off x="3071488" y="3145224"/>
            <a:ext cx="6007283" cy="721784"/>
          </a:xfrm>
          <a:prstGeom prst="rect">
            <a:avLst/>
          </a:prstGeom>
        </p:spPr>
        <p:txBody>
          <a:bodyPr vert="horz" anchor="ctr" anchorCtr="0"/>
          <a:lstStyle>
            <a:lvl1pPr marL="0" indent="0" algn="ctr">
              <a:buNone/>
              <a:defRPr sz="4667" b="0" i="0" baseline="0">
                <a:solidFill>
                  <a:srgbClr val="EF9331"/>
                </a:solidFill>
                <a:latin typeface="Arial MT Lt"/>
                <a:cs typeface="Arial MT Lt"/>
              </a:defRPr>
            </a:lvl1pPr>
          </a:lstStyle>
          <a:p>
            <a:pPr lvl="0"/>
            <a:r>
              <a:rPr lang="fr-FR" dirty="0"/>
              <a:t>Sous-Titre</a:t>
            </a:r>
          </a:p>
        </p:txBody>
      </p:sp>
    </p:spTree>
    <p:extLst>
      <p:ext uri="{BB962C8B-B14F-4D97-AF65-F5344CB8AC3E}">
        <p14:creationId xmlns:p14="http://schemas.microsoft.com/office/powerpoint/2010/main" val="24183645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alpha val="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5012146"/>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6" r:id="rId3"/>
    <p:sldLayoutId id="2147483663" r:id="rId4"/>
    <p:sldLayoutId id="2147483665" r:id="rId5"/>
  </p:sldLayoutIdLst>
  <p:hf hdr="0" ftr="0" dt="0"/>
  <p:txStyles>
    <p:titleStyle>
      <a:lvl1pPr algn="ctr" defTabSz="609570" rtl="0" eaLnBrk="1" latinLnBrk="0" hangingPunct="1">
        <a:spcBef>
          <a:spcPct val="0"/>
        </a:spcBef>
        <a:buNone/>
        <a:defRPr sz="5867" kern="1200">
          <a:solidFill>
            <a:schemeClr val="tx1"/>
          </a:solidFill>
          <a:latin typeface="+mj-lt"/>
          <a:ea typeface="+mj-ea"/>
          <a:cs typeface="+mj-cs"/>
        </a:defRPr>
      </a:lvl1pPr>
    </p:titleStyle>
    <p:bodyStyle>
      <a:lvl1pPr marL="457178" indent="-457178" algn="l" defTabSz="609570" rtl="0" eaLnBrk="1" latinLnBrk="0" hangingPunct="1">
        <a:spcBef>
          <a:spcPct val="20000"/>
        </a:spcBef>
        <a:buFont typeface="Arial"/>
        <a:buChar char="•"/>
        <a:defRPr sz="4267" kern="1200">
          <a:solidFill>
            <a:schemeClr val="tx1"/>
          </a:solidFill>
          <a:latin typeface="+mn-lt"/>
          <a:ea typeface="+mn-ea"/>
          <a:cs typeface="+mn-cs"/>
        </a:defRPr>
      </a:lvl1pPr>
      <a:lvl2pPr marL="990550" indent="-380981" algn="l" defTabSz="609570" rtl="0" eaLnBrk="1" latinLnBrk="0" hangingPunct="1">
        <a:spcBef>
          <a:spcPct val="20000"/>
        </a:spcBef>
        <a:buFont typeface="Arial"/>
        <a:buChar char="–"/>
        <a:defRPr sz="3733" kern="1200">
          <a:solidFill>
            <a:schemeClr val="tx1"/>
          </a:solidFill>
          <a:latin typeface="+mn-lt"/>
          <a:ea typeface="+mn-ea"/>
          <a:cs typeface="+mn-cs"/>
        </a:defRPr>
      </a:lvl2pPr>
      <a:lvl3pPr marL="1523925" indent="-304784" algn="l" defTabSz="609570" rtl="0" eaLnBrk="1" latinLnBrk="0" hangingPunct="1">
        <a:spcBef>
          <a:spcPct val="20000"/>
        </a:spcBef>
        <a:buFont typeface="Arial"/>
        <a:buChar char="•"/>
        <a:defRPr sz="3200" kern="1200">
          <a:solidFill>
            <a:schemeClr val="tx1"/>
          </a:solidFill>
          <a:latin typeface="+mn-lt"/>
          <a:ea typeface="+mn-ea"/>
          <a:cs typeface="+mn-cs"/>
        </a:defRPr>
      </a:lvl3pPr>
      <a:lvl4pPr marL="2133493" indent="-304784" algn="l" defTabSz="609570" rtl="0" eaLnBrk="1" latinLnBrk="0" hangingPunct="1">
        <a:spcBef>
          <a:spcPct val="20000"/>
        </a:spcBef>
        <a:buFont typeface="Arial"/>
        <a:buChar char="–"/>
        <a:defRPr sz="2667" kern="1200">
          <a:solidFill>
            <a:schemeClr val="tx1"/>
          </a:solidFill>
          <a:latin typeface="+mn-lt"/>
          <a:ea typeface="+mn-ea"/>
          <a:cs typeface="+mn-cs"/>
        </a:defRPr>
      </a:lvl4pPr>
      <a:lvl5pPr marL="2743062" indent="-304784" algn="l" defTabSz="609570" rtl="0" eaLnBrk="1" latinLnBrk="0" hangingPunct="1">
        <a:spcBef>
          <a:spcPct val="20000"/>
        </a:spcBef>
        <a:buFont typeface="Arial"/>
        <a:buChar char="»"/>
        <a:defRPr sz="2667" kern="1200">
          <a:solidFill>
            <a:schemeClr val="tx1"/>
          </a:solidFill>
          <a:latin typeface="+mn-lt"/>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slideLayout" Target="../slideLayouts/slideLayout1.xml"/><Relationship Id="rId12" Type="http://schemas.openxmlformats.org/officeDocument/2006/relationships/image" Target="../media/image9.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8.png"/><Relationship Id="rId5" Type="http://schemas.openxmlformats.org/officeDocument/2006/relationships/tags" Target="../tags/tag5.xml"/><Relationship Id="rId10" Type="http://schemas.openxmlformats.org/officeDocument/2006/relationships/image" Target="../media/image7.png"/><Relationship Id="rId4" Type="http://schemas.openxmlformats.org/officeDocument/2006/relationships/tags" Target="../tags/tag4.xm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22.png"/><Relationship Id="rId18" Type="http://schemas.openxmlformats.org/officeDocument/2006/relationships/image" Target="../media/image14.svg"/><Relationship Id="rId3" Type="http://schemas.openxmlformats.org/officeDocument/2006/relationships/tags" Target="../tags/tag243.xml"/><Relationship Id="rId21" Type="http://schemas.openxmlformats.org/officeDocument/2006/relationships/image" Target="../media/image17.png"/><Relationship Id="rId7" Type="http://schemas.openxmlformats.org/officeDocument/2006/relationships/notesSlide" Target="../notesSlides/notesSlide10.xml"/><Relationship Id="rId12" Type="http://schemas.openxmlformats.org/officeDocument/2006/relationships/image" Target="../media/image11.png"/><Relationship Id="rId17" Type="http://schemas.openxmlformats.org/officeDocument/2006/relationships/image" Target="../media/image13.png"/><Relationship Id="rId2" Type="http://schemas.openxmlformats.org/officeDocument/2006/relationships/tags" Target="../tags/tag242.xml"/><Relationship Id="rId16" Type="http://schemas.openxmlformats.org/officeDocument/2006/relationships/image" Target="../media/image25.svg"/><Relationship Id="rId20" Type="http://schemas.openxmlformats.org/officeDocument/2006/relationships/image" Target="../media/image16.svg"/><Relationship Id="rId1" Type="http://schemas.openxmlformats.org/officeDocument/2006/relationships/tags" Target="../tags/tag241.xml"/><Relationship Id="rId6" Type="http://schemas.openxmlformats.org/officeDocument/2006/relationships/slideLayout" Target="../slideLayouts/slideLayout3.xml"/><Relationship Id="rId11" Type="http://schemas.openxmlformats.org/officeDocument/2006/relationships/image" Target="../media/image21.svg"/><Relationship Id="rId5" Type="http://schemas.openxmlformats.org/officeDocument/2006/relationships/tags" Target="../tags/tag245.xml"/><Relationship Id="rId15" Type="http://schemas.openxmlformats.org/officeDocument/2006/relationships/image" Target="../media/image24.png"/><Relationship Id="rId23" Type="http://schemas.openxmlformats.org/officeDocument/2006/relationships/image" Target="../media/image19.png"/><Relationship Id="rId10" Type="http://schemas.openxmlformats.org/officeDocument/2006/relationships/image" Target="../media/image20.png"/><Relationship Id="rId19" Type="http://schemas.openxmlformats.org/officeDocument/2006/relationships/image" Target="../media/image15.png"/><Relationship Id="rId4" Type="http://schemas.openxmlformats.org/officeDocument/2006/relationships/tags" Target="../tags/tag244.xml"/><Relationship Id="rId9" Type="http://schemas.openxmlformats.org/officeDocument/2006/relationships/image" Target="../media/image12.png"/><Relationship Id="rId14" Type="http://schemas.openxmlformats.org/officeDocument/2006/relationships/image" Target="../media/image23.svg"/><Relationship Id="rId22" Type="http://schemas.openxmlformats.org/officeDocument/2006/relationships/image" Target="../media/image18.svg"/></Relationships>
</file>

<file path=ppt/slides/_rels/slide11.xml.rels><?xml version="1.0" encoding="UTF-8" standalone="yes"?>
<Relationships xmlns="http://schemas.openxmlformats.org/package/2006/relationships"><Relationship Id="rId3" Type="http://schemas.openxmlformats.org/officeDocument/2006/relationships/tags" Target="../tags/tag248.xml"/><Relationship Id="rId7" Type="http://schemas.openxmlformats.org/officeDocument/2006/relationships/image" Target="../media/image37.png"/><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image" Target="../media/image36.png"/><Relationship Id="rId5" Type="http://schemas.openxmlformats.org/officeDocument/2006/relationships/notesSlide" Target="../notesSlides/notesSlide11.xml"/><Relationship Id="rId4"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tags" Target="../tags/tag256.xml"/><Relationship Id="rId13" Type="http://schemas.openxmlformats.org/officeDocument/2006/relationships/image" Target="../media/image39.png"/><Relationship Id="rId3" Type="http://schemas.openxmlformats.org/officeDocument/2006/relationships/tags" Target="../tags/tag251.xml"/><Relationship Id="rId7" Type="http://schemas.openxmlformats.org/officeDocument/2006/relationships/tags" Target="../tags/tag255.xml"/><Relationship Id="rId12" Type="http://schemas.openxmlformats.org/officeDocument/2006/relationships/image" Target="../media/image38.png"/><Relationship Id="rId2" Type="http://schemas.openxmlformats.org/officeDocument/2006/relationships/tags" Target="../tags/tag250.xml"/><Relationship Id="rId16" Type="http://schemas.openxmlformats.org/officeDocument/2006/relationships/image" Target="../media/image42.png"/><Relationship Id="rId1" Type="http://schemas.openxmlformats.org/officeDocument/2006/relationships/tags" Target="../tags/tag249.xml"/><Relationship Id="rId6" Type="http://schemas.openxmlformats.org/officeDocument/2006/relationships/tags" Target="../tags/tag254.xml"/><Relationship Id="rId11" Type="http://schemas.openxmlformats.org/officeDocument/2006/relationships/notesSlide" Target="../notesSlides/notesSlide12.xml"/><Relationship Id="rId5" Type="http://schemas.openxmlformats.org/officeDocument/2006/relationships/tags" Target="../tags/tag253.xml"/><Relationship Id="rId15" Type="http://schemas.openxmlformats.org/officeDocument/2006/relationships/image" Target="../media/image41.png"/><Relationship Id="rId10" Type="http://schemas.openxmlformats.org/officeDocument/2006/relationships/slideLayout" Target="../slideLayouts/slideLayout3.xml"/><Relationship Id="rId4" Type="http://schemas.openxmlformats.org/officeDocument/2006/relationships/tags" Target="../tags/tag252.xml"/><Relationship Id="rId9" Type="http://schemas.openxmlformats.org/officeDocument/2006/relationships/tags" Target="../tags/tag257.xml"/><Relationship Id="rId14"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xml"/><Relationship Id="rId13" Type="http://schemas.openxmlformats.org/officeDocument/2006/relationships/image" Target="../media/image8.png"/><Relationship Id="rId3" Type="http://schemas.openxmlformats.org/officeDocument/2006/relationships/tags" Target="../tags/tag260.xml"/><Relationship Id="rId7" Type="http://schemas.openxmlformats.org/officeDocument/2006/relationships/tags" Target="../tags/tag264.xml"/><Relationship Id="rId12" Type="http://schemas.openxmlformats.org/officeDocument/2006/relationships/image" Target="../media/image7.png"/><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tags" Target="../tags/tag263.xml"/><Relationship Id="rId11" Type="http://schemas.openxmlformats.org/officeDocument/2006/relationships/image" Target="../media/image6.png"/><Relationship Id="rId5" Type="http://schemas.openxmlformats.org/officeDocument/2006/relationships/tags" Target="../tags/tag262.xml"/><Relationship Id="rId10" Type="http://schemas.openxmlformats.org/officeDocument/2006/relationships/hyperlink" Target="mailto:celia.sondaz@insa-lyon.fr" TargetMode="External"/><Relationship Id="rId4" Type="http://schemas.openxmlformats.org/officeDocument/2006/relationships/tags" Target="../tags/tag261.xml"/><Relationship Id="rId9" Type="http://schemas.openxmlformats.org/officeDocument/2006/relationships/notesSlide" Target="../notesSlides/notesSlide13.xml"/><Relationship Id="rId1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265.xml"/></Relationships>
</file>

<file path=ppt/slides/_rels/slide15.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svg"/><Relationship Id="rId7" Type="http://schemas.openxmlformats.org/officeDocument/2006/relationships/image" Target="../media/image48.svg"/><Relationship Id="rId2" Type="http://schemas.openxmlformats.org/officeDocument/2006/relationships/image" Target="../media/image43.png"/><Relationship Id="rId1" Type="http://schemas.openxmlformats.org/officeDocument/2006/relationships/slideLayout" Target="../slideLayouts/slideLayout3.xml"/><Relationship Id="rId6" Type="http://schemas.openxmlformats.org/officeDocument/2006/relationships/image" Target="../media/image47.png"/><Relationship Id="rId11" Type="http://schemas.openxmlformats.org/officeDocument/2006/relationships/slide" Target="slide17.xml"/><Relationship Id="rId5" Type="http://schemas.openxmlformats.org/officeDocument/2006/relationships/image" Target="../media/image46.svg"/><Relationship Id="rId10" Type="http://schemas.openxmlformats.org/officeDocument/2006/relationships/slide" Target="slide16.xml"/><Relationship Id="rId4" Type="http://schemas.openxmlformats.org/officeDocument/2006/relationships/image" Target="../media/image45.png"/><Relationship Id="rId9" Type="http://schemas.openxmlformats.org/officeDocument/2006/relationships/image" Target="../media/image50.svg"/></Relationships>
</file>

<file path=ppt/slides/_rels/slide1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tags" Target="../tags/tag267.xml"/><Relationship Id="rId7" Type="http://schemas.openxmlformats.org/officeDocument/2006/relationships/image" Target="../media/image55.png"/><Relationship Id="rId2" Type="http://schemas.openxmlformats.org/officeDocument/2006/relationships/tags" Target="../tags/tag266.xml"/><Relationship Id="rId1" Type="http://schemas.openxmlformats.org/officeDocument/2006/relationships/themeOverride" Target="../theme/themeOverride2.xml"/><Relationship Id="rId6" Type="http://schemas.openxmlformats.org/officeDocument/2006/relationships/image" Target="../media/image54.png"/><Relationship Id="rId5" Type="http://schemas.openxmlformats.org/officeDocument/2006/relationships/slideLayout" Target="../slideLayouts/slideLayout3.xml"/><Relationship Id="rId4" Type="http://schemas.openxmlformats.org/officeDocument/2006/relationships/tags" Target="../tags/tag268.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tags" Target="../tags/tag9.xml"/><Relationship Id="rId21" Type="http://schemas.openxmlformats.org/officeDocument/2006/relationships/image" Target="../media/image25.svg"/><Relationship Id="rId7" Type="http://schemas.openxmlformats.org/officeDocument/2006/relationships/image" Target="../media/image11.png"/><Relationship Id="rId12" Type="http://schemas.openxmlformats.org/officeDocument/2006/relationships/image" Target="../media/image16.svg"/><Relationship Id="rId17" Type="http://schemas.openxmlformats.org/officeDocument/2006/relationships/image" Target="../media/image21.svg"/><Relationship Id="rId2" Type="http://schemas.openxmlformats.org/officeDocument/2006/relationships/tags" Target="../tags/tag8.xml"/><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tags" Target="../tags/tag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notesSlide" Target="../notesSlides/notesSlide2.xml"/><Relationship Id="rId15" Type="http://schemas.openxmlformats.org/officeDocument/2006/relationships/image" Target="../media/image19.png"/><Relationship Id="rId10" Type="http://schemas.openxmlformats.org/officeDocument/2006/relationships/image" Target="../media/image14.svg"/><Relationship Id="rId19" Type="http://schemas.openxmlformats.org/officeDocument/2006/relationships/image" Target="../media/image23.svg"/><Relationship Id="rId4" Type="http://schemas.openxmlformats.org/officeDocument/2006/relationships/slideLayout" Target="../slideLayouts/slideLayout3.xml"/><Relationship Id="rId9" Type="http://schemas.openxmlformats.org/officeDocument/2006/relationships/image" Target="../media/image13.png"/><Relationship Id="rId14" Type="http://schemas.openxmlformats.org/officeDocument/2006/relationships/image" Target="../media/image18.sv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70.xml"/><Relationship Id="rId1" Type="http://schemas.openxmlformats.org/officeDocument/2006/relationships/tags" Target="../tags/tag26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71.xml"/></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3" Type="http://schemas.openxmlformats.org/officeDocument/2006/relationships/tags" Target="../tags/tag24.xml"/><Relationship Id="rId18" Type="http://schemas.openxmlformats.org/officeDocument/2006/relationships/tags" Target="../tags/tag29.xml"/><Relationship Id="rId26" Type="http://schemas.openxmlformats.org/officeDocument/2006/relationships/tags" Target="../tags/tag37.xml"/><Relationship Id="rId39" Type="http://schemas.openxmlformats.org/officeDocument/2006/relationships/tags" Target="../tags/tag50.xml"/><Relationship Id="rId21" Type="http://schemas.openxmlformats.org/officeDocument/2006/relationships/tags" Target="../tags/tag32.xml"/><Relationship Id="rId34" Type="http://schemas.openxmlformats.org/officeDocument/2006/relationships/tags" Target="../tags/tag45.xml"/><Relationship Id="rId42" Type="http://schemas.openxmlformats.org/officeDocument/2006/relationships/tags" Target="../tags/tag53.xml"/><Relationship Id="rId47" Type="http://schemas.openxmlformats.org/officeDocument/2006/relationships/tags" Target="../tags/tag58.xml"/><Relationship Id="rId50" Type="http://schemas.openxmlformats.org/officeDocument/2006/relationships/slideLayout" Target="../slideLayouts/slideLayout3.xml"/><Relationship Id="rId7" Type="http://schemas.openxmlformats.org/officeDocument/2006/relationships/tags" Target="../tags/tag18.xml"/><Relationship Id="rId2" Type="http://schemas.openxmlformats.org/officeDocument/2006/relationships/tags" Target="../tags/tag13.xml"/><Relationship Id="rId16" Type="http://schemas.openxmlformats.org/officeDocument/2006/relationships/tags" Target="../tags/tag27.xml"/><Relationship Id="rId29" Type="http://schemas.openxmlformats.org/officeDocument/2006/relationships/tags" Target="../tags/tag40.xml"/><Relationship Id="rId11" Type="http://schemas.openxmlformats.org/officeDocument/2006/relationships/tags" Target="../tags/tag22.xml"/><Relationship Id="rId24" Type="http://schemas.openxmlformats.org/officeDocument/2006/relationships/tags" Target="../tags/tag35.xml"/><Relationship Id="rId32" Type="http://schemas.openxmlformats.org/officeDocument/2006/relationships/tags" Target="../tags/tag43.xml"/><Relationship Id="rId37" Type="http://schemas.openxmlformats.org/officeDocument/2006/relationships/tags" Target="../tags/tag48.xml"/><Relationship Id="rId40" Type="http://schemas.openxmlformats.org/officeDocument/2006/relationships/tags" Target="../tags/tag51.xml"/><Relationship Id="rId45" Type="http://schemas.openxmlformats.org/officeDocument/2006/relationships/tags" Target="../tags/tag56.xml"/><Relationship Id="rId5" Type="http://schemas.openxmlformats.org/officeDocument/2006/relationships/tags" Target="../tags/tag16.xml"/><Relationship Id="rId15" Type="http://schemas.openxmlformats.org/officeDocument/2006/relationships/tags" Target="../tags/tag26.xml"/><Relationship Id="rId23" Type="http://schemas.openxmlformats.org/officeDocument/2006/relationships/tags" Target="../tags/tag34.xml"/><Relationship Id="rId28" Type="http://schemas.openxmlformats.org/officeDocument/2006/relationships/tags" Target="../tags/tag39.xml"/><Relationship Id="rId36" Type="http://schemas.openxmlformats.org/officeDocument/2006/relationships/tags" Target="../tags/tag47.xml"/><Relationship Id="rId49" Type="http://schemas.openxmlformats.org/officeDocument/2006/relationships/tags" Target="../tags/tag60.xml"/><Relationship Id="rId10" Type="http://schemas.openxmlformats.org/officeDocument/2006/relationships/tags" Target="../tags/tag21.xml"/><Relationship Id="rId19" Type="http://schemas.openxmlformats.org/officeDocument/2006/relationships/tags" Target="../tags/tag30.xml"/><Relationship Id="rId31" Type="http://schemas.openxmlformats.org/officeDocument/2006/relationships/tags" Target="../tags/tag42.xml"/><Relationship Id="rId44" Type="http://schemas.openxmlformats.org/officeDocument/2006/relationships/tags" Target="../tags/tag55.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tags" Target="../tags/tag25.xml"/><Relationship Id="rId22" Type="http://schemas.openxmlformats.org/officeDocument/2006/relationships/tags" Target="../tags/tag33.xml"/><Relationship Id="rId27" Type="http://schemas.openxmlformats.org/officeDocument/2006/relationships/tags" Target="../tags/tag38.xml"/><Relationship Id="rId30" Type="http://schemas.openxmlformats.org/officeDocument/2006/relationships/tags" Target="../tags/tag41.xml"/><Relationship Id="rId35" Type="http://schemas.openxmlformats.org/officeDocument/2006/relationships/tags" Target="../tags/tag46.xml"/><Relationship Id="rId43" Type="http://schemas.openxmlformats.org/officeDocument/2006/relationships/tags" Target="../tags/tag54.xml"/><Relationship Id="rId48" Type="http://schemas.openxmlformats.org/officeDocument/2006/relationships/tags" Target="../tags/tag59.xml"/><Relationship Id="rId8" Type="http://schemas.openxmlformats.org/officeDocument/2006/relationships/tags" Target="../tags/tag19.xml"/><Relationship Id="rId51" Type="http://schemas.openxmlformats.org/officeDocument/2006/relationships/notesSlide" Target="../notesSlides/notesSlide4.xml"/><Relationship Id="rId3" Type="http://schemas.openxmlformats.org/officeDocument/2006/relationships/tags" Target="../tags/tag14.xml"/><Relationship Id="rId12" Type="http://schemas.openxmlformats.org/officeDocument/2006/relationships/tags" Target="../tags/tag23.xml"/><Relationship Id="rId17" Type="http://schemas.openxmlformats.org/officeDocument/2006/relationships/tags" Target="../tags/tag28.xml"/><Relationship Id="rId25" Type="http://schemas.openxmlformats.org/officeDocument/2006/relationships/tags" Target="../tags/tag36.xml"/><Relationship Id="rId33" Type="http://schemas.openxmlformats.org/officeDocument/2006/relationships/tags" Target="../tags/tag44.xml"/><Relationship Id="rId38" Type="http://schemas.openxmlformats.org/officeDocument/2006/relationships/tags" Target="../tags/tag49.xml"/><Relationship Id="rId46" Type="http://schemas.openxmlformats.org/officeDocument/2006/relationships/tags" Target="../tags/tag57.xml"/><Relationship Id="rId20" Type="http://schemas.openxmlformats.org/officeDocument/2006/relationships/tags" Target="../tags/tag31.xml"/><Relationship Id="rId41" Type="http://schemas.openxmlformats.org/officeDocument/2006/relationships/tags" Target="../tags/tag52.xml"/><Relationship Id="rId1" Type="http://schemas.openxmlformats.org/officeDocument/2006/relationships/tags" Target="../tags/tag12.xml"/><Relationship Id="rId6" Type="http://schemas.openxmlformats.org/officeDocument/2006/relationships/tags" Target="../tags/tag17.xml"/></Relationships>
</file>

<file path=ppt/slides/_rels/slide5.xml.rels><?xml version="1.0" encoding="UTF-8" standalone="yes"?>
<Relationships xmlns="http://schemas.openxmlformats.org/package/2006/relationships"><Relationship Id="rId13" Type="http://schemas.openxmlformats.org/officeDocument/2006/relationships/tags" Target="../tags/tag73.xml"/><Relationship Id="rId18" Type="http://schemas.openxmlformats.org/officeDocument/2006/relationships/tags" Target="../tags/tag78.xml"/><Relationship Id="rId26" Type="http://schemas.openxmlformats.org/officeDocument/2006/relationships/tags" Target="../tags/tag86.xml"/><Relationship Id="rId39" Type="http://schemas.openxmlformats.org/officeDocument/2006/relationships/tags" Target="../tags/tag99.xml"/><Relationship Id="rId21" Type="http://schemas.openxmlformats.org/officeDocument/2006/relationships/tags" Target="../tags/tag81.xml"/><Relationship Id="rId34" Type="http://schemas.openxmlformats.org/officeDocument/2006/relationships/tags" Target="../tags/tag94.xml"/><Relationship Id="rId42" Type="http://schemas.openxmlformats.org/officeDocument/2006/relationships/tags" Target="../tags/tag102.xml"/><Relationship Id="rId47" Type="http://schemas.openxmlformats.org/officeDocument/2006/relationships/tags" Target="../tags/tag107.xml"/><Relationship Id="rId50" Type="http://schemas.openxmlformats.org/officeDocument/2006/relationships/slideLayout" Target="../slideLayouts/slideLayout3.xml"/><Relationship Id="rId7" Type="http://schemas.openxmlformats.org/officeDocument/2006/relationships/tags" Target="../tags/tag67.xml"/><Relationship Id="rId2" Type="http://schemas.openxmlformats.org/officeDocument/2006/relationships/tags" Target="../tags/tag62.xml"/><Relationship Id="rId16" Type="http://schemas.openxmlformats.org/officeDocument/2006/relationships/tags" Target="../tags/tag76.xml"/><Relationship Id="rId29" Type="http://schemas.openxmlformats.org/officeDocument/2006/relationships/tags" Target="../tags/tag89.xml"/><Relationship Id="rId11" Type="http://schemas.openxmlformats.org/officeDocument/2006/relationships/tags" Target="../tags/tag71.xml"/><Relationship Id="rId24" Type="http://schemas.openxmlformats.org/officeDocument/2006/relationships/tags" Target="../tags/tag84.xml"/><Relationship Id="rId32" Type="http://schemas.openxmlformats.org/officeDocument/2006/relationships/tags" Target="../tags/tag92.xml"/><Relationship Id="rId37" Type="http://schemas.openxmlformats.org/officeDocument/2006/relationships/tags" Target="../tags/tag97.xml"/><Relationship Id="rId40" Type="http://schemas.openxmlformats.org/officeDocument/2006/relationships/tags" Target="../tags/tag100.xml"/><Relationship Id="rId45" Type="http://schemas.openxmlformats.org/officeDocument/2006/relationships/tags" Target="../tags/tag105.xml"/><Relationship Id="rId53" Type="http://schemas.openxmlformats.org/officeDocument/2006/relationships/image" Target="../media/image27.svg"/><Relationship Id="rId5" Type="http://schemas.openxmlformats.org/officeDocument/2006/relationships/tags" Target="../tags/tag65.xml"/><Relationship Id="rId10" Type="http://schemas.openxmlformats.org/officeDocument/2006/relationships/tags" Target="../tags/tag70.xml"/><Relationship Id="rId19" Type="http://schemas.openxmlformats.org/officeDocument/2006/relationships/tags" Target="../tags/tag79.xml"/><Relationship Id="rId31" Type="http://schemas.openxmlformats.org/officeDocument/2006/relationships/tags" Target="../tags/tag91.xml"/><Relationship Id="rId44" Type="http://schemas.openxmlformats.org/officeDocument/2006/relationships/tags" Target="../tags/tag104.xml"/><Relationship Id="rId52" Type="http://schemas.openxmlformats.org/officeDocument/2006/relationships/image" Target="../media/image26.png"/><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 Id="rId22" Type="http://schemas.openxmlformats.org/officeDocument/2006/relationships/tags" Target="../tags/tag82.xml"/><Relationship Id="rId27" Type="http://schemas.openxmlformats.org/officeDocument/2006/relationships/tags" Target="../tags/tag87.xml"/><Relationship Id="rId30" Type="http://schemas.openxmlformats.org/officeDocument/2006/relationships/tags" Target="../tags/tag90.xml"/><Relationship Id="rId35" Type="http://schemas.openxmlformats.org/officeDocument/2006/relationships/tags" Target="../tags/tag95.xml"/><Relationship Id="rId43" Type="http://schemas.openxmlformats.org/officeDocument/2006/relationships/tags" Target="../tags/tag103.xml"/><Relationship Id="rId48" Type="http://schemas.openxmlformats.org/officeDocument/2006/relationships/tags" Target="../tags/tag108.xml"/><Relationship Id="rId8" Type="http://schemas.openxmlformats.org/officeDocument/2006/relationships/tags" Target="../tags/tag68.xml"/><Relationship Id="rId51" Type="http://schemas.openxmlformats.org/officeDocument/2006/relationships/notesSlide" Target="../notesSlides/notesSlide5.xml"/><Relationship Id="rId3" Type="http://schemas.openxmlformats.org/officeDocument/2006/relationships/tags" Target="../tags/tag63.xml"/><Relationship Id="rId12" Type="http://schemas.openxmlformats.org/officeDocument/2006/relationships/tags" Target="../tags/tag72.xml"/><Relationship Id="rId17" Type="http://schemas.openxmlformats.org/officeDocument/2006/relationships/tags" Target="../tags/tag77.xml"/><Relationship Id="rId25" Type="http://schemas.openxmlformats.org/officeDocument/2006/relationships/tags" Target="../tags/tag85.xml"/><Relationship Id="rId33" Type="http://schemas.openxmlformats.org/officeDocument/2006/relationships/tags" Target="../tags/tag93.xml"/><Relationship Id="rId38" Type="http://schemas.openxmlformats.org/officeDocument/2006/relationships/tags" Target="../tags/tag98.xml"/><Relationship Id="rId46" Type="http://schemas.openxmlformats.org/officeDocument/2006/relationships/tags" Target="../tags/tag106.xml"/><Relationship Id="rId20" Type="http://schemas.openxmlformats.org/officeDocument/2006/relationships/tags" Target="../tags/tag80.xml"/><Relationship Id="rId41" Type="http://schemas.openxmlformats.org/officeDocument/2006/relationships/tags" Target="../tags/tag101.xml"/><Relationship Id="rId1" Type="http://schemas.openxmlformats.org/officeDocument/2006/relationships/tags" Target="../tags/tag61.xml"/><Relationship Id="rId6" Type="http://schemas.openxmlformats.org/officeDocument/2006/relationships/tags" Target="../tags/tag66.xml"/><Relationship Id="rId15" Type="http://schemas.openxmlformats.org/officeDocument/2006/relationships/tags" Target="../tags/tag75.xml"/><Relationship Id="rId23" Type="http://schemas.openxmlformats.org/officeDocument/2006/relationships/tags" Target="../tags/tag83.xml"/><Relationship Id="rId28" Type="http://schemas.openxmlformats.org/officeDocument/2006/relationships/tags" Target="../tags/tag88.xml"/><Relationship Id="rId36" Type="http://schemas.openxmlformats.org/officeDocument/2006/relationships/tags" Target="../tags/tag96.xml"/><Relationship Id="rId49" Type="http://schemas.openxmlformats.org/officeDocument/2006/relationships/tags" Target="../tags/tag109.xml"/></Relationships>
</file>

<file path=ppt/slides/_rels/slide6.xml.rels><?xml version="1.0" encoding="UTF-8" standalone="yes"?>
<Relationships xmlns="http://schemas.openxmlformats.org/package/2006/relationships"><Relationship Id="rId13" Type="http://schemas.openxmlformats.org/officeDocument/2006/relationships/tags" Target="../tags/tag122.xml"/><Relationship Id="rId18" Type="http://schemas.openxmlformats.org/officeDocument/2006/relationships/tags" Target="../tags/tag127.xml"/><Relationship Id="rId26" Type="http://schemas.openxmlformats.org/officeDocument/2006/relationships/tags" Target="../tags/tag135.xml"/><Relationship Id="rId39" Type="http://schemas.openxmlformats.org/officeDocument/2006/relationships/tags" Target="../tags/tag148.xml"/><Relationship Id="rId21" Type="http://schemas.openxmlformats.org/officeDocument/2006/relationships/tags" Target="../tags/tag130.xml"/><Relationship Id="rId34" Type="http://schemas.openxmlformats.org/officeDocument/2006/relationships/tags" Target="../tags/tag143.xml"/><Relationship Id="rId42" Type="http://schemas.openxmlformats.org/officeDocument/2006/relationships/tags" Target="../tags/tag151.xml"/><Relationship Id="rId47" Type="http://schemas.openxmlformats.org/officeDocument/2006/relationships/tags" Target="../tags/tag156.xml"/><Relationship Id="rId50" Type="http://schemas.openxmlformats.org/officeDocument/2006/relationships/slideLayout" Target="../slideLayouts/slideLayout3.xml"/><Relationship Id="rId7" Type="http://schemas.openxmlformats.org/officeDocument/2006/relationships/tags" Target="../tags/tag116.xml"/><Relationship Id="rId2" Type="http://schemas.openxmlformats.org/officeDocument/2006/relationships/tags" Target="../tags/tag111.xml"/><Relationship Id="rId16" Type="http://schemas.openxmlformats.org/officeDocument/2006/relationships/tags" Target="../tags/tag125.xml"/><Relationship Id="rId29" Type="http://schemas.openxmlformats.org/officeDocument/2006/relationships/tags" Target="../tags/tag138.xml"/><Relationship Id="rId11" Type="http://schemas.openxmlformats.org/officeDocument/2006/relationships/tags" Target="../tags/tag120.xml"/><Relationship Id="rId24" Type="http://schemas.openxmlformats.org/officeDocument/2006/relationships/tags" Target="../tags/tag133.xml"/><Relationship Id="rId32" Type="http://schemas.openxmlformats.org/officeDocument/2006/relationships/tags" Target="../tags/tag141.xml"/><Relationship Id="rId37" Type="http://schemas.openxmlformats.org/officeDocument/2006/relationships/tags" Target="../tags/tag146.xml"/><Relationship Id="rId40" Type="http://schemas.openxmlformats.org/officeDocument/2006/relationships/tags" Target="../tags/tag149.xml"/><Relationship Id="rId45" Type="http://schemas.openxmlformats.org/officeDocument/2006/relationships/tags" Target="../tags/tag154.xml"/><Relationship Id="rId53" Type="http://schemas.openxmlformats.org/officeDocument/2006/relationships/image" Target="../media/image26.png"/><Relationship Id="rId5" Type="http://schemas.openxmlformats.org/officeDocument/2006/relationships/tags" Target="../tags/tag114.xml"/><Relationship Id="rId10" Type="http://schemas.openxmlformats.org/officeDocument/2006/relationships/tags" Target="../tags/tag119.xml"/><Relationship Id="rId19" Type="http://schemas.openxmlformats.org/officeDocument/2006/relationships/tags" Target="../tags/tag128.xml"/><Relationship Id="rId31" Type="http://schemas.openxmlformats.org/officeDocument/2006/relationships/tags" Target="../tags/tag140.xml"/><Relationship Id="rId44" Type="http://schemas.openxmlformats.org/officeDocument/2006/relationships/tags" Target="../tags/tag153.xml"/><Relationship Id="rId52" Type="http://schemas.openxmlformats.org/officeDocument/2006/relationships/image" Target="../media/image28.png"/><Relationship Id="rId4" Type="http://schemas.openxmlformats.org/officeDocument/2006/relationships/tags" Target="../tags/tag113.xml"/><Relationship Id="rId9" Type="http://schemas.openxmlformats.org/officeDocument/2006/relationships/tags" Target="../tags/tag118.xml"/><Relationship Id="rId14" Type="http://schemas.openxmlformats.org/officeDocument/2006/relationships/tags" Target="../tags/tag123.xml"/><Relationship Id="rId22" Type="http://schemas.openxmlformats.org/officeDocument/2006/relationships/tags" Target="../tags/tag131.xml"/><Relationship Id="rId27" Type="http://schemas.openxmlformats.org/officeDocument/2006/relationships/tags" Target="../tags/tag136.xml"/><Relationship Id="rId30" Type="http://schemas.openxmlformats.org/officeDocument/2006/relationships/tags" Target="../tags/tag139.xml"/><Relationship Id="rId35" Type="http://schemas.openxmlformats.org/officeDocument/2006/relationships/tags" Target="../tags/tag144.xml"/><Relationship Id="rId43" Type="http://schemas.openxmlformats.org/officeDocument/2006/relationships/tags" Target="../tags/tag152.xml"/><Relationship Id="rId48" Type="http://schemas.openxmlformats.org/officeDocument/2006/relationships/tags" Target="../tags/tag157.xml"/><Relationship Id="rId8" Type="http://schemas.openxmlformats.org/officeDocument/2006/relationships/tags" Target="../tags/tag117.xml"/><Relationship Id="rId51" Type="http://schemas.openxmlformats.org/officeDocument/2006/relationships/notesSlide" Target="../notesSlides/notesSlide6.xml"/><Relationship Id="rId3" Type="http://schemas.openxmlformats.org/officeDocument/2006/relationships/tags" Target="../tags/tag112.xml"/><Relationship Id="rId12" Type="http://schemas.openxmlformats.org/officeDocument/2006/relationships/tags" Target="../tags/tag121.xml"/><Relationship Id="rId17" Type="http://schemas.openxmlformats.org/officeDocument/2006/relationships/tags" Target="../tags/tag126.xml"/><Relationship Id="rId25" Type="http://schemas.openxmlformats.org/officeDocument/2006/relationships/tags" Target="../tags/tag134.xml"/><Relationship Id="rId33" Type="http://schemas.openxmlformats.org/officeDocument/2006/relationships/tags" Target="../tags/tag142.xml"/><Relationship Id="rId38" Type="http://schemas.openxmlformats.org/officeDocument/2006/relationships/tags" Target="../tags/tag147.xml"/><Relationship Id="rId46" Type="http://schemas.openxmlformats.org/officeDocument/2006/relationships/tags" Target="../tags/tag155.xml"/><Relationship Id="rId20" Type="http://schemas.openxmlformats.org/officeDocument/2006/relationships/tags" Target="../tags/tag129.xml"/><Relationship Id="rId41" Type="http://schemas.openxmlformats.org/officeDocument/2006/relationships/tags" Target="../tags/tag150.xml"/><Relationship Id="rId54" Type="http://schemas.openxmlformats.org/officeDocument/2006/relationships/image" Target="../media/image27.svg"/><Relationship Id="rId1" Type="http://schemas.openxmlformats.org/officeDocument/2006/relationships/tags" Target="../tags/tag110.xml"/><Relationship Id="rId6" Type="http://schemas.openxmlformats.org/officeDocument/2006/relationships/tags" Target="../tags/tag115.xml"/><Relationship Id="rId15" Type="http://schemas.openxmlformats.org/officeDocument/2006/relationships/tags" Target="../tags/tag124.xml"/><Relationship Id="rId23" Type="http://schemas.openxmlformats.org/officeDocument/2006/relationships/tags" Target="../tags/tag132.xml"/><Relationship Id="rId28" Type="http://schemas.openxmlformats.org/officeDocument/2006/relationships/tags" Target="../tags/tag137.xml"/><Relationship Id="rId36" Type="http://schemas.openxmlformats.org/officeDocument/2006/relationships/tags" Target="../tags/tag145.xml"/><Relationship Id="rId49" Type="http://schemas.openxmlformats.org/officeDocument/2006/relationships/tags" Target="../tags/tag158.xml"/></Relationships>
</file>

<file path=ppt/slides/_rels/slide7.xml.rels><?xml version="1.0" encoding="UTF-8" standalone="yes"?>
<Relationships xmlns="http://schemas.openxmlformats.org/package/2006/relationships"><Relationship Id="rId13" Type="http://schemas.openxmlformats.org/officeDocument/2006/relationships/tags" Target="../tags/tag171.xml"/><Relationship Id="rId18" Type="http://schemas.openxmlformats.org/officeDocument/2006/relationships/tags" Target="../tags/tag176.xml"/><Relationship Id="rId26" Type="http://schemas.openxmlformats.org/officeDocument/2006/relationships/tags" Target="../tags/tag184.xml"/><Relationship Id="rId39" Type="http://schemas.openxmlformats.org/officeDocument/2006/relationships/tags" Target="../tags/tag197.xml"/><Relationship Id="rId21" Type="http://schemas.openxmlformats.org/officeDocument/2006/relationships/tags" Target="../tags/tag179.xml"/><Relationship Id="rId34" Type="http://schemas.openxmlformats.org/officeDocument/2006/relationships/tags" Target="../tags/tag192.xml"/><Relationship Id="rId42" Type="http://schemas.openxmlformats.org/officeDocument/2006/relationships/tags" Target="../tags/tag200.xml"/><Relationship Id="rId47" Type="http://schemas.openxmlformats.org/officeDocument/2006/relationships/tags" Target="../tags/tag205.xml"/><Relationship Id="rId50" Type="http://schemas.openxmlformats.org/officeDocument/2006/relationships/slideLayout" Target="../slideLayouts/slideLayout3.xml"/><Relationship Id="rId55" Type="http://schemas.openxmlformats.org/officeDocument/2006/relationships/image" Target="../media/image29.png"/><Relationship Id="rId7" Type="http://schemas.openxmlformats.org/officeDocument/2006/relationships/tags" Target="../tags/tag165.xml"/><Relationship Id="rId2" Type="http://schemas.openxmlformats.org/officeDocument/2006/relationships/tags" Target="../tags/tag160.xml"/><Relationship Id="rId16" Type="http://schemas.openxmlformats.org/officeDocument/2006/relationships/tags" Target="../tags/tag174.xml"/><Relationship Id="rId29" Type="http://schemas.openxmlformats.org/officeDocument/2006/relationships/tags" Target="../tags/tag187.xml"/><Relationship Id="rId11" Type="http://schemas.openxmlformats.org/officeDocument/2006/relationships/tags" Target="../tags/tag169.xml"/><Relationship Id="rId24" Type="http://schemas.openxmlformats.org/officeDocument/2006/relationships/tags" Target="../tags/tag182.xml"/><Relationship Id="rId32" Type="http://schemas.openxmlformats.org/officeDocument/2006/relationships/tags" Target="../tags/tag190.xml"/><Relationship Id="rId37" Type="http://schemas.openxmlformats.org/officeDocument/2006/relationships/tags" Target="../tags/tag195.xml"/><Relationship Id="rId40" Type="http://schemas.openxmlformats.org/officeDocument/2006/relationships/tags" Target="../tags/tag198.xml"/><Relationship Id="rId45" Type="http://schemas.openxmlformats.org/officeDocument/2006/relationships/tags" Target="../tags/tag203.xml"/><Relationship Id="rId53" Type="http://schemas.openxmlformats.org/officeDocument/2006/relationships/image" Target="../media/image26.png"/><Relationship Id="rId5" Type="http://schemas.openxmlformats.org/officeDocument/2006/relationships/tags" Target="../tags/tag163.xml"/><Relationship Id="rId10" Type="http://schemas.openxmlformats.org/officeDocument/2006/relationships/tags" Target="../tags/tag168.xml"/><Relationship Id="rId19" Type="http://schemas.openxmlformats.org/officeDocument/2006/relationships/tags" Target="../tags/tag177.xml"/><Relationship Id="rId31" Type="http://schemas.openxmlformats.org/officeDocument/2006/relationships/tags" Target="../tags/tag189.xml"/><Relationship Id="rId44" Type="http://schemas.openxmlformats.org/officeDocument/2006/relationships/tags" Target="../tags/tag202.xml"/><Relationship Id="rId52" Type="http://schemas.openxmlformats.org/officeDocument/2006/relationships/image" Target="../media/image28.png"/><Relationship Id="rId4" Type="http://schemas.openxmlformats.org/officeDocument/2006/relationships/tags" Target="../tags/tag162.xml"/><Relationship Id="rId9" Type="http://schemas.openxmlformats.org/officeDocument/2006/relationships/tags" Target="../tags/tag167.xml"/><Relationship Id="rId14" Type="http://schemas.openxmlformats.org/officeDocument/2006/relationships/tags" Target="../tags/tag172.xml"/><Relationship Id="rId22" Type="http://schemas.openxmlformats.org/officeDocument/2006/relationships/tags" Target="../tags/tag180.xml"/><Relationship Id="rId27" Type="http://schemas.openxmlformats.org/officeDocument/2006/relationships/tags" Target="../tags/tag185.xml"/><Relationship Id="rId30" Type="http://schemas.openxmlformats.org/officeDocument/2006/relationships/tags" Target="../tags/tag188.xml"/><Relationship Id="rId35" Type="http://schemas.openxmlformats.org/officeDocument/2006/relationships/tags" Target="../tags/tag193.xml"/><Relationship Id="rId43" Type="http://schemas.openxmlformats.org/officeDocument/2006/relationships/tags" Target="../tags/tag201.xml"/><Relationship Id="rId48" Type="http://schemas.openxmlformats.org/officeDocument/2006/relationships/tags" Target="../tags/tag206.xml"/><Relationship Id="rId56" Type="http://schemas.openxmlformats.org/officeDocument/2006/relationships/image" Target="../media/image30.svg"/><Relationship Id="rId8" Type="http://schemas.openxmlformats.org/officeDocument/2006/relationships/tags" Target="../tags/tag166.xml"/><Relationship Id="rId51" Type="http://schemas.openxmlformats.org/officeDocument/2006/relationships/notesSlide" Target="../notesSlides/notesSlide7.xml"/><Relationship Id="rId3" Type="http://schemas.openxmlformats.org/officeDocument/2006/relationships/tags" Target="../tags/tag161.xml"/><Relationship Id="rId12" Type="http://schemas.openxmlformats.org/officeDocument/2006/relationships/tags" Target="../tags/tag170.xml"/><Relationship Id="rId17" Type="http://schemas.openxmlformats.org/officeDocument/2006/relationships/tags" Target="../tags/tag175.xml"/><Relationship Id="rId25" Type="http://schemas.openxmlformats.org/officeDocument/2006/relationships/tags" Target="../tags/tag183.xml"/><Relationship Id="rId33" Type="http://schemas.openxmlformats.org/officeDocument/2006/relationships/tags" Target="../tags/tag191.xml"/><Relationship Id="rId38" Type="http://schemas.openxmlformats.org/officeDocument/2006/relationships/tags" Target="../tags/tag196.xml"/><Relationship Id="rId46" Type="http://schemas.openxmlformats.org/officeDocument/2006/relationships/tags" Target="../tags/tag204.xml"/><Relationship Id="rId20" Type="http://schemas.openxmlformats.org/officeDocument/2006/relationships/tags" Target="../tags/tag178.xml"/><Relationship Id="rId41" Type="http://schemas.openxmlformats.org/officeDocument/2006/relationships/tags" Target="../tags/tag199.xml"/><Relationship Id="rId54" Type="http://schemas.openxmlformats.org/officeDocument/2006/relationships/image" Target="../media/image27.svg"/><Relationship Id="rId1" Type="http://schemas.openxmlformats.org/officeDocument/2006/relationships/tags" Target="../tags/tag159.xml"/><Relationship Id="rId6" Type="http://schemas.openxmlformats.org/officeDocument/2006/relationships/tags" Target="../tags/tag164.xml"/><Relationship Id="rId15" Type="http://schemas.openxmlformats.org/officeDocument/2006/relationships/tags" Target="../tags/tag173.xml"/><Relationship Id="rId23" Type="http://schemas.openxmlformats.org/officeDocument/2006/relationships/tags" Target="../tags/tag181.xml"/><Relationship Id="rId28" Type="http://schemas.openxmlformats.org/officeDocument/2006/relationships/tags" Target="../tags/tag186.xml"/><Relationship Id="rId36" Type="http://schemas.openxmlformats.org/officeDocument/2006/relationships/tags" Target="../tags/tag194.xml"/><Relationship Id="rId49" Type="http://schemas.openxmlformats.org/officeDocument/2006/relationships/tags" Target="../tags/tag207.xml"/></Relationships>
</file>

<file path=ppt/slides/_rels/slide8.xml.rels><?xml version="1.0" encoding="UTF-8" standalone="yes"?>
<Relationships xmlns="http://schemas.openxmlformats.org/package/2006/relationships"><Relationship Id="rId13" Type="http://schemas.openxmlformats.org/officeDocument/2006/relationships/tags" Target="../tags/tag219.xml"/><Relationship Id="rId18" Type="http://schemas.openxmlformats.org/officeDocument/2006/relationships/tags" Target="../tags/tag224.xml"/><Relationship Id="rId26" Type="http://schemas.openxmlformats.org/officeDocument/2006/relationships/slideLayout" Target="../slideLayouts/slideLayout3.xml"/><Relationship Id="rId39" Type="http://schemas.openxmlformats.org/officeDocument/2006/relationships/image" Target="../media/image18.svg"/><Relationship Id="rId21" Type="http://schemas.openxmlformats.org/officeDocument/2006/relationships/tags" Target="../tags/tag227.xml"/><Relationship Id="rId34" Type="http://schemas.openxmlformats.org/officeDocument/2006/relationships/image" Target="../media/image31.png"/><Relationship Id="rId7" Type="http://schemas.openxmlformats.org/officeDocument/2006/relationships/tags" Target="../tags/tag213.xml"/><Relationship Id="rId12" Type="http://schemas.openxmlformats.org/officeDocument/2006/relationships/tags" Target="../tags/tag218.xml"/><Relationship Id="rId17" Type="http://schemas.openxmlformats.org/officeDocument/2006/relationships/tags" Target="../tags/tag223.xml"/><Relationship Id="rId25" Type="http://schemas.openxmlformats.org/officeDocument/2006/relationships/tags" Target="../tags/tag231.xml"/><Relationship Id="rId33" Type="http://schemas.openxmlformats.org/officeDocument/2006/relationships/image" Target="../media/image16.svg"/><Relationship Id="rId38" Type="http://schemas.openxmlformats.org/officeDocument/2006/relationships/image" Target="../media/image17.png"/><Relationship Id="rId2" Type="http://schemas.openxmlformats.org/officeDocument/2006/relationships/tags" Target="../tags/tag208.xml"/><Relationship Id="rId16" Type="http://schemas.openxmlformats.org/officeDocument/2006/relationships/tags" Target="../tags/tag222.xml"/><Relationship Id="rId20" Type="http://schemas.openxmlformats.org/officeDocument/2006/relationships/tags" Target="../tags/tag226.xml"/><Relationship Id="rId29" Type="http://schemas.openxmlformats.org/officeDocument/2006/relationships/image" Target="../media/image12.png"/><Relationship Id="rId1" Type="http://schemas.openxmlformats.org/officeDocument/2006/relationships/themeOverride" Target="../theme/themeOverride1.xml"/><Relationship Id="rId6" Type="http://schemas.openxmlformats.org/officeDocument/2006/relationships/tags" Target="../tags/tag212.xml"/><Relationship Id="rId11" Type="http://schemas.openxmlformats.org/officeDocument/2006/relationships/tags" Target="../tags/tag217.xml"/><Relationship Id="rId24" Type="http://schemas.openxmlformats.org/officeDocument/2006/relationships/tags" Target="../tags/tag230.xml"/><Relationship Id="rId32" Type="http://schemas.openxmlformats.org/officeDocument/2006/relationships/image" Target="../media/image15.png"/><Relationship Id="rId37" Type="http://schemas.openxmlformats.org/officeDocument/2006/relationships/image" Target="../media/image14.svg"/><Relationship Id="rId5" Type="http://schemas.openxmlformats.org/officeDocument/2006/relationships/tags" Target="../tags/tag211.xml"/><Relationship Id="rId15" Type="http://schemas.openxmlformats.org/officeDocument/2006/relationships/tags" Target="../tags/tag221.xml"/><Relationship Id="rId23" Type="http://schemas.openxmlformats.org/officeDocument/2006/relationships/tags" Target="../tags/tag229.xml"/><Relationship Id="rId28" Type="http://schemas.openxmlformats.org/officeDocument/2006/relationships/image" Target="../media/image19.png"/><Relationship Id="rId36" Type="http://schemas.openxmlformats.org/officeDocument/2006/relationships/image" Target="../media/image13.png"/><Relationship Id="rId10" Type="http://schemas.openxmlformats.org/officeDocument/2006/relationships/tags" Target="../tags/tag216.xml"/><Relationship Id="rId19" Type="http://schemas.openxmlformats.org/officeDocument/2006/relationships/tags" Target="../tags/tag225.xml"/><Relationship Id="rId31" Type="http://schemas.openxmlformats.org/officeDocument/2006/relationships/image" Target="../media/image10.png"/><Relationship Id="rId4" Type="http://schemas.openxmlformats.org/officeDocument/2006/relationships/tags" Target="../tags/tag210.xml"/><Relationship Id="rId9" Type="http://schemas.openxmlformats.org/officeDocument/2006/relationships/tags" Target="../tags/tag215.xml"/><Relationship Id="rId14" Type="http://schemas.openxmlformats.org/officeDocument/2006/relationships/tags" Target="../tags/tag220.xml"/><Relationship Id="rId22" Type="http://schemas.openxmlformats.org/officeDocument/2006/relationships/tags" Target="../tags/tag228.xml"/><Relationship Id="rId27" Type="http://schemas.openxmlformats.org/officeDocument/2006/relationships/notesSlide" Target="../notesSlides/notesSlide8.xml"/><Relationship Id="rId30" Type="http://schemas.openxmlformats.org/officeDocument/2006/relationships/image" Target="../media/image11.png"/><Relationship Id="rId35" Type="http://schemas.openxmlformats.org/officeDocument/2006/relationships/image" Target="../media/image32.svg"/><Relationship Id="rId8" Type="http://schemas.openxmlformats.org/officeDocument/2006/relationships/tags" Target="../tags/tag214.xml"/><Relationship Id="rId3" Type="http://schemas.openxmlformats.org/officeDocument/2006/relationships/tags" Target="../tags/tag209.xml"/></Relationships>
</file>

<file path=ppt/slides/_rels/slide9.xml.rels><?xml version="1.0" encoding="UTF-8" standalone="yes"?>
<Relationships xmlns="http://schemas.openxmlformats.org/package/2006/relationships"><Relationship Id="rId8" Type="http://schemas.openxmlformats.org/officeDocument/2006/relationships/tags" Target="../tags/tag239.xml"/><Relationship Id="rId13" Type="http://schemas.openxmlformats.org/officeDocument/2006/relationships/image" Target="../media/image34.png"/><Relationship Id="rId3" Type="http://schemas.openxmlformats.org/officeDocument/2006/relationships/tags" Target="../tags/tag234.xml"/><Relationship Id="rId7" Type="http://schemas.openxmlformats.org/officeDocument/2006/relationships/tags" Target="../tags/tag238.xml"/><Relationship Id="rId12" Type="http://schemas.openxmlformats.org/officeDocument/2006/relationships/image" Target="../media/image33.png"/><Relationship Id="rId2" Type="http://schemas.openxmlformats.org/officeDocument/2006/relationships/tags" Target="../tags/tag233.xml"/><Relationship Id="rId1" Type="http://schemas.openxmlformats.org/officeDocument/2006/relationships/tags" Target="../tags/tag232.xml"/><Relationship Id="rId6" Type="http://schemas.openxmlformats.org/officeDocument/2006/relationships/tags" Target="../tags/tag237.xml"/><Relationship Id="rId11" Type="http://schemas.openxmlformats.org/officeDocument/2006/relationships/notesSlide" Target="../notesSlides/notesSlide9.xml"/><Relationship Id="rId5" Type="http://schemas.openxmlformats.org/officeDocument/2006/relationships/tags" Target="../tags/tag236.xml"/><Relationship Id="rId10" Type="http://schemas.openxmlformats.org/officeDocument/2006/relationships/slideLayout" Target="../slideLayouts/slideLayout3.xml"/><Relationship Id="rId4" Type="http://schemas.openxmlformats.org/officeDocument/2006/relationships/tags" Target="../tags/tag235.xml"/><Relationship Id="rId9" Type="http://schemas.openxmlformats.org/officeDocument/2006/relationships/tags" Target="../tags/tag240.xml"/><Relationship Id="rId1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B78B118-5440-44B3-BE3F-F15279E8F1BC}"/>
              </a:ext>
            </a:extLst>
          </p:cNvPr>
          <p:cNvSpPr>
            <a:spLocks noGrp="1"/>
          </p:cNvSpPr>
          <p:nvPr>
            <p:ph type="body" sz="quarter" idx="10"/>
            <p:custDataLst>
              <p:tags r:id="rId1"/>
            </p:custDataLst>
          </p:nvPr>
        </p:nvSpPr>
        <p:spPr>
          <a:xfrm>
            <a:off x="3229656" y="843437"/>
            <a:ext cx="8676595" cy="2528919"/>
          </a:xfrm>
        </p:spPr>
        <p:txBody>
          <a:bodyPr/>
          <a:lstStyle/>
          <a:p>
            <a:pPr algn="just"/>
            <a:r>
              <a:rPr lang="fr-FR" b="1" cap="small" dirty="0">
                <a:effectLst/>
                <a:latin typeface="Arial" panose="020B0604020202020204" pitchFamily="34" charset="0"/>
                <a:ea typeface="Calibri" panose="020F0502020204030204" pitchFamily="34" charset="0"/>
                <a:cs typeface="Arial" panose="020B0604020202020204" pitchFamily="34" charset="0"/>
              </a:rPr>
              <a:t>Réflexions sur l’adaptation des modèles de thermique du bâtiment, à l’étude pluridisciplinaire des risques sanitaires liés aux vagues de chaleur en zone urbaine</a:t>
            </a:r>
            <a:endParaRPr lang="fr-FR" sz="4267" b="1" cap="small" dirty="0">
              <a:latin typeface="Arial" panose="020B0604020202020204" pitchFamily="34" charset="0"/>
              <a:cs typeface="Arial" panose="020B0604020202020204" pitchFamily="34" charset="0"/>
            </a:endParaRPr>
          </a:p>
        </p:txBody>
      </p:sp>
      <p:sp>
        <p:nvSpPr>
          <p:cNvPr id="4" name="Espace réservé du texte 3">
            <a:extLst>
              <a:ext uri="{FF2B5EF4-FFF2-40B4-BE49-F238E27FC236}">
                <a16:creationId xmlns:a16="http://schemas.microsoft.com/office/drawing/2014/main" id="{4565EBD5-5A55-4F77-927D-18253BFD9CED}"/>
              </a:ext>
            </a:extLst>
          </p:cNvPr>
          <p:cNvSpPr>
            <a:spLocks noGrp="1"/>
          </p:cNvSpPr>
          <p:nvPr>
            <p:ph type="body" sz="quarter" idx="11"/>
            <p:custDataLst>
              <p:tags r:id="rId2"/>
            </p:custDataLst>
          </p:nvPr>
        </p:nvSpPr>
        <p:spPr>
          <a:xfrm>
            <a:off x="3229656" y="4618748"/>
            <a:ext cx="7217524" cy="908051"/>
          </a:xfrm>
        </p:spPr>
        <p:txBody>
          <a:bodyPr/>
          <a:lstStyle/>
          <a:p>
            <a:pPr>
              <a:spcBef>
                <a:spcPts val="0"/>
              </a:spcBef>
            </a:pPr>
            <a:r>
              <a:rPr lang="fr-FR" sz="1600" dirty="0">
                <a:solidFill>
                  <a:schemeClr val="bg1"/>
                </a:solidFill>
                <a:latin typeface="Arial" panose="020B0604020202020204" pitchFamily="34" charset="0"/>
                <a:cs typeface="Arial" panose="020B0604020202020204" pitchFamily="34" charset="0"/>
              </a:rPr>
              <a:t>Présentatrice : </a:t>
            </a:r>
          </a:p>
          <a:p>
            <a:pPr>
              <a:spcBef>
                <a:spcPts val="0"/>
              </a:spcBef>
            </a:pPr>
            <a:r>
              <a:rPr lang="fr-FR" sz="1600" b="1" dirty="0">
                <a:solidFill>
                  <a:schemeClr val="bg1"/>
                </a:solidFill>
                <a:latin typeface="Arial" panose="020B0604020202020204" pitchFamily="34" charset="0"/>
                <a:cs typeface="Arial" panose="020B0604020202020204" pitchFamily="34" charset="0"/>
              </a:rPr>
              <a:t>Célia SONDAZ</a:t>
            </a:r>
          </a:p>
          <a:p>
            <a:pPr>
              <a:spcBef>
                <a:spcPts val="0"/>
              </a:spcBef>
            </a:pPr>
            <a:r>
              <a:rPr lang="fr-FR" sz="1600" dirty="0">
                <a:effectLst/>
                <a:latin typeface="Arial" panose="020B0604020202020204" pitchFamily="34" charset="0"/>
                <a:ea typeface="Times New Roman" panose="02020603050405020304" pitchFamily="18" charset="0"/>
                <a:cs typeface="Arial" panose="020B0604020202020204" pitchFamily="34" charset="0"/>
              </a:rPr>
              <a:t>CETHIL UMR 5008 - CNRS, INSA-Lyon, Université Claude Bernard Lyon 1</a:t>
            </a:r>
            <a:br>
              <a:rPr lang="fr-FR" sz="1600" i="1" dirty="0">
                <a:effectLst/>
                <a:latin typeface="Arial" panose="020B0604020202020204" pitchFamily="34" charset="0"/>
                <a:ea typeface="Times New Roman" panose="02020603050405020304" pitchFamily="18" charset="0"/>
                <a:cs typeface="Arial" panose="020B0604020202020204" pitchFamily="34" charset="0"/>
              </a:rPr>
            </a:br>
            <a:endParaRPr lang="fr-FR" sz="1600" b="1" dirty="0">
              <a:solidFill>
                <a:schemeClr val="bg1"/>
              </a:solidFill>
              <a:latin typeface="Arial" panose="020B0604020202020204" pitchFamily="34" charset="0"/>
              <a:cs typeface="Arial" panose="020B0604020202020204" pitchFamily="34" charset="0"/>
            </a:endParaRPr>
          </a:p>
        </p:txBody>
      </p:sp>
      <p:pic>
        <p:nvPicPr>
          <p:cNvPr id="5" name="Image 4">
            <a:extLst>
              <a:ext uri="{FF2B5EF4-FFF2-40B4-BE49-F238E27FC236}">
                <a16:creationId xmlns:a16="http://schemas.microsoft.com/office/drawing/2014/main" id="{15FF2D5F-01B5-4CFD-9179-185B3C57E88C}"/>
              </a:ext>
            </a:extLst>
          </p:cNvPr>
          <p:cNvPicPr/>
          <p:nvPr>
            <p:custDataLst>
              <p:tags r:id="rId3"/>
            </p:custDataLst>
          </p:nvPr>
        </p:nvPicPr>
        <p:blipFill>
          <a:blip r:embed="rId9"/>
          <a:stretch>
            <a:fillRect/>
          </a:stretch>
        </p:blipFill>
        <p:spPr>
          <a:xfrm>
            <a:off x="8244227" y="5906410"/>
            <a:ext cx="720000" cy="720000"/>
          </a:xfrm>
          <a:prstGeom prst="rect">
            <a:avLst/>
          </a:prstGeom>
        </p:spPr>
      </p:pic>
      <p:pic>
        <p:nvPicPr>
          <p:cNvPr id="6" name="Image 5">
            <a:extLst>
              <a:ext uri="{FF2B5EF4-FFF2-40B4-BE49-F238E27FC236}">
                <a16:creationId xmlns:a16="http://schemas.microsoft.com/office/drawing/2014/main" id="{8811CF43-14FA-4EC5-9DFA-82AC71D78CA6}"/>
              </a:ext>
            </a:extLst>
          </p:cNvPr>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6146629" y="5906410"/>
            <a:ext cx="720000" cy="720000"/>
          </a:xfrm>
          <a:prstGeom prst="rect">
            <a:avLst/>
          </a:prstGeom>
        </p:spPr>
      </p:pic>
      <p:pic>
        <p:nvPicPr>
          <p:cNvPr id="7" name="Image 6">
            <a:extLst>
              <a:ext uri="{FF2B5EF4-FFF2-40B4-BE49-F238E27FC236}">
                <a16:creationId xmlns:a16="http://schemas.microsoft.com/office/drawing/2014/main" id="{2D158FEF-E4FC-4E38-A551-0FDAC715197C}"/>
              </a:ext>
            </a:extLst>
          </p:cNvPr>
          <p:cNvPicPr/>
          <p:nvPr>
            <p:custDataLst>
              <p:tags r:id="rId5"/>
            </p:custDataLst>
          </p:nvPr>
        </p:nvPicPr>
        <p:blipFill>
          <a:blip r:embed="rId11">
            <a:extLst>
              <a:ext uri="{28A0092B-C50C-407E-A947-70E740481C1C}">
                <a14:useLocalDpi xmlns:a14="http://schemas.microsoft.com/office/drawing/2010/main" val="0"/>
              </a:ext>
            </a:extLst>
          </a:blip>
          <a:srcRect/>
          <a:stretch>
            <a:fillRect/>
          </a:stretch>
        </p:blipFill>
        <p:spPr bwMode="auto">
          <a:xfrm>
            <a:off x="7171428" y="5906410"/>
            <a:ext cx="768000" cy="720000"/>
          </a:xfrm>
          <a:prstGeom prst="rect">
            <a:avLst/>
          </a:prstGeom>
          <a:noFill/>
        </p:spPr>
      </p:pic>
      <p:sp>
        <p:nvSpPr>
          <p:cNvPr id="8" name="Espace réservé du texte 3">
            <a:extLst>
              <a:ext uri="{FF2B5EF4-FFF2-40B4-BE49-F238E27FC236}">
                <a16:creationId xmlns:a16="http://schemas.microsoft.com/office/drawing/2014/main" id="{E1C2A9CA-B64C-43F7-AED1-70202643A9CD}"/>
              </a:ext>
            </a:extLst>
          </p:cNvPr>
          <p:cNvSpPr txBox="1">
            <a:spLocks/>
          </p:cNvSpPr>
          <p:nvPr>
            <p:custDataLst>
              <p:tags r:id="rId6"/>
            </p:custDataLst>
          </p:nvPr>
        </p:nvSpPr>
        <p:spPr>
          <a:xfrm>
            <a:off x="3229656" y="3038820"/>
            <a:ext cx="8854938" cy="908051"/>
          </a:xfrm>
          <a:prstGeom prst="rect">
            <a:avLst/>
          </a:prstGeom>
        </p:spPr>
        <p:txBody>
          <a:bodyPr/>
          <a:lstStyle>
            <a:lvl1pPr marL="0" indent="0" algn="l" defTabSz="609570" rtl="0" eaLnBrk="1" latinLnBrk="0" hangingPunct="1">
              <a:spcBef>
                <a:spcPct val="20000"/>
              </a:spcBef>
              <a:buFont typeface="Arial"/>
              <a:buNone/>
              <a:defRPr sz="3200" u="none" kern="1200">
                <a:solidFill>
                  <a:schemeClr val="bg1"/>
                </a:solidFill>
                <a:latin typeface="+mn-lt"/>
                <a:ea typeface="+mn-ea"/>
                <a:cs typeface="+mn-cs"/>
              </a:defRPr>
            </a:lvl1pPr>
            <a:lvl2pPr marL="609570" indent="0" algn="l" defTabSz="609570" rtl="0" eaLnBrk="1" latinLnBrk="0" hangingPunct="1">
              <a:spcBef>
                <a:spcPct val="20000"/>
              </a:spcBef>
              <a:buFont typeface="Arial"/>
              <a:buNone/>
              <a:defRPr sz="3733" kern="1200">
                <a:solidFill>
                  <a:schemeClr val="tx1"/>
                </a:solidFill>
                <a:latin typeface="+mn-lt"/>
                <a:ea typeface="+mn-ea"/>
                <a:cs typeface="+mn-cs"/>
              </a:defRPr>
            </a:lvl2pPr>
            <a:lvl3pPr marL="1523925" indent="-304784" algn="l" defTabSz="609570" rtl="0" eaLnBrk="1" latinLnBrk="0" hangingPunct="1">
              <a:spcBef>
                <a:spcPct val="20000"/>
              </a:spcBef>
              <a:buFont typeface="Arial"/>
              <a:buChar char="•"/>
              <a:defRPr sz="3200" kern="1200">
                <a:solidFill>
                  <a:schemeClr val="tx1"/>
                </a:solidFill>
                <a:latin typeface="+mn-lt"/>
                <a:ea typeface="+mn-ea"/>
                <a:cs typeface="+mn-cs"/>
              </a:defRPr>
            </a:lvl3pPr>
            <a:lvl4pPr marL="2133493" indent="-304784" algn="l" defTabSz="609570" rtl="0" eaLnBrk="1" latinLnBrk="0" hangingPunct="1">
              <a:spcBef>
                <a:spcPct val="20000"/>
              </a:spcBef>
              <a:buFont typeface="Arial"/>
              <a:buChar char="–"/>
              <a:defRPr sz="2667" kern="1200">
                <a:solidFill>
                  <a:schemeClr val="tx1"/>
                </a:solidFill>
                <a:latin typeface="+mn-lt"/>
                <a:ea typeface="+mn-ea"/>
                <a:cs typeface="+mn-cs"/>
              </a:defRPr>
            </a:lvl4pPr>
            <a:lvl5pPr marL="2743062" indent="-304784" algn="l" defTabSz="609570" rtl="0" eaLnBrk="1" latinLnBrk="0" hangingPunct="1">
              <a:spcBef>
                <a:spcPct val="20000"/>
              </a:spcBef>
              <a:buFont typeface="Arial"/>
              <a:buChar char="»"/>
              <a:defRPr sz="2667" kern="1200">
                <a:solidFill>
                  <a:schemeClr val="tx1"/>
                </a:solidFill>
                <a:latin typeface="+mn-lt"/>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a:spcBef>
                <a:spcPts val="0"/>
              </a:spcBef>
            </a:pPr>
            <a:r>
              <a:rPr lang="fr-FR" sz="1600" dirty="0">
                <a:latin typeface="Arial" panose="020B0604020202020204" pitchFamily="34" charset="0"/>
                <a:cs typeface="Arial" panose="020B0604020202020204" pitchFamily="34" charset="0"/>
              </a:rPr>
              <a:t>Auteurs : </a:t>
            </a:r>
          </a:p>
          <a:p>
            <a:pPr hangingPunct="0">
              <a:spcBef>
                <a:spcPts val="0"/>
              </a:spcBef>
            </a:pPr>
            <a:r>
              <a:rPr lang="fr-FR" sz="1600" b="1" dirty="0">
                <a:effectLst/>
                <a:latin typeface="Arial" panose="020B0604020202020204" pitchFamily="34" charset="0"/>
                <a:ea typeface="Times New Roman" panose="02020603050405020304" pitchFamily="18" charset="0"/>
                <a:cs typeface="Arial" panose="020B0604020202020204" pitchFamily="34" charset="0"/>
              </a:rPr>
              <a:t>Célia Sondaz</a:t>
            </a:r>
            <a:r>
              <a:rPr lang="fr-FR" sz="1600" b="1" baseline="30000" dirty="0">
                <a:effectLst/>
                <a:latin typeface="Arial" panose="020B0604020202020204" pitchFamily="34" charset="0"/>
                <a:ea typeface="Times New Roman" panose="02020603050405020304" pitchFamily="18" charset="0"/>
                <a:cs typeface="Arial" panose="020B0604020202020204" pitchFamily="34" charset="0"/>
              </a:rPr>
              <a:t>1</a:t>
            </a:r>
            <a:r>
              <a:rPr lang="fr-FR" sz="1600" b="1" dirty="0">
                <a:effectLst/>
                <a:latin typeface="Arial" panose="020B0604020202020204" pitchFamily="34" charset="0"/>
                <a:ea typeface="Times New Roman" panose="02020603050405020304" pitchFamily="18" charset="0"/>
                <a:cs typeface="Arial" panose="020B0604020202020204" pitchFamily="34" charset="0"/>
              </a:rPr>
              <a:t>, Claire Harpet</a:t>
            </a:r>
            <a:r>
              <a:rPr lang="fr-FR" sz="1600" b="1" baseline="30000" dirty="0">
                <a:effectLst/>
                <a:latin typeface="Arial" panose="020B0604020202020204" pitchFamily="34" charset="0"/>
                <a:ea typeface="Times New Roman" panose="02020603050405020304" pitchFamily="18" charset="0"/>
                <a:cs typeface="Arial" panose="020B0604020202020204" pitchFamily="34" charset="0"/>
              </a:rPr>
              <a:t>2</a:t>
            </a:r>
            <a:r>
              <a:rPr lang="fr-FR" sz="1600" b="1" dirty="0">
                <a:effectLst/>
                <a:latin typeface="Arial" panose="020B0604020202020204" pitchFamily="34" charset="0"/>
                <a:ea typeface="Times New Roman" panose="02020603050405020304" pitchFamily="18" charset="0"/>
                <a:cs typeface="Arial" panose="020B0604020202020204" pitchFamily="34" charset="0"/>
              </a:rPr>
              <a:t>, Frédéric Kuznik</a:t>
            </a:r>
            <a:r>
              <a:rPr lang="fr-FR" sz="1600" b="1" baseline="30000" dirty="0">
                <a:effectLst/>
                <a:latin typeface="Arial" panose="020B0604020202020204" pitchFamily="34" charset="0"/>
                <a:ea typeface="Times New Roman" panose="02020603050405020304" pitchFamily="18" charset="0"/>
                <a:cs typeface="Arial" panose="020B0604020202020204" pitchFamily="34" charset="0"/>
              </a:rPr>
              <a:t>1</a:t>
            </a:r>
            <a:r>
              <a:rPr lang="fr-FR" sz="1600" b="1" dirty="0">
                <a:effectLst/>
                <a:latin typeface="Arial" panose="020B0604020202020204" pitchFamily="34" charset="0"/>
                <a:ea typeface="Times New Roman" panose="02020603050405020304" pitchFamily="18" charset="0"/>
                <a:cs typeface="Arial" panose="020B0604020202020204" pitchFamily="34" charset="0"/>
              </a:rPr>
              <a:t>, Didier Soto</a:t>
            </a:r>
            <a:r>
              <a:rPr lang="fr-FR" sz="1600" b="1" baseline="30000" dirty="0">
                <a:effectLst/>
                <a:latin typeface="Arial" panose="020B0604020202020204" pitchFamily="34" charset="0"/>
                <a:ea typeface="Times New Roman" panose="02020603050405020304" pitchFamily="18" charset="0"/>
                <a:cs typeface="Arial" panose="020B0604020202020204" pitchFamily="34" charset="0"/>
              </a:rPr>
              <a:t>3</a:t>
            </a:r>
            <a:r>
              <a:rPr lang="fr-FR" sz="1600" b="1" dirty="0">
                <a:effectLst/>
                <a:latin typeface="Arial" panose="020B0604020202020204" pitchFamily="34" charset="0"/>
                <a:ea typeface="Times New Roman" panose="02020603050405020304" pitchFamily="18" charset="0"/>
                <a:cs typeface="Arial" panose="020B0604020202020204" pitchFamily="34" charset="0"/>
              </a:rPr>
              <a:t>, Lucie Merlier</a:t>
            </a:r>
            <a:r>
              <a:rPr lang="fr-FR" sz="1600" b="1" baseline="30000" dirty="0">
                <a:effectLst/>
                <a:latin typeface="Arial" panose="020B0604020202020204" pitchFamily="34" charset="0"/>
                <a:ea typeface="Times New Roman" panose="02020603050405020304" pitchFamily="18" charset="0"/>
                <a:cs typeface="Arial" panose="020B0604020202020204" pitchFamily="34" charset="0"/>
              </a:rPr>
              <a:t>1</a:t>
            </a:r>
          </a:p>
          <a:p>
            <a:pPr hangingPunct="0">
              <a:spcBef>
                <a:spcPts val="0"/>
              </a:spcBef>
            </a:pPr>
            <a:r>
              <a:rPr lang="fr-FR" sz="1600" baseline="30000" dirty="0">
                <a:effectLst/>
                <a:latin typeface="Arial" panose="020B0604020202020204" pitchFamily="34" charset="0"/>
                <a:ea typeface="Times New Roman" panose="02020603050405020304" pitchFamily="18" charset="0"/>
                <a:cs typeface="Arial" panose="020B0604020202020204" pitchFamily="34" charset="0"/>
              </a:rPr>
              <a:t>1</a:t>
            </a:r>
            <a:r>
              <a:rPr lang="fr-FR" sz="1600" dirty="0">
                <a:effectLst/>
                <a:latin typeface="Arial" panose="020B0604020202020204" pitchFamily="34" charset="0"/>
                <a:ea typeface="Times New Roman" panose="02020603050405020304" pitchFamily="18" charset="0"/>
                <a:cs typeface="Arial" panose="020B0604020202020204" pitchFamily="34" charset="0"/>
              </a:rPr>
              <a:t> CETHIL UMR 5008 - CNRS, INSA-Lyon, Université Claude Bernard Lyon 1</a:t>
            </a:r>
            <a:br>
              <a:rPr lang="fr-FR" sz="1600" i="1" dirty="0">
                <a:effectLst/>
                <a:latin typeface="Arial" panose="020B0604020202020204" pitchFamily="34" charset="0"/>
                <a:ea typeface="Times New Roman" panose="02020603050405020304" pitchFamily="18" charset="0"/>
                <a:cs typeface="Arial" panose="020B0604020202020204" pitchFamily="34" charset="0"/>
              </a:rPr>
            </a:br>
            <a:r>
              <a:rPr lang="fr-FR" sz="1600" baseline="30000" dirty="0">
                <a:effectLst/>
                <a:latin typeface="Arial" panose="020B0604020202020204" pitchFamily="34" charset="0"/>
                <a:ea typeface="Times New Roman" panose="02020603050405020304" pitchFamily="18" charset="0"/>
                <a:cs typeface="Arial" panose="020B0604020202020204" pitchFamily="34" charset="0"/>
              </a:rPr>
              <a:t>2</a:t>
            </a:r>
            <a:r>
              <a:rPr lang="fr-FR" sz="1600" dirty="0">
                <a:effectLst/>
                <a:latin typeface="Arial" panose="020B0604020202020204" pitchFamily="34" charset="0"/>
                <a:ea typeface="Times New Roman" panose="02020603050405020304" pitchFamily="18" charset="0"/>
                <a:cs typeface="Arial" panose="020B0604020202020204" pitchFamily="34" charset="0"/>
              </a:rPr>
              <a:t> EVS UMR 5600 - Chaire "Valeurs du soin" - Université Jean Moulin Lyon 3</a:t>
            </a:r>
          </a:p>
          <a:p>
            <a:pPr hangingPunct="0">
              <a:spcBef>
                <a:spcPts val="0"/>
              </a:spcBef>
            </a:pPr>
            <a:r>
              <a:rPr lang="fr-FR" sz="1600" baseline="30000" dirty="0">
                <a:effectLst/>
                <a:latin typeface="Arial" panose="020B0604020202020204" pitchFamily="34" charset="0"/>
                <a:ea typeface="Times New Roman" panose="02020603050405020304" pitchFamily="18" charset="0"/>
                <a:cs typeface="Arial" panose="020B0604020202020204" pitchFamily="34" charset="0"/>
              </a:rPr>
              <a:t>3</a:t>
            </a:r>
            <a:r>
              <a:rPr lang="fr-FR" sz="1600" dirty="0">
                <a:effectLst/>
                <a:latin typeface="Arial" panose="020B0604020202020204" pitchFamily="34" charset="0"/>
                <a:ea typeface="Times New Roman" panose="02020603050405020304" pitchFamily="18" charset="0"/>
                <a:cs typeface="Arial" panose="020B0604020202020204" pitchFamily="34" charset="0"/>
              </a:rPr>
              <a:t> RESALLIENCE, SIXENSE ENGINEERING, VINCI Construction</a:t>
            </a:r>
          </a:p>
        </p:txBody>
      </p:sp>
      <p:pic>
        <p:nvPicPr>
          <p:cNvPr id="9" name="Image 8">
            <a:extLst>
              <a:ext uri="{FF2B5EF4-FFF2-40B4-BE49-F238E27FC236}">
                <a16:creationId xmlns:a16="http://schemas.microsoft.com/office/drawing/2014/main" id="{730B3E53-4793-4B82-804C-076A133C7905}"/>
              </a:ext>
            </a:extLst>
          </p:cNvPr>
          <p:cNvPicPr>
            <a:picLocks noChangeAspect="1"/>
          </p:cNvPicPr>
          <p:nvPr/>
        </p:nvPicPr>
        <p:blipFill>
          <a:blip r:embed="rId12"/>
          <a:stretch>
            <a:fillRect/>
          </a:stretch>
        </p:blipFill>
        <p:spPr>
          <a:xfrm>
            <a:off x="282851" y="5906410"/>
            <a:ext cx="739726" cy="720000"/>
          </a:xfrm>
          <a:prstGeom prst="rect">
            <a:avLst/>
          </a:prstGeom>
        </p:spPr>
      </p:pic>
    </p:spTree>
    <p:extLst>
      <p:ext uri="{BB962C8B-B14F-4D97-AF65-F5344CB8AC3E}">
        <p14:creationId xmlns:p14="http://schemas.microsoft.com/office/powerpoint/2010/main" val="34418136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1"/>
            </p:custDataLst>
          </p:nvPr>
        </p:nvSpPr>
        <p:spPr>
          <a:xfrm>
            <a:off x="0" y="63408"/>
            <a:ext cx="12192000" cy="698881"/>
          </a:xfrm>
        </p:spPr>
        <p:txBody>
          <a:bodyPr/>
          <a:lstStyle/>
          <a:p>
            <a:pPr indent="0">
              <a:buNone/>
            </a:pPr>
            <a:r>
              <a:rPr lang="fr-FR" sz="3333" b="1" dirty="0">
                <a:solidFill>
                  <a:schemeClr val="tx2"/>
                </a:solidFill>
                <a:latin typeface="Arial"/>
                <a:cs typeface="Arial"/>
              </a:rPr>
              <a:t>Le couplage avec une STD</a:t>
            </a:r>
          </a:p>
        </p:txBody>
      </p:sp>
      <p:grpSp>
        <p:nvGrpSpPr>
          <p:cNvPr id="42" name="Groupe 41">
            <a:extLst>
              <a:ext uri="{FF2B5EF4-FFF2-40B4-BE49-F238E27FC236}">
                <a16:creationId xmlns:a16="http://schemas.microsoft.com/office/drawing/2014/main" id="{0B9D3866-1FD2-4460-A6BC-488C565C3DBD}"/>
              </a:ext>
            </a:extLst>
          </p:cNvPr>
          <p:cNvGrpSpPr/>
          <p:nvPr>
            <p:custDataLst>
              <p:tags r:id="rId2"/>
            </p:custDataLst>
          </p:nvPr>
        </p:nvGrpSpPr>
        <p:grpSpPr>
          <a:xfrm>
            <a:off x="2228304" y="1392159"/>
            <a:ext cx="7687801" cy="4053162"/>
            <a:chOff x="313466" y="906403"/>
            <a:chExt cx="5765851" cy="3039873"/>
          </a:xfrm>
        </p:grpSpPr>
        <p:sp>
          <p:nvSpPr>
            <p:cNvPr id="25" name="ZoneTexte 24">
              <a:extLst>
                <a:ext uri="{FF2B5EF4-FFF2-40B4-BE49-F238E27FC236}">
                  <a16:creationId xmlns:a16="http://schemas.microsoft.com/office/drawing/2014/main" id="{12F11852-27E4-4EE3-B55F-6AFB6F741B9C}"/>
                </a:ext>
              </a:extLst>
            </p:cNvPr>
            <p:cNvSpPr txBox="1"/>
            <p:nvPr/>
          </p:nvSpPr>
          <p:spPr>
            <a:xfrm>
              <a:off x="313466" y="906403"/>
              <a:ext cx="3138640" cy="315423"/>
            </a:xfrm>
            <a:prstGeom prst="rect">
              <a:avLst/>
            </a:prstGeom>
            <a:noFill/>
          </p:spPr>
          <p:txBody>
            <a:bodyPr wrap="square" rtlCol="0">
              <a:spAutoFit/>
            </a:bodyPr>
            <a:lstStyle/>
            <a:p>
              <a:pPr defTabSz="1219140">
                <a:defRPr/>
              </a:pPr>
              <a:r>
                <a:rPr lang="fr-FR" sz="2133" b="1" kern="0" dirty="0">
                  <a:solidFill>
                    <a:schemeClr val="bg2"/>
                  </a:solidFill>
                  <a:latin typeface="Arial" panose="020B0604020202020204" pitchFamily="34" charset="0"/>
                  <a:cs typeface="Arial" panose="020B0604020202020204" pitchFamily="34" charset="0"/>
                </a:rPr>
                <a:t>Modèle thermo-physiologique</a:t>
              </a:r>
            </a:p>
          </p:txBody>
        </p:sp>
        <p:sp>
          <p:nvSpPr>
            <p:cNvPr id="26" name="ZoneTexte 25">
              <a:extLst>
                <a:ext uri="{FF2B5EF4-FFF2-40B4-BE49-F238E27FC236}">
                  <a16:creationId xmlns:a16="http://schemas.microsoft.com/office/drawing/2014/main" id="{3291689F-6ECD-47B5-89C4-2DA1C208057A}"/>
                </a:ext>
              </a:extLst>
            </p:cNvPr>
            <p:cNvSpPr txBox="1"/>
            <p:nvPr/>
          </p:nvSpPr>
          <p:spPr>
            <a:xfrm>
              <a:off x="461485" y="2693811"/>
              <a:ext cx="3291268" cy="1107997"/>
            </a:xfrm>
            <a:prstGeom prst="rect">
              <a:avLst/>
            </a:prstGeom>
            <a:noFill/>
          </p:spPr>
          <p:txBody>
            <a:bodyPr wrap="square" rtlCol="0">
              <a:spAutoFit/>
            </a:bodyPr>
            <a:lstStyle/>
            <a:p>
              <a:pPr defTabSz="1219140">
                <a:defRPr/>
              </a:pPr>
              <a:r>
                <a:rPr lang="fr-FR" sz="1800" u="sng" kern="0" dirty="0">
                  <a:solidFill>
                    <a:prstClr val="black"/>
                  </a:solidFill>
                  <a:latin typeface="Arial" panose="020B0604020202020204" pitchFamily="34" charset="0"/>
                  <a:cs typeface="Arial" panose="020B0604020202020204" pitchFamily="34" charset="0"/>
                </a:rPr>
                <a:t>Sorties</a:t>
              </a:r>
              <a:r>
                <a:rPr lang="fr-FR" sz="1800" kern="0" dirty="0">
                  <a:solidFill>
                    <a:prstClr val="black"/>
                  </a:solidFill>
                  <a:latin typeface="Arial" panose="020B0604020202020204" pitchFamily="34" charset="0"/>
                  <a:cs typeface="Arial" panose="020B0604020202020204" pitchFamily="34" charset="0"/>
                </a:rPr>
                <a:t> :</a:t>
              </a:r>
            </a:p>
            <a:p>
              <a:pPr marL="380981" indent="-380981" defTabSz="1219140">
                <a:buClr>
                  <a:schemeClr val="bg2"/>
                </a:buClr>
                <a:buFont typeface="Arial" panose="020B0604020202020204" pitchFamily="34" charset="0"/>
                <a:buChar char="•"/>
                <a:defRPr/>
              </a:pPr>
              <a:r>
                <a:rPr lang="fr-FR" sz="1800" kern="0" dirty="0">
                  <a:solidFill>
                    <a:prstClr val="black"/>
                  </a:solidFill>
                  <a:latin typeface="Arial" panose="020B0604020202020204" pitchFamily="34" charset="0"/>
                  <a:cs typeface="Arial" panose="020B0604020202020204" pitchFamily="34" charset="0"/>
                </a:rPr>
                <a:t>Températures corporelles </a:t>
              </a:r>
            </a:p>
            <a:p>
              <a:pPr marL="380981" indent="-380981" defTabSz="1219140">
                <a:buClr>
                  <a:schemeClr val="bg2"/>
                </a:buClr>
                <a:buFont typeface="Arial" panose="020B0604020202020204" pitchFamily="34" charset="0"/>
                <a:buChar char="•"/>
                <a:defRPr/>
              </a:pPr>
              <a:r>
                <a:rPr lang="fr-FR" sz="1800" kern="0" dirty="0">
                  <a:solidFill>
                    <a:prstClr val="black"/>
                  </a:solidFill>
                  <a:latin typeface="Arial" panose="020B0604020202020204" pitchFamily="34" charset="0"/>
                  <a:cs typeface="Arial" panose="020B0604020202020204" pitchFamily="34" charset="0"/>
                </a:rPr>
                <a:t>Flux thermiques et hydriques avec l’environnement</a:t>
              </a:r>
            </a:p>
            <a:p>
              <a:pPr marL="380981" indent="-380981" defTabSz="1219140">
                <a:buClr>
                  <a:schemeClr val="bg2"/>
                </a:buClr>
                <a:buFont typeface="Arial" panose="020B0604020202020204" pitchFamily="34" charset="0"/>
                <a:buChar char="•"/>
                <a:defRPr/>
              </a:pPr>
              <a:r>
                <a:rPr lang="fr-FR" sz="1800" kern="0" dirty="0">
                  <a:solidFill>
                    <a:prstClr val="black"/>
                  </a:solidFill>
                  <a:latin typeface="Arial" panose="020B0604020202020204" pitchFamily="34" charset="0"/>
                  <a:cs typeface="Arial" panose="020B0604020202020204" pitchFamily="34" charset="0"/>
                </a:rPr>
                <a:t>[…]</a:t>
              </a:r>
            </a:p>
          </p:txBody>
        </p:sp>
        <p:sp>
          <p:nvSpPr>
            <p:cNvPr id="28" name="ZoneTexte 27">
              <a:extLst>
                <a:ext uri="{FF2B5EF4-FFF2-40B4-BE49-F238E27FC236}">
                  <a16:creationId xmlns:a16="http://schemas.microsoft.com/office/drawing/2014/main" id="{17BF8231-9DF1-46F2-9443-BD41AB20A16E}"/>
                </a:ext>
              </a:extLst>
            </p:cNvPr>
            <p:cNvSpPr txBox="1"/>
            <p:nvPr/>
          </p:nvSpPr>
          <p:spPr>
            <a:xfrm>
              <a:off x="463807" y="1441345"/>
              <a:ext cx="3324639" cy="1107997"/>
            </a:xfrm>
            <a:prstGeom prst="rect">
              <a:avLst/>
            </a:prstGeom>
            <a:noFill/>
          </p:spPr>
          <p:txBody>
            <a:bodyPr wrap="square" rtlCol="0">
              <a:spAutoFit/>
            </a:bodyPr>
            <a:lstStyle/>
            <a:p>
              <a:pPr defTabSz="1219140">
                <a:defRPr/>
              </a:pPr>
              <a:r>
                <a:rPr lang="fr-FR" sz="1800" u="sng" kern="0" dirty="0">
                  <a:solidFill>
                    <a:prstClr val="black"/>
                  </a:solidFill>
                  <a:latin typeface="Arial" panose="020B0604020202020204" pitchFamily="34" charset="0"/>
                  <a:cs typeface="Arial" panose="020B0604020202020204" pitchFamily="34" charset="0"/>
                </a:rPr>
                <a:t>Entrées</a:t>
              </a:r>
              <a:r>
                <a:rPr lang="fr-FR" sz="1800" kern="0" dirty="0">
                  <a:solidFill>
                    <a:prstClr val="black"/>
                  </a:solidFill>
                  <a:latin typeface="Arial" panose="020B0604020202020204" pitchFamily="34" charset="0"/>
                  <a:cs typeface="Arial" panose="020B0604020202020204" pitchFamily="34" charset="0"/>
                </a:rPr>
                <a:t> :</a:t>
              </a:r>
            </a:p>
            <a:p>
              <a:pPr marL="380981" indent="-380981" defTabSz="1219140">
                <a:buClr>
                  <a:schemeClr val="bg2"/>
                </a:buClr>
                <a:buFont typeface="Arial" panose="020B0604020202020204" pitchFamily="34" charset="0"/>
                <a:buChar char="•"/>
                <a:defRPr/>
              </a:pPr>
              <a:r>
                <a:rPr lang="fr-FR" sz="1800" kern="0" dirty="0">
                  <a:solidFill>
                    <a:prstClr val="black"/>
                  </a:solidFill>
                  <a:latin typeface="Arial" panose="020B0604020202020204" pitchFamily="34" charset="0"/>
                  <a:cs typeface="Arial" panose="020B0604020202020204" pitchFamily="34" charset="0"/>
                </a:rPr>
                <a:t>Température d’air </a:t>
              </a:r>
            </a:p>
            <a:p>
              <a:pPr marL="380981" indent="-380981" defTabSz="1219140">
                <a:buClr>
                  <a:schemeClr val="bg2"/>
                </a:buClr>
                <a:buFont typeface="Arial" panose="020B0604020202020204" pitchFamily="34" charset="0"/>
                <a:buChar char="•"/>
                <a:defRPr/>
              </a:pPr>
              <a:r>
                <a:rPr lang="fr-FR" sz="1800" kern="0" dirty="0">
                  <a:solidFill>
                    <a:prstClr val="black"/>
                  </a:solidFill>
                  <a:latin typeface="Arial" panose="020B0604020202020204" pitchFamily="34" charset="0"/>
                  <a:cs typeface="Arial" panose="020B0604020202020204" pitchFamily="34" charset="0"/>
                </a:rPr>
                <a:t>T</a:t>
              </a:r>
              <a:r>
                <a:rPr lang="fr-FR" sz="1800" kern="0" dirty="0" err="1">
                  <a:solidFill>
                    <a:prstClr val="black"/>
                  </a:solidFill>
                  <a:latin typeface="Arial" panose="020B0604020202020204" pitchFamily="34" charset="0"/>
                  <a:cs typeface="Arial" panose="020B0604020202020204" pitchFamily="34" charset="0"/>
                </a:rPr>
                <a:t>empérature</a:t>
              </a:r>
              <a:r>
                <a:rPr lang="fr-FR" sz="1800" kern="0" dirty="0">
                  <a:solidFill>
                    <a:prstClr val="black"/>
                  </a:solidFill>
                  <a:latin typeface="Arial" panose="020B0604020202020204" pitchFamily="34" charset="0"/>
                  <a:cs typeface="Arial" panose="020B0604020202020204" pitchFamily="34" charset="0"/>
                </a:rPr>
                <a:t> radiative</a:t>
              </a:r>
            </a:p>
            <a:p>
              <a:pPr marL="380981" indent="-380981" defTabSz="1219140">
                <a:buClr>
                  <a:schemeClr val="bg2"/>
                </a:buClr>
                <a:buFont typeface="Arial" panose="020B0604020202020204" pitchFamily="34" charset="0"/>
                <a:buChar char="•"/>
                <a:defRPr/>
              </a:pPr>
              <a:r>
                <a:rPr lang="fr-FR" sz="1800" kern="0" dirty="0">
                  <a:solidFill>
                    <a:prstClr val="black"/>
                  </a:solidFill>
                  <a:latin typeface="Arial" panose="020B0604020202020204" pitchFamily="34" charset="0"/>
                  <a:cs typeface="Arial" panose="020B0604020202020204" pitchFamily="34" charset="0"/>
                </a:rPr>
                <a:t>Humidité</a:t>
              </a:r>
            </a:p>
            <a:p>
              <a:pPr marL="380981" indent="-380981" defTabSz="1219140">
                <a:buClr>
                  <a:schemeClr val="bg2"/>
                </a:buClr>
                <a:buFont typeface="Arial" panose="020B0604020202020204" pitchFamily="34" charset="0"/>
                <a:buChar char="•"/>
                <a:defRPr/>
              </a:pPr>
              <a:r>
                <a:rPr lang="fr-FR" sz="1800" kern="0" dirty="0">
                  <a:solidFill>
                    <a:prstClr val="black"/>
                  </a:solidFill>
                  <a:latin typeface="Arial" panose="020B0604020202020204" pitchFamily="34" charset="0"/>
                  <a:cs typeface="Arial" panose="020B0604020202020204" pitchFamily="34" charset="0"/>
                </a:rPr>
                <a:t>Vitesse de l’air </a:t>
              </a:r>
            </a:p>
          </p:txBody>
        </p:sp>
        <p:sp>
          <p:nvSpPr>
            <p:cNvPr id="30" name="Rectangle 29">
              <a:extLst>
                <a:ext uri="{FF2B5EF4-FFF2-40B4-BE49-F238E27FC236}">
                  <a16:creationId xmlns:a16="http://schemas.microsoft.com/office/drawing/2014/main" id="{B4D61EFF-2ED8-4E8D-AF16-54D23CEFD840}"/>
                </a:ext>
              </a:extLst>
            </p:cNvPr>
            <p:cNvSpPr/>
            <p:nvPr/>
          </p:nvSpPr>
          <p:spPr>
            <a:xfrm>
              <a:off x="313469" y="906403"/>
              <a:ext cx="3383169" cy="3039873"/>
            </a:xfrm>
            <a:prstGeom prst="rect">
              <a:avLst/>
            </a:prstGeom>
            <a:noFill/>
            <a:ln w="28575" cap="flat" cmpd="sng" algn="ctr">
              <a:solidFill>
                <a:schemeClr val="bg2"/>
              </a:solidFill>
              <a:prstDash val="solid"/>
              <a:miter lim="800000"/>
            </a:ln>
            <a:effectLst/>
          </p:spPr>
          <p:txBody>
            <a:bodyPr rtlCol="0" anchor="ctr"/>
            <a:lstStyle/>
            <a:p>
              <a:pPr algn="ctr" defTabSz="1219140">
                <a:defRPr/>
              </a:pPr>
              <a:endParaRPr lang="fr-FR" sz="1800" kern="0">
                <a:solidFill>
                  <a:schemeClr val="tx2"/>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FE0B8ED7-8383-4C1A-8335-52B6B96AF855}"/>
                </a:ext>
              </a:extLst>
            </p:cNvPr>
            <p:cNvSpPr/>
            <p:nvPr/>
          </p:nvSpPr>
          <p:spPr>
            <a:xfrm>
              <a:off x="3845798" y="919326"/>
              <a:ext cx="2215811" cy="3026950"/>
            </a:xfrm>
            <a:prstGeom prst="rect">
              <a:avLst/>
            </a:prstGeom>
            <a:noFill/>
            <a:ln w="28575" cap="flat" cmpd="sng" algn="ctr">
              <a:solidFill>
                <a:schemeClr val="bg1"/>
              </a:solidFill>
              <a:prstDash val="solid"/>
              <a:miter lim="800000"/>
            </a:ln>
            <a:effectLst/>
          </p:spPr>
          <p:txBody>
            <a:bodyPr rtlCol="0" anchor="ctr"/>
            <a:lstStyle/>
            <a:p>
              <a:pPr algn="ctr" defTabSz="1219140">
                <a:defRPr/>
              </a:pPr>
              <a:endParaRPr lang="fr-FR" sz="1800" kern="0">
                <a:solidFill>
                  <a:prstClr val="black"/>
                </a:solidFill>
                <a:latin typeface="Arial" panose="020B0604020202020204" pitchFamily="34" charset="0"/>
                <a:cs typeface="Arial" panose="020B0604020202020204" pitchFamily="34" charset="0"/>
              </a:endParaRPr>
            </a:p>
          </p:txBody>
        </p:sp>
        <p:sp>
          <p:nvSpPr>
            <p:cNvPr id="32" name="ZoneTexte 31">
              <a:extLst>
                <a:ext uri="{FF2B5EF4-FFF2-40B4-BE49-F238E27FC236}">
                  <a16:creationId xmlns:a16="http://schemas.microsoft.com/office/drawing/2014/main" id="{1F9D5534-39AD-42C6-8819-6F6041CAFBB4}"/>
                </a:ext>
              </a:extLst>
            </p:cNvPr>
            <p:cNvSpPr txBox="1"/>
            <p:nvPr/>
          </p:nvSpPr>
          <p:spPr>
            <a:xfrm>
              <a:off x="3845798" y="912783"/>
              <a:ext cx="1956639" cy="315423"/>
            </a:xfrm>
            <a:prstGeom prst="rect">
              <a:avLst/>
            </a:prstGeom>
            <a:noFill/>
          </p:spPr>
          <p:txBody>
            <a:bodyPr wrap="square" rtlCol="0">
              <a:spAutoFit/>
            </a:bodyPr>
            <a:lstStyle/>
            <a:p>
              <a:pPr defTabSz="1219140">
                <a:defRPr/>
              </a:pPr>
              <a:r>
                <a:rPr lang="fr-FR" sz="2133" b="1" kern="0" dirty="0">
                  <a:solidFill>
                    <a:schemeClr val="bg1"/>
                  </a:solidFill>
                  <a:latin typeface="Arial" panose="020B0604020202020204" pitchFamily="34" charset="0"/>
                  <a:cs typeface="Arial" panose="020B0604020202020204" pitchFamily="34" charset="0"/>
                </a:rPr>
                <a:t>Modèle de STD</a:t>
              </a:r>
            </a:p>
          </p:txBody>
        </p:sp>
        <p:cxnSp>
          <p:nvCxnSpPr>
            <p:cNvPr id="33" name="Connecteur droit avec flèche 32">
              <a:extLst>
                <a:ext uri="{FF2B5EF4-FFF2-40B4-BE49-F238E27FC236}">
                  <a16:creationId xmlns:a16="http://schemas.microsoft.com/office/drawing/2014/main" id="{AF98A601-D126-4BB5-9D3D-E346052CA77E}"/>
                </a:ext>
              </a:extLst>
            </p:cNvPr>
            <p:cNvCxnSpPr>
              <a:cxnSpLocks/>
            </p:cNvCxnSpPr>
            <p:nvPr/>
          </p:nvCxnSpPr>
          <p:spPr>
            <a:xfrm>
              <a:off x="3264538" y="2846211"/>
              <a:ext cx="884533" cy="0"/>
            </a:xfrm>
            <a:prstGeom prst="straightConnector1">
              <a:avLst/>
            </a:prstGeom>
            <a:noFill/>
            <a:ln w="38100" cap="flat" cmpd="sng" algn="ctr">
              <a:solidFill>
                <a:schemeClr val="bg2"/>
              </a:solidFill>
              <a:prstDash val="solid"/>
              <a:miter lim="800000"/>
              <a:tailEnd type="triangle"/>
            </a:ln>
            <a:effectLst/>
          </p:spPr>
        </p:cxnSp>
        <p:sp>
          <p:nvSpPr>
            <p:cNvPr id="34" name="ZoneTexte 33">
              <a:extLst>
                <a:ext uri="{FF2B5EF4-FFF2-40B4-BE49-F238E27FC236}">
                  <a16:creationId xmlns:a16="http://schemas.microsoft.com/office/drawing/2014/main" id="{77043897-5280-4243-8119-A33019093CF2}"/>
                </a:ext>
              </a:extLst>
            </p:cNvPr>
            <p:cNvSpPr txBox="1"/>
            <p:nvPr/>
          </p:nvSpPr>
          <p:spPr>
            <a:xfrm>
              <a:off x="4038970" y="2693811"/>
              <a:ext cx="2040347" cy="669270"/>
            </a:xfrm>
            <a:prstGeom prst="rect">
              <a:avLst/>
            </a:prstGeom>
            <a:noFill/>
          </p:spPr>
          <p:txBody>
            <a:bodyPr wrap="square" rtlCol="0">
              <a:spAutoFit/>
            </a:bodyPr>
            <a:lstStyle/>
            <a:p>
              <a:pPr defTabSz="1219140">
                <a:defRPr/>
              </a:pPr>
              <a:endParaRPr lang="fr-FR" sz="1733" kern="0" dirty="0">
                <a:solidFill>
                  <a:prstClr val="black"/>
                </a:solidFill>
                <a:latin typeface="Arial" panose="020B0604020202020204" pitchFamily="34" charset="0"/>
                <a:cs typeface="Arial" panose="020B0604020202020204" pitchFamily="34" charset="0"/>
              </a:endParaRPr>
            </a:p>
            <a:p>
              <a:pPr marL="285750" indent="-285750" defTabSz="1219140">
                <a:buClr>
                  <a:schemeClr val="bg1"/>
                </a:buClr>
                <a:buFont typeface="Arial" panose="020B0604020202020204" pitchFamily="34" charset="0"/>
                <a:buChar char="•"/>
                <a:defRPr/>
              </a:pPr>
              <a:r>
                <a:rPr lang="fr-FR" sz="1733" kern="0" dirty="0">
                  <a:solidFill>
                    <a:prstClr val="black"/>
                  </a:solidFill>
                  <a:latin typeface="Arial" panose="020B0604020202020204" pitchFamily="34" charset="0"/>
                  <a:cs typeface="Arial" panose="020B0604020202020204" pitchFamily="34" charset="0"/>
                </a:rPr>
                <a:t>Sources thermiques &amp; hydriques</a:t>
              </a:r>
            </a:p>
          </p:txBody>
        </p:sp>
        <p:sp>
          <p:nvSpPr>
            <p:cNvPr id="35" name="ZoneTexte 34">
              <a:extLst>
                <a:ext uri="{FF2B5EF4-FFF2-40B4-BE49-F238E27FC236}">
                  <a16:creationId xmlns:a16="http://schemas.microsoft.com/office/drawing/2014/main" id="{B15F1431-00A3-455F-B0A3-F472AD428BE8}"/>
                </a:ext>
              </a:extLst>
            </p:cNvPr>
            <p:cNvSpPr txBox="1"/>
            <p:nvPr/>
          </p:nvSpPr>
          <p:spPr>
            <a:xfrm>
              <a:off x="4074663" y="1441345"/>
              <a:ext cx="1956639" cy="1069284"/>
            </a:xfrm>
            <a:prstGeom prst="rect">
              <a:avLst/>
            </a:prstGeom>
            <a:noFill/>
          </p:spPr>
          <p:txBody>
            <a:bodyPr wrap="square" rtlCol="0">
              <a:spAutoFit/>
            </a:bodyPr>
            <a:lstStyle/>
            <a:p>
              <a:pPr defTabSz="1219140">
                <a:buClr>
                  <a:schemeClr val="bg1"/>
                </a:buClr>
                <a:defRPr/>
              </a:pPr>
              <a:endParaRPr lang="fr-FR" sz="1733" kern="0" dirty="0">
                <a:solidFill>
                  <a:prstClr val="black"/>
                </a:solidFill>
                <a:latin typeface="Arial" panose="020B0604020202020204" pitchFamily="34" charset="0"/>
                <a:cs typeface="Arial" panose="020B0604020202020204" pitchFamily="34" charset="0"/>
              </a:endParaRPr>
            </a:p>
            <a:p>
              <a:pPr marL="380981" indent="-380981" defTabSz="1219140">
                <a:buClr>
                  <a:schemeClr val="bg1"/>
                </a:buClr>
                <a:buFont typeface="Arial" panose="020B0604020202020204" pitchFamily="34" charset="0"/>
                <a:buChar char="•"/>
                <a:defRPr/>
              </a:pPr>
              <a:r>
                <a:rPr lang="fr-FR" sz="1733" kern="0" dirty="0">
                  <a:solidFill>
                    <a:prstClr val="black"/>
                  </a:solidFill>
                  <a:latin typeface="Arial" panose="020B0604020202020204" pitchFamily="34" charset="0"/>
                  <a:cs typeface="Arial" panose="020B0604020202020204" pitchFamily="34" charset="0"/>
                </a:rPr>
                <a:t>Bilans thermiques </a:t>
              </a:r>
            </a:p>
            <a:p>
              <a:pPr marL="380981" indent="-380981" defTabSz="1219140">
                <a:buClr>
                  <a:schemeClr val="bg1"/>
                </a:buClr>
                <a:buFont typeface="Arial" panose="020B0604020202020204" pitchFamily="34" charset="0"/>
                <a:buChar char="•"/>
                <a:defRPr/>
              </a:pPr>
              <a:r>
                <a:rPr lang="fr-FR" sz="1733" kern="0" dirty="0">
                  <a:solidFill>
                    <a:prstClr val="black"/>
                  </a:solidFill>
                  <a:latin typeface="Arial" panose="020B0604020202020204" pitchFamily="34" charset="0"/>
                  <a:cs typeface="Arial" panose="020B0604020202020204" pitchFamily="34" charset="0"/>
                </a:rPr>
                <a:t>Bilans radiatifs</a:t>
              </a:r>
            </a:p>
            <a:p>
              <a:pPr marL="380981" indent="-380981" defTabSz="1219140">
                <a:buClr>
                  <a:schemeClr val="bg1"/>
                </a:buClr>
                <a:buFont typeface="Arial" panose="020B0604020202020204" pitchFamily="34" charset="0"/>
                <a:buChar char="•"/>
                <a:defRPr/>
              </a:pPr>
              <a:r>
                <a:rPr lang="fr-FR" sz="1733" kern="0" dirty="0">
                  <a:solidFill>
                    <a:prstClr val="black"/>
                  </a:solidFill>
                  <a:latin typeface="Arial" panose="020B0604020202020204" pitchFamily="34" charset="0"/>
                  <a:cs typeface="Arial" panose="020B0604020202020204" pitchFamily="34" charset="0"/>
                </a:rPr>
                <a:t>Bilans hydriques </a:t>
              </a:r>
            </a:p>
            <a:p>
              <a:pPr marL="380981" indent="-380981" defTabSz="1219140">
                <a:buClr>
                  <a:schemeClr val="bg1"/>
                </a:buClr>
                <a:buFont typeface="Arial" panose="020B0604020202020204" pitchFamily="34" charset="0"/>
                <a:buChar char="•"/>
                <a:defRPr/>
              </a:pPr>
              <a:r>
                <a:rPr lang="fr-FR" sz="1733" kern="0" dirty="0">
                  <a:solidFill>
                    <a:prstClr val="black"/>
                  </a:solidFill>
                  <a:latin typeface="Arial" panose="020B0604020202020204" pitchFamily="34" charset="0"/>
                  <a:cs typeface="Arial" panose="020B0604020202020204" pitchFamily="34" charset="0"/>
                </a:rPr>
                <a:t>Bilans aérauliques</a:t>
              </a:r>
              <a:endParaRPr lang="fr-FR" sz="1733" i="1" kern="0" dirty="0">
                <a:solidFill>
                  <a:prstClr val="black"/>
                </a:solidFill>
                <a:latin typeface="Arial" panose="020B0604020202020204" pitchFamily="34" charset="0"/>
                <a:cs typeface="Arial" panose="020B0604020202020204" pitchFamily="34" charset="0"/>
              </a:endParaRPr>
            </a:p>
          </p:txBody>
        </p:sp>
        <p:cxnSp>
          <p:nvCxnSpPr>
            <p:cNvPr id="36" name="Connecteur droit avec flèche 35">
              <a:extLst>
                <a:ext uri="{FF2B5EF4-FFF2-40B4-BE49-F238E27FC236}">
                  <a16:creationId xmlns:a16="http://schemas.microsoft.com/office/drawing/2014/main" id="{AB064B9B-9900-4B79-9C40-0CE0FCA7CFE3}"/>
                </a:ext>
              </a:extLst>
            </p:cNvPr>
            <p:cNvCxnSpPr>
              <a:cxnSpLocks/>
            </p:cNvCxnSpPr>
            <p:nvPr/>
          </p:nvCxnSpPr>
          <p:spPr>
            <a:xfrm flipH="1">
              <a:off x="3300231" y="1599558"/>
              <a:ext cx="884533" cy="0"/>
            </a:xfrm>
            <a:prstGeom prst="straightConnector1">
              <a:avLst/>
            </a:prstGeom>
            <a:noFill/>
            <a:ln w="38100" cap="flat" cmpd="sng" algn="ctr">
              <a:solidFill>
                <a:schemeClr val="bg1"/>
              </a:solidFill>
              <a:prstDash val="solid"/>
              <a:miter lim="800000"/>
              <a:tailEnd type="triangle"/>
            </a:ln>
            <a:effectLst/>
          </p:spPr>
        </p:cxnSp>
      </p:grpSp>
      <p:sp>
        <p:nvSpPr>
          <p:cNvPr id="43" name="Espace réservé du texte 3">
            <a:extLst>
              <a:ext uri="{FF2B5EF4-FFF2-40B4-BE49-F238E27FC236}">
                <a16:creationId xmlns:a16="http://schemas.microsoft.com/office/drawing/2014/main" id="{D17330BF-7F76-4596-839E-D18E59258579}"/>
              </a:ext>
            </a:extLst>
          </p:cNvPr>
          <p:cNvSpPr txBox="1">
            <a:spLocks/>
          </p:cNvSpPr>
          <p:nvPr>
            <p:custDataLst>
              <p:tags r:id="rId3"/>
            </p:custDataLst>
          </p:nvPr>
        </p:nvSpPr>
        <p:spPr>
          <a:xfrm>
            <a:off x="1276032" y="5663154"/>
            <a:ext cx="10364101" cy="942144"/>
          </a:xfrm>
          <a:prstGeom prst="rect">
            <a:avLst/>
          </a:prstGeom>
        </p:spPr>
        <p:txBody>
          <a:bodyPr/>
          <a:lstStyle>
            <a:lvl1pPr marL="0" indent="-342900" algn="ctr" defTabSz="457200" rtl="0" eaLnBrk="1" latinLnBrk="0" hangingPunct="1">
              <a:spcBef>
                <a:spcPct val="20000"/>
              </a:spcBef>
              <a:buFont typeface="Arial"/>
              <a:buChar char="•"/>
              <a:defRPr sz="32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0">
              <a:buNone/>
            </a:pPr>
            <a:r>
              <a:rPr lang="fr-FR" sz="1600" i="1" u="sng" dirty="0">
                <a:solidFill>
                  <a:schemeClr val="bg1"/>
                </a:solidFill>
                <a:latin typeface="Arial"/>
                <a:cs typeface="Arial"/>
              </a:rPr>
              <a:t>Eléments à coupler entre les modèles thermo-physiologiques et de STD</a:t>
            </a:r>
          </a:p>
        </p:txBody>
      </p:sp>
      <p:grpSp>
        <p:nvGrpSpPr>
          <p:cNvPr id="70" name="Groupe 69">
            <a:extLst>
              <a:ext uri="{FF2B5EF4-FFF2-40B4-BE49-F238E27FC236}">
                <a16:creationId xmlns:a16="http://schemas.microsoft.com/office/drawing/2014/main" id="{3B657397-920B-48F7-B9F8-15FD7B647E60}"/>
              </a:ext>
            </a:extLst>
          </p:cNvPr>
          <p:cNvGrpSpPr/>
          <p:nvPr/>
        </p:nvGrpSpPr>
        <p:grpSpPr>
          <a:xfrm>
            <a:off x="10179987" y="2781018"/>
            <a:ext cx="1800000" cy="1800000"/>
            <a:chOff x="5581055" y="2317668"/>
            <a:chExt cx="2880001" cy="2879999"/>
          </a:xfrm>
        </p:grpSpPr>
        <p:pic>
          <p:nvPicPr>
            <p:cNvPr id="71" name="Image 70">
              <a:extLst>
                <a:ext uri="{FF2B5EF4-FFF2-40B4-BE49-F238E27FC236}">
                  <a16:creationId xmlns:a16="http://schemas.microsoft.com/office/drawing/2014/main" id="{875089D1-9F79-4E82-9C8E-7987CE4A523E}"/>
                </a:ext>
              </a:extLst>
            </p:cNvPr>
            <p:cNvPicPr>
              <a:picLocks noChangeAspect="1"/>
            </p:cNvPicPr>
            <p:nvPr/>
          </p:nvPicPr>
          <p:blipFill rotWithShape="1">
            <a:blip r:embed="rId8"/>
            <a:srcRect l="22612" r="18171"/>
            <a:stretch/>
          </p:blipFill>
          <p:spPr>
            <a:xfrm rot="8043354" flipH="1">
              <a:off x="7107513" y="3560112"/>
              <a:ext cx="421654" cy="360002"/>
            </a:xfrm>
            <a:prstGeom prst="rect">
              <a:avLst/>
            </a:prstGeom>
          </p:spPr>
        </p:pic>
        <p:pic>
          <p:nvPicPr>
            <p:cNvPr id="72" name="Image 71">
              <a:extLst>
                <a:ext uri="{FF2B5EF4-FFF2-40B4-BE49-F238E27FC236}">
                  <a16:creationId xmlns:a16="http://schemas.microsoft.com/office/drawing/2014/main" id="{124CE14E-6590-4500-8FFA-2153B806418F}"/>
                </a:ext>
              </a:extLst>
            </p:cNvPr>
            <p:cNvPicPr>
              <a:picLocks noChangeAspect="1"/>
            </p:cNvPicPr>
            <p:nvPr/>
          </p:nvPicPr>
          <p:blipFill>
            <a:blip r:embed="rId9">
              <a:clrChange>
                <a:clrFrom>
                  <a:srgbClr val="000000">
                    <a:alpha val="0"/>
                  </a:srgbClr>
                </a:clrFrom>
                <a:clrTo>
                  <a:srgbClr val="000000">
                    <a:alpha val="0"/>
                  </a:srgbClr>
                </a:clrTo>
              </a:clrChange>
            </a:blip>
            <a:stretch>
              <a:fillRect/>
            </a:stretch>
          </p:blipFill>
          <p:spPr>
            <a:xfrm rot="10800000">
              <a:off x="6146374" y="4496598"/>
              <a:ext cx="432000" cy="300355"/>
            </a:xfrm>
            <a:prstGeom prst="rect">
              <a:avLst/>
            </a:prstGeom>
          </p:spPr>
        </p:pic>
        <p:pic>
          <p:nvPicPr>
            <p:cNvPr id="73" name="Graphique 72" descr="Maison avec un remplissage uni">
              <a:extLst>
                <a:ext uri="{FF2B5EF4-FFF2-40B4-BE49-F238E27FC236}">
                  <a16:creationId xmlns:a16="http://schemas.microsoft.com/office/drawing/2014/main" id="{AA4FFEFE-C391-42B0-82E9-569C51F27B4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581055" y="2317668"/>
              <a:ext cx="2880001" cy="2879999"/>
            </a:xfrm>
            <a:prstGeom prst="rect">
              <a:avLst/>
            </a:prstGeom>
          </p:spPr>
        </p:pic>
        <p:pic>
          <p:nvPicPr>
            <p:cNvPr id="74" name="Image 73">
              <a:extLst>
                <a:ext uri="{FF2B5EF4-FFF2-40B4-BE49-F238E27FC236}">
                  <a16:creationId xmlns:a16="http://schemas.microsoft.com/office/drawing/2014/main" id="{1BA9BE5D-5986-4877-A3D9-68CE9B205802}"/>
                </a:ext>
              </a:extLst>
            </p:cNvPr>
            <p:cNvPicPr>
              <a:picLocks noChangeAspect="1"/>
            </p:cNvPicPr>
            <p:nvPr/>
          </p:nvPicPr>
          <p:blipFill rotWithShape="1">
            <a:blip r:embed="rId8"/>
            <a:srcRect l="22612" r="18171"/>
            <a:stretch/>
          </p:blipFill>
          <p:spPr>
            <a:xfrm rot="10800000" flipH="1">
              <a:off x="5671156" y="4409384"/>
              <a:ext cx="421655" cy="360001"/>
            </a:xfrm>
            <a:prstGeom prst="rect">
              <a:avLst/>
            </a:prstGeom>
          </p:spPr>
        </p:pic>
        <p:pic>
          <p:nvPicPr>
            <p:cNvPr id="75" name="Image 74">
              <a:extLst>
                <a:ext uri="{FF2B5EF4-FFF2-40B4-BE49-F238E27FC236}">
                  <a16:creationId xmlns:a16="http://schemas.microsoft.com/office/drawing/2014/main" id="{DDE359A5-798E-4765-A6C8-00564742BFC9}"/>
                </a:ext>
              </a:extLst>
            </p:cNvPr>
            <p:cNvPicPr>
              <a:picLocks noChangeAspect="1"/>
            </p:cNvPicPr>
            <p:nvPr/>
          </p:nvPicPr>
          <p:blipFill>
            <a:blip r:embed="rId9"/>
            <a:stretch>
              <a:fillRect/>
            </a:stretch>
          </p:blipFill>
          <p:spPr>
            <a:xfrm rot="2754881">
              <a:off x="6134961" y="2826334"/>
              <a:ext cx="432000" cy="300355"/>
            </a:xfrm>
            <a:prstGeom prst="rect">
              <a:avLst/>
            </a:prstGeom>
          </p:spPr>
        </p:pic>
        <p:pic>
          <p:nvPicPr>
            <p:cNvPr id="76" name="Image 75">
              <a:extLst>
                <a:ext uri="{FF2B5EF4-FFF2-40B4-BE49-F238E27FC236}">
                  <a16:creationId xmlns:a16="http://schemas.microsoft.com/office/drawing/2014/main" id="{7F51CA38-F946-4CBB-8DDE-AC5DC337E2BB}"/>
                </a:ext>
              </a:extLst>
            </p:cNvPr>
            <p:cNvPicPr>
              <a:picLocks noChangeAspect="1"/>
            </p:cNvPicPr>
            <p:nvPr/>
          </p:nvPicPr>
          <p:blipFill>
            <a:blip r:embed="rId9"/>
            <a:stretch>
              <a:fillRect/>
            </a:stretch>
          </p:blipFill>
          <p:spPr>
            <a:xfrm>
              <a:off x="5622932" y="4082858"/>
              <a:ext cx="432000" cy="300355"/>
            </a:xfrm>
            <a:prstGeom prst="rect">
              <a:avLst/>
            </a:prstGeom>
          </p:spPr>
        </p:pic>
        <p:pic>
          <p:nvPicPr>
            <p:cNvPr id="77" name="Image 76">
              <a:extLst>
                <a:ext uri="{FF2B5EF4-FFF2-40B4-BE49-F238E27FC236}">
                  <a16:creationId xmlns:a16="http://schemas.microsoft.com/office/drawing/2014/main" id="{33926AE8-9DBA-45F2-B725-192156DE6A54}"/>
                </a:ext>
              </a:extLst>
            </p:cNvPr>
            <p:cNvPicPr>
              <a:picLocks noChangeAspect="1"/>
            </p:cNvPicPr>
            <p:nvPr/>
          </p:nvPicPr>
          <p:blipFill>
            <a:blip r:embed="rId12"/>
            <a:stretch>
              <a:fillRect/>
            </a:stretch>
          </p:blipFill>
          <p:spPr>
            <a:xfrm rot="2993297">
              <a:off x="6342155" y="2595479"/>
              <a:ext cx="468000" cy="194643"/>
            </a:xfrm>
            <a:prstGeom prst="rect">
              <a:avLst/>
            </a:prstGeom>
          </p:spPr>
        </p:pic>
        <p:cxnSp>
          <p:nvCxnSpPr>
            <p:cNvPr id="78" name="Connecteur droit avec flèche 77">
              <a:extLst>
                <a:ext uri="{FF2B5EF4-FFF2-40B4-BE49-F238E27FC236}">
                  <a16:creationId xmlns:a16="http://schemas.microsoft.com/office/drawing/2014/main" id="{5B4240F2-601F-4DC9-B16A-E0C8B1973990}"/>
                </a:ext>
              </a:extLst>
            </p:cNvPr>
            <p:cNvCxnSpPr>
              <a:cxnSpLocks/>
            </p:cNvCxnSpPr>
            <p:nvPr/>
          </p:nvCxnSpPr>
          <p:spPr>
            <a:xfrm flipV="1">
              <a:off x="7055075" y="3095802"/>
              <a:ext cx="320007" cy="39600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Connecteur droit avec flèche 78">
              <a:extLst>
                <a:ext uri="{FF2B5EF4-FFF2-40B4-BE49-F238E27FC236}">
                  <a16:creationId xmlns:a16="http://schemas.microsoft.com/office/drawing/2014/main" id="{FB5F8CA4-E829-4272-BCAA-B6967D753DDF}"/>
                </a:ext>
              </a:extLst>
            </p:cNvPr>
            <p:cNvCxnSpPr>
              <a:cxnSpLocks/>
            </p:cNvCxnSpPr>
            <p:nvPr/>
          </p:nvCxnSpPr>
          <p:spPr>
            <a:xfrm>
              <a:off x="7473525" y="4709133"/>
              <a:ext cx="0" cy="39600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80" name="Graphique 79" descr="Flèche : courbe dans le sens des aiguilles d’une montre avec un remplissage uni">
              <a:extLst>
                <a:ext uri="{FF2B5EF4-FFF2-40B4-BE49-F238E27FC236}">
                  <a16:creationId xmlns:a16="http://schemas.microsoft.com/office/drawing/2014/main" id="{4AFE07B6-1E53-4389-ABDB-4236CC6F355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216153" y="3936250"/>
              <a:ext cx="360000" cy="360000"/>
            </a:xfrm>
            <a:prstGeom prst="rect">
              <a:avLst/>
            </a:prstGeom>
          </p:spPr>
        </p:pic>
        <p:pic>
          <p:nvPicPr>
            <p:cNvPr id="81" name="Graphique 80" descr="Flèche : courbe dans le sens des aiguilles d’une montre avec un remplissage uni">
              <a:extLst>
                <a:ext uri="{FF2B5EF4-FFF2-40B4-BE49-F238E27FC236}">
                  <a16:creationId xmlns:a16="http://schemas.microsoft.com/office/drawing/2014/main" id="{B70569B8-3E0A-4F5A-AB51-DB3A3ECE0E4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817379" y="3936250"/>
              <a:ext cx="360000" cy="360000"/>
            </a:xfrm>
            <a:prstGeom prst="rect">
              <a:avLst/>
            </a:prstGeom>
          </p:spPr>
        </p:pic>
        <p:pic>
          <p:nvPicPr>
            <p:cNvPr id="82" name="Graphique 81" descr="Flèche : courbe dans le sens des aiguilles d’une montre avec un remplissage uni">
              <a:extLst>
                <a:ext uri="{FF2B5EF4-FFF2-40B4-BE49-F238E27FC236}">
                  <a16:creationId xmlns:a16="http://schemas.microsoft.com/office/drawing/2014/main" id="{05C55800-10F1-4887-A466-61530DABBB28}"/>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flipH="1" flipV="1">
              <a:off x="7319976" y="3936250"/>
              <a:ext cx="360000" cy="360000"/>
            </a:xfrm>
            <a:prstGeom prst="rect">
              <a:avLst/>
            </a:prstGeom>
          </p:spPr>
        </p:pic>
      </p:grpSp>
      <p:sp>
        <p:nvSpPr>
          <p:cNvPr id="44" name="ZoneTexte 43">
            <a:extLst>
              <a:ext uri="{FF2B5EF4-FFF2-40B4-BE49-F238E27FC236}">
                <a16:creationId xmlns:a16="http://schemas.microsoft.com/office/drawing/2014/main" id="{23BD5000-7201-4BA0-99D7-4488CA878D21}"/>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6</a:t>
            </a:r>
          </a:p>
        </p:txBody>
      </p:sp>
      <p:grpSp>
        <p:nvGrpSpPr>
          <p:cNvPr id="3" name="Groupe 2">
            <a:extLst>
              <a:ext uri="{FF2B5EF4-FFF2-40B4-BE49-F238E27FC236}">
                <a16:creationId xmlns:a16="http://schemas.microsoft.com/office/drawing/2014/main" id="{CA413247-A11B-4707-A03F-FF53127B6094}"/>
              </a:ext>
            </a:extLst>
          </p:cNvPr>
          <p:cNvGrpSpPr/>
          <p:nvPr/>
        </p:nvGrpSpPr>
        <p:grpSpPr>
          <a:xfrm>
            <a:off x="226018" y="2429292"/>
            <a:ext cx="1708065" cy="2503453"/>
            <a:chOff x="226018" y="2429292"/>
            <a:chExt cx="1708065" cy="2503453"/>
          </a:xfrm>
        </p:grpSpPr>
        <p:pic>
          <p:nvPicPr>
            <p:cNvPr id="59" name="Image 58">
              <a:extLst>
                <a:ext uri="{FF2B5EF4-FFF2-40B4-BE49-F238E27FC236}">
                  <a16:creationId xmlns:a16="http://schemas.microsoft.com/office/drawing/2014/main" id="{F9C84B2D-0905-4EBD-BCEB-C5E8013BC676}"/>
                </a:ext>
              </a:extLst>
            </p:cNvPr>
            <p:cNvPicPr>
              <a:picLocks noChangeAspect="1"/>
            </p:cNvPicPr>
            <p:nvPr/>
          </p:nvPicPr>
          <p:blipFill rotWithShape="1">
            <a:blip r:embed="rId8"/>
            <a:srcRect l="22612" r="18171"/>
            <a:stretch/>
          </p:blipFill>
          <p:spPr>
            <a:xfrm rot="10800000">
              <a:off x="1666265" y="3314380"/>
              <a:ext cx="253866" cy="216746"/>
            </a:xfrm>
            <a:prstGeom prst="rect">
              <a:avLst/>
            </a:prstGeom>
          </p:spPr>
        </p:pic>
        <p:pic>
          <p:nvPicPr>
            <p:cNvPr id="60" name="Image 59">
              <a:extLst>
                <a:ext uri="{FF2B5EF4-FFF2-40B4-BE49-F238E27FC236}">
                  <a16:creationId xmlns:a16="http://schemas.microsoft.com/office/drawing/2014/main" id="{4FAB9B33-6F25-4777-927E-93482938F816}"/>
                </a:ext>
              </a:extLst>
            </p:cNvPr>
            <p:cNvPicPr>
              <a:picLocks noChangeAspect="1"/>
            </p:cNvPicPr>
            <p:nvPr/>
          </p:nvPicPr>
          <p:blipFill>
            <a:blip r:embed="rId12"/>
            <a:stretch>
              <a:fillRect/>
            </a:stretch>
          </p:blipFill>
          <p:spPr>
            <a:xfrm flipH="1">
              <a:off x="1652314" y="3062611"/>
              <a:ext cx="281769" cy="117189"/>
            </a:xfrm>
            <a:prstGeom prst="rect">
              <a:avLst/>
            </a:prstGeom>
          </p:spPr>
        </p:pic>
        <p:pic>
          <p:nvPicPr>
            <p:cNvPr id="61" name="Image 60">
              <a:extLst>
                <a:ext uri="{FF2B5EF4-FFF2-40B4-BE49-F238E27FC236}">
                  <a16:creationId xmlns:a16="http://schemas.microsoft.com/office/drawing/2014/main" id="{87FC7FBE-7292-4BA3-9C70-8AF310858336}"/>
                </a:ext>
              </a:extLst>
            </p:cNvPr>
            <p:cNvPicPr>
              <a:picLocks noChangeAspect="1"/>
            </p:cNvPicPr>
            <p:nvPr/>
          </p:nvPicPr>
          <p:blipFill>
            <a:blip r:embed="rId9"/>
            <a:stretch>
              <a:fillRect/>
            </a:stretch>
          </p:blipFill>
          <p:spPr>
            <a:xfrm flipH="1">
              <a:off x="1388686" y="3969552"/>
              <a:ext cx="260094" cy="180835"/>
            </a:xfrm>
            <a:prstGeom prst="rect">
              <a:avLst/>
            </a:prstGeom>
          </p:spPr>
        </p:pic>
        <p:pic>
          <p:nvPicPr>
            <p:cNvPr id="46" name="Graphique 45">
              <a:extLst>
                <a:ext uri="{FF2B5EF4-FFF2-40B4-BE49-F238E27FC236}">
                  <a16:creationId xmlns:a16="http://schemas.microsoft.com/office/drawing/2014/main" id="{B10867EB-DB54-458B-9274-735D6FF96C5B}"/>
                </a:ext>
              </a:extLst>
            </p:cNvPr>
            <p:cNvPicPr>
              <a:picLocks noChangeAspect="1"/>
            </p:cNvPicPr>
            <p:nvPr>
              <p:custDataLst>
                <p:tags r:id="rId4"/>
              </p:custDataLst>
            </p:nvPr>
          </p:nvPicPr>
          <p:blipFill rotWithShape="1">
            <a:blip r:embed="rId17">
              <a:extLst>
                <a:ext uri="{96DAC541-7B7A-43D3-8B79-37D633B846F1}">
                  <asvg:svgBlip xmlns:asvg="http://schemas.microsoft.com/office/drawing/2016/SVG/main" r:embed="rId18"/>
                </a:ext>
              </a:extLst>
            </a:blip>
            <a:srcRect r="12543"/>
            <a:stretch/>
          </p:blipFill>
          <p:spPr>
            <a:xfrm>
              <a:off x="226018" y="2429292"/>
              <a:ext cx="1548000" cy="2503453"/>
            </a:xfrm>
            <a:prstGeom prst="rect">
              <a:avLst/>
            </a:prstGeom>
          </p:spPr>
        </p:pic>
        <p:grpSp>
          <p:nvGrpSpPr>
            <p:cNvPr id="47" name="Groupe 46">
              <a:extLst>
                <a:ext uri="{FF2B5EF4-FFF2-40B4-BE49-F238E27FC236}">
                  <a16:creationId xmlns:a16="http://schemas.microsoft.com/office/drawing/2014/main" id="{08F792E4-4418-46BF-A4C9-95D91677CD4C}"/>
                </a:ext>
              </a:extLst>
            </p:cNvPr>
            <p:cNvGrpSpPr/>
            <p:nvPr>
              <p:custDataLst>
                <p:tags r:id="rId5"/>
              </p:custDataLst>
            </p:nvPr>
          </p:nvGrpSpPr>
          <p:grpSpPr>
            <a:xfrm>
              <a:off x="553483" y="2731592"/>
              <a:ext cx="954030" cy="2142767"/>
              <a:chOff x="4328651" y="2243585"/>
              <a:chExt cx="1514167" cy="3373748"/>
            </a:xfrm>
          </p:grpSpPr>
          <p:cxnSp>
            <p:nvCxnSpPr>
              <p:cNvPr id="48" name="Connecteur droit 47">
                <a:extLst>
                  <a:ext uri="{FF2B5EF4-FFF2-40B4-BE49-F238E27FC236}">
                    <a16:creationId xmlns:a16="http://schemas.microsoft.com/office/drawing/2014/main" id="{539DDB61-0CA5-49CE-A8F8-D91F8A34B2DE}"/>
                  </a:ext>
                </a:extLst>
              </p:cNvPr>
              <p:cNvCxnSpPr>
                <a:cxnSpLocks/>
              </p:cNvCxnSpPr>
              <p:nvPr/>
            </p:nvCxnSpPr>
            <p:spPr>
              <a:xfrm>
                <a:off x="5083277" y="2963523"/>
                <a:ext cx="0" cy="754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9" name="Connecteur droit 48">
                <a:extLst>
                  <a:ext uri="{FF2B5EF4-FFF2-40B4-BE49-F238E27FC236}">
                    <a16:creationId xmlns:a16="http://schemas.microsoft.com/office/drawing/2014/main" id="{BCC11C43-D388-4496-BC40-3A3E41D05A20}"/>
                  </a:ext>
                </a:extLst>
              </p:cNvPr>
              <p:cNvCxnSpPr>
                <a:cxnSpLocks/>
              </p:cNvCxnSpPr>
              <p:nvPr/>
            </p:nvCxnSpPr>
            <p:spPr>
              <a:xfrm>
                <a:off x="4803057" y="3787195"/>
                <a:ext cx="0" cy="108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0" name="Connecteur droit 49">
                <a:extLst>
                  <a:ext uri="{FF2B5EF4-FFF2-40B4-BE49-F238E27FC236}">
                    <a16:creationId xmlns:a16="http://schemas.microsoft.com/office/drawing/2014/main" id="{CCFCDF5C-765A-4955-AB99-F048E8C84E14}"/>
                  </a:ext>
                </a:extLst>
              </p:cNvPr>
              <p:cNvCxnSpPr>
                <a:cxnSpLocks/>
              </p:cNvCxnSpPr>
              <p:nvPr/>
            </p:nvCxnSpPr>
            <p:spPr>
              <a:xfrm>
                <a:off x="5319251" y="3787195"/>
                <a:ext cx="0" cy="108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1" name="Connecteur droit 50">
                <a:extLst>
                  <a:ext uri="{FF2B5EF4-FFF2-40B4-BE49-F238E27FC236}">
                    <a16:creationId xmlns:a16="http://schemas.microsoft.com/office/drawing/2014/main" id="{233B30E7-2EC5-4CCE-8D33-BED14B057600}"/>
                  </a:ext>
                </a:extLst>
              </p:cNvPr>
              <p:cNvCxnSpPr>
                <a:cxnSpLocks/>
              </p:cNvCxnSpPr>
              <p:nvPr/>
            </p:nvCxnSpPr>
            <p:spPr>
              <a:xfrm>
                <a:off x="5319251" y="4957333"/>
                <a:ext cx="0" cy="66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2" name="Connecteur droit 51">
                <a:extLst>
                  <a:ext uri="{FF2B5EF4-FFF2-40B4-BE49-F238E27FC236}">
                    <a16:creationId xmlns:a16="http://schemas.microsoft.com/office/drawing/2014/main" id="{C33B5681-00EC-4255-B887-52B352F39183}"/>
                  </a:ext>
                </a:extLst>
              </p:cNvPr>
              <p:cNvCxnSpPr>
                <a:cxnSpLocks/>
              </p:cNvCxnSpPr>
              <p:nvPr/>
            </p:nvCxnSpPr>
            <p:spPr>
              <a:xfrm>
                <a:off x="4803057" y="4957333"/>
                <a:ext cx="0" cy="66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3" name="Connecteur droit 52">
                <a:extLst>
                  <a:ext uri="{FF2B5EF4-FFF2-40B4-BE49-F238E27FC236}">
                    <a16:creationId xmlns:a16="http://schemas.microsoft.com/office/drawing/2014/main" id="{CAC48F54-18EF-4B74-82B6-D9494CD93B1D}"/>
                  </a:ext>
                </a:extLst>
              </p:cNvPr>
              <p:cNvCxnSpPr>
                <a:cxnSpLocks/>
              </p:cNvCxnSpPr>
              <p:nvPr/>
            </p:nvCxnSpPr>
            <p:spPr>
              <a:xfrm>
                <a:off x="5083277" y="2243585"/>
                <a:ext cx="0" cy="54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4" name="Connecteur droit 53">
                <a:extLst>
                  <a:ext uri="{FF2B5EF4-FFF2-40B4-BE49-F238E27FC236}">
                    <a16:creationId xmlns:a16="http://schemas.microsoft.com/office/drawing/2014/main" id="{38296689-DC3B-4F58-A57E-C94F3E7B65C2}"/>
                  </a:ext>
                </a:extLst>
              </p:cNvPr>
              <p:cNvCxnSpPr>
                <a:cxnSpLocks/>
              </p:cNvCxnSpPr>
              <p:nvPr/>
            </p:nvCxnSpPr>
            <p:spPr>
              <a:xfrm rot="16200000">
                <a:off x="5527801" y="2571620"/>
                <a:ext cx="0" cy="612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5" name="Connecteur droit 54">
                <a:extLst>
                  <a:ext uri="{FF2B5EF4-FFF2-40B4-BE49-F238E27FC236}">
                    <a16:creationId xmlns:a16="http://schemas.microsoft.com/office/drawing/2014/main" id="{CFCD6D92-F92E-4B9E-A162-BA005286E80A}"/>
                  </a:ext>
                </a:extLst>
              </p:cNvPr>
              <p:cNvCxnSpPr>
                <a:cxnSpLocks/>
              </p:cNvCxnSpPr>
              <p:nvPr/>
            </p:nvCxnSpPr>
            <p:spPr>
              <a:xfrm>
                <a:off x="5842818" y="3137936"/>
                <a:ext cx="0" cy="754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83" name="Connecteur droit 82">
                <a:extLst>
                  <a:ext uri="{FF2B5EF4-FFF2-40B4-BE49-F238E27FC236}">
                    <a16:creationId xmlns:a16="http://schemas.microsoft.com/office/drawing/2014/main" id="{EBFA2AFB-FD85-4EDF-A68F-4A024647EF2D}"/>
                  </a:ext>
                </a:extLst>
              </p:cNvPr>
              <p:cNvCxnSpPr>
                <a:cxnSpLocks/>
              </p:cNvCxnSpPr>
              <p:nvPr/>
            </p:nvCxnSpPr>
            <p:spPr>
              <a:xfrm rot="16200000">
                <a:off x="4652651" y="2561544"/>
                <a:ext cx="0" cy="648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84" name="Connecteur droit 83">
                <a:extLst>
                  <a:ext uri="{FF2B5EF4-FFF2-40B4-BE49-F238E27FC236}">
                    <a16:creationId xmlns:a16="http://schemas.microsoft.com/office/drawing/2014/main" id="{FDFA0074-B39A-4714-9A2B-ABF0099ADB9B}"/>
                  </a:ext>
                </a:extLst>
              </p:cNvPr>
              <p:cNvCxnSpPr>
                <a:cxnSpLocks/>
              </p:cNvCxnSpPr>
              <p:nvPr/>
            </p:nvCxnSpPr>
            <p:spPr>
              <a:xfrm>
                <a:off x="4349721" y="3137936"/>
                <a:ext cx="0" cy="754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grpSp>
        <p:pic>
          <p:nvPicPr>
            <p:cNvPr id="85" name="Graphique 84" descr="Feu">
              <a:extLst>
                <a:ext uri="{FF2B5EF4-FFF2-40B4-BE49-F238E27FC236}">
                  <a16:creationId xmlns:a16="http://schemas.microsoft.com/office/drawing/2014/main" id="{EA6D3D91-C622-4439-8A55-68176AF6F0D6}"/>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1021647" y="3503698"/>
              <a:ext cx="235950" cy="235950"/>
            </a:xfrm>
            <a:prstGeom prst="rect">
              <a:avLst/>
            </a:prstGeom>
          </p:spPr>
        </p:pic>
        <p:cxnSp>
          <p:nvCxnSpPr>
            <p:cNvPr id="86" name="Connecteur droit avec flèche 85">
              <a:extLst>
                <a:ext uri="{FF2B5EF4-FFF2-40B4-BE49-F238E27FC236}">
                  <a16:creationId xmlns:a16="http://schemas.microsoft.com/office/drawing/2014/main" id="{BB0CC525-55CC-469D-AD96-11D9040355B4}"/>
                </a:ext>
              </a:extLst>
            </p:cNvPr>
            <p:cNvCxnSpPr>
              <a:cxnSpLocks/>
            </p:cNvCxnSpPr>
            <p:nvPr/>
          </p:nvCxnSpPr>
          <p:spPr>
            <a:xfrm flipH="1">
              <a:off x="664230" y="3314380"/>
              <a:ext cx="280172"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90" name="Groupe 89">
              <a:extLst>
                <a:ext uri="{FF2B5EF4-FFF2-40B4-BE49-F238E27FC236}">
                  <a16:creationId xmlns:a16="http://schemas.microsoft.com/office/drawing/2014/main" id="{213E904B-D9D9-42CE-8B2E-0C5F5C39EB95}"/>
                </a:ext>
              </a:extLst>
            </p:cNvPr>
            <p:cNvGrpSpPr/>
            <p:nvPr/>
          </p:nvGrpSpPr>
          <p:grpSpPr>
            <a:xfrm>
              <a:off x="1205651" y="2451471"/>
              <a:ext cx="381916" cy="254913"/>
              <a:chOff x="11918082" y="3584394"/>
              <a:chExt cx="818590" cy="546375"/>
            </a:xfrm>
          </p:grpSpPr>
          <p:sp>
            <p:nvSpPr>
              <p:cNvPr id="96" name="Rectangle 95">
                <a:extLst>
                  <a:ext uri="{FF2B5EF4-FFF2-40B4-BE49-F238E27FC236}">
                    <a16:creationId xmlns:a16="http://schemas.microsoft.com/office/drawing/2014/main" id="{24506CC2-0AB9-410A-93A3-B504A4C937EA}"/>
                  </a:ext>
                </a:extLst>
              </p:cNvPr>
              <p:cNvSpPr/>
              <p:nvPr/>
            </p:nvSpPr>
            <p:spPr>
              <a:xfrm>
                <a:off x="12000241" y="3649720"/>
                <a:ext cx="736431" cy="47672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grpSp>
            <p:nvGrpSpPr>
              <p:cNvPr id="97" name="Groupe 96">
                <a:extLst>
                  <a:ext uri="{FF2B5EF4-FFF2-40B4-BE49-F238E27FC236}">
                    <a16:creationId xmlns:a16="http://schemas.microsoft.com/office/drawing/2014/main" id="{A7AFA165-F05C-4873-8AAC-2D58ABD70DC8}"/>
                  </a:ext>
                </a:extLst>
              </p:cNvPr>
              <p:cNvGrpSpPr/>
              <p:nvPr/>
            </p:nvGrpSpPr>
            <p:grpSpPr>
              <a:xfrm>
                <a:off x="11918082" y="3710013"/>
                <a:ext cx="253867" cy="328668"/>
                <a:chOff x="9571034" y="3811385"/>
                <a:chExt cx="1575733" cy="1761477"/>
              </a:xfrm>
              <a:solidFill>
                <a:schemeClr val="bg1"/>
              </a:solidFill>
            </p:grpSpPr>
            <p:pic>
              <p:nvPicPr>
                <p:cNvPr id="99" name="Graphique 98" descr="Eau">
                  <a:extLst>
                    <a:ext uri="{FF2B5EF4-FFF2-40B4-BE49-F238E27FC236}">
                      <a16:creationId xmlns:a16="http://schemas.microsoft.com/office/drawing/2014/main" id="{EFFCC7C2-81AA-43BD-B802-DB57C63FF683}"/>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9571034" y="4658465"/>
                  <a:ext cx="914403" cy="914397"/>
                </a:xfrm>
                <a:prstGeom prst="rect">
                  <a:avLst/>
                </a:prstGeom>
              </p:spPr>
            </p:pic>
            <p:pic>
              <p:nvPicPr>
                <p:cNvPr id="100" name="Graphique 99" descr="Eau">
                  <a:extLst>
                    <a:ext uri="{FF2B5EF4-FFF2-40B4-BE49-F238E27FC236}">
                      <a16:creationId xmlns:a16="http://schemas.microsoft.com/office/drawing/2014/main" id="{10E6DA2E-EFAA-4C6B-863D-35ED7D1DB132}"/>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9697027" y="3811385"/>
                  <a:ext cx="914403" cy="914409"/>
                </a:xfrm>
                <a:prstGeom prst="rect">
                  <a:avLst/>
                </a:prstGeom>
              </p:spPr>
            </p:pic>
            <p:pic>
              <p:nvPicPr>
                <p:cNvPr id="101" name="Graphique 100" descr="Eau">
                  <a:extLst>
                    <a:ext uri="{FF2B5EF4-FFF2-40B4-BE49-F238E27FC236}">
                      <a16:creationId xmlns:a16="http://schemas.microsoft.com/office/drawing/2014/main" id="{50A5FBFA-1E8B-4FE7-8559-F04173EA79AA}"/>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0126808" y="4174535"/>
                  <a:ext cx="1019959" cy="1019950"/>
                </a:xfrm>
                <a:prstGeom prst="rect">
                  <a:avLst/>
                </a:prstGeom>
              </p:spPr>
            </p:pic>
          </p:grpSp>
          <p:pic>
            <p:nvPicPr>
              <p:cNvPr id="98" name="Image 97">
                <a:extLst>
                  <a:ext uri="{FF2B5EF4-FFF2-40B4-BE49-F238E27FC236}">
                    <a16:creationId xmlns:a16="http://schemas.microsoft.com/office/drawing/2014/main" id="{0CEAC872-4358-46B9-8562-23772F9259C2}"/>
                  </a:ext>
                </a:extLst>
              </p:cNvPr>
              <p:cNvPicPr>
                <a:picLocks noChangeAspect="1"/>
              </p:cNvPicPr>
              <p:nvPr/>
            </p:nvPicPr>
            <p:blipFill>
              <a:blip r:embed="rId23"/>
              <a:stretch>
                <a:fillRect/>
              </a:stretch>
            </p:blipFill>
            <p:spPr>
              <a:xfrm rot="16200000" flipV="1">
                <a:off x="12110244" y="3626211"/>
                <a:ext cx="546375" cy="462741"/>
              </a:xfrm>
              <a:prstGeom prst="rect">
                <a:avLst/>
              </a:prstGeom>
            </p:spPr>
          </p:pic>
        </p:grpSp>
        <p:sp>
          <p:nvSpPr>
            <p:cNvPr id="93" name="ZoneTexte 92">
              <a:extLst>
                <a:ext uri="{FF2B5EF4-FFF2-40B4-BE49-F238E27FC236}">
                  <a16:creationId xmlns:a16="http://schemas.microsoft.com/office/drawing/2014/main" id="{AEA28C6F-DAF8-41EA-9AE9-7DB9C2C3143B}"/>
                </a:ext>
              </a:extLst>
            </p:cNvPr>
            <p:cNvSpPr txBox="1"/>
            <p:nvPr/>
          </p:nvSpPr>
          <p:spPr>
            <a:xfrm>
              <a:off x="1086181" y="3421910"/>
              <a:ext cx="491048" cy="246221"/>
            </a:xfrm>
            <a:prstGeom prst="rect">
              <a:avLst/>
            </a:prstGeom>
            <a:noFill/>
          </p:spPr>
          <p:txBody>
            <a:bodyPr wrap="square" rtlCol="0">
              <a:spAutoFit/>
            </a:bodyPr>
            <a:lstStyle/>
            <a:p>
              <a:pPr defTabSz="1219140">
                <a:defRPr/>
              </a:pPr>
              <a:r>
                <a:rPr lang="fr-FR" sz="1000" b="1" kern="0" dirty="0">
                  <a:solidFill>
                    <a:srgbClr val="5B9BD5"/>
                  </a:solidFill>
                  <a:latin typeface="Arial" panose="020B0604020202020204" pitchFamily="34" charset="0"/>
                  <a:cs typeface="Arial" panose="020B0604020202020204" pitchFamily="34" charset="0"/>
                </a:rPr>
                <a:t>++</a:t>
              </a:r>
            </a:p>
          </p:txBody>
        </p:sp>
      </p:grpSp>
    </p:spTree>
    <p:extLst>
      <p:ext uri="{BB962C8B-B14F-4D97-AF65-F5344CB8AC3E}">
        <p14:creationId xmlns:p14="http://schemas.microsoft.com/office/powerpoint/2010/main" val="3684374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1"/>
            </p:custDataLst>
          </p:nvPr>
        </p:nvSpPr>
        <p:spPr>
          <a:xfrm>
            <a:off x="0" y="63408"/>
            <a:ext cx="12192000" cy="698881"/>
          </a:xfrm>
        </p:spPr>
        <p:txBody>
          <a:bodyPr/>
          <a:lstStyle/>
          <a:p>
            <a:pPr indent="0">
              <a:buNone/>
            </a:pPr>
            <a:r>
              <a:rPr lang="fr-FR" sz="3333" b="1" dirty="0">
                <a:solidFill>
                  <a:schemeClr val="tx2"/>
                </a:solidFill>
                <a:latin typeface="Arial"/>
                <a:cs typeface="Arial"/>
              </a:rPr>
              <a:t>Couplage modèle thermo-physiologique et STD</a:t>
            </a:r>
          </a:p>
        </p:txBody>
      </p:sp>
      <p:sp>
        <p:nvSpPr>
          <p:cNvPr id="44" name="ZoneTexte 43">
            <a:extLst>
              <a:ext uri="{FF2B5EF4-FFF2-40B4-BE49-F238E27FC236}">
                <a16:creationId xmlns:a16="http://schemas.microsoft.com/office/drawing/2014/main" id="{23BD5000-7201-4BA0-99D7-4488CA878D21}"/>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7</a:t>
            </a:r>
          </a:p>
        </p:txBody>
      </p:sp>
      <p:sp>
        <p:nvSpPr>
          <p:cNvPr id="57" name="Espace réservé du texte 6">
            <a:extLst>
              <a:ext uri="{FF2B5EF4-FFF2-40B4-BE49-F238E27FC236}">
                <a16:creationId xmlns:a16="http://schemas.microsoft.com/office/drawing/2014/main" id="{7A5C2EE0-32CE-4F92-A4EF-7E000CEA6ADE}"/>
              </a:ext>
            </a:extLst>
          </p:cNvPr>
          <p:cNvSpPr txBox="1">
            <a:spLocks/>
          </p:cNvSpPr>
          <p:nvPr>
            <p:custDataLst>
              <p:tags r:id="rId2"/>
            </p:custDataLst>
          </p:nvPr>
        </p:nvSpPr>
        <p:spPr>
          <a:xfrm>
            <a:off x="590842" y="1162198"/>
            <a:ext cx="11255071" cy="1620045"/>
          </a:xfrm>
          <a:prstGeom prst="rect">
            <a:avLst/>
          </a:prstGeom>
        </p:spPr>
        <p:txBody>
          <a:bodyPr numCol="1"/>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chemeClr val="bg1"/>
              </a:buClr>
            </a:pPr>
            <a:r>
              <a:rPr lang="fr-FR" sz="2000" dirty="0">
                <a:latin typeface="Arial" panose="020B0604020202020204" pitchFamily="34" charset="0"/>
                <a:cs typeface="Arial" panose="020B0604020202020204" pitchFamily="34" charset="0"/>
              </a:rPr>
              <a:t>Couplages effectués par le passé</a:t>
            </a:r>
            <a:endParaRPr lang="fr-FR" sz="2000" dirty="0">
              <a:solidFill>
                <a:schemeClr val="accent1"/>
              </a:solidFill>
              <a:latin typeface="Arial" panose="020B0604020202020204" pitchFamily="34" charset="0"/>
              <a:cs typeface="Arial" panose="020B0604020202020204" pitchFamily="34" charset="0"/>
            </a:endParaRPr>
          </a:p>
          <a:p>
            <a:pPr marL="380981" indent="-380981">
              <a:buClr>
                <a:schemeClr val="bg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Habitacle de voiture</a:t>
            </a:r>
          </a:p>
          <a:p>
            <a:pPr marL="380981" indent="-380981">
              <a:buClr>
                <a:schemeClr val="bg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Astronautes : sorties extravéhiculaires </a:t>
            </a:r>
          </a:p>
          <a:p>
            <a:pPr marL="380981" indent="-380981">
              <a:buClr>
                <a:schemeClr val="bg1"/>
              </a:buClr>
              <a:buFont typeface="Arial" panose="020B0604020202020204" pitchFamily="34" charset="0"/>
              <a:buChar char="•"/>
            </a:pPr>
            <a:r>
              <a:rPr lang="fr-FR" sz="2000" b="1" dirty="0">
                <a:solidFill>
                  <a:schemeClr val="accent1"/>
                </a:solidFill>
                <a:latin typeface="Arial" panose="020B0604020202020204" pitchFamily="34" charset="0"/>
                <a:cs typeface="Arial" panose="020B0604020202020204" pitchFamily="34" charset="0"/>
              </a:rPr>
              <a:t>Confort thermique</a:t>
            </a:r>
          </a:p>
          <a:p>
            <a:pPr marL="342900" indent="-342900">
              <a:buClr>
                <a:schemeClr val="bg1"/>
              </a:buClr>
              <a:buFont typeface="Wingdings" panose="05000000000000000000" pitchFamily="2" charset="2"/>
              <a:buChar char="Ø"/>
            </a:pPr>
            <a:endParaRPr lang="fr-FR" sz="2000" b="1" dirty="0">
              <a:solidFill>
                <a:schemeClr val="accent1"/>
              </a:solidFill>
              <a:latin typeface="Arial" panose="020B0604020202020204" pitchFamily="34" charset="0"/>
              <a:cs typeface="Arial" panose="020B0604020202020204" pitchFamily="34" charset="0"/>
            </a:endParaRPr>
          </a:p>
          <a:p>
            <a:pPr marL="342900" indent="-342900">
              <a:buClr>
                <a:schemeClr val="bg1"/>
              </a:buClr>
              <a:buFont typeface="Wingdings" panose="05000000000000000000" pitchFamily="2" charset="2"/>
              <a:buChar char="Ø"/>
            </a:pPr>
            <a:r>
              <a:rPr lang="fr-FR" sz="2000" b="1" dirty="0">
                <a:solidFill>
                  <a:schemeClr val="accent1"/>
                </a:solidFill>
                <a:latin typeface="Arial" panose="020B0604020202020204" pitchFamily="34" charset="0"/>
                <a:cs typeface="Arial" panose="020B0604020202020204" pitchFamily="34" charset="0"/>
              </a:rPr>
              <a:t>Echelles temporelles</a:t>
            </a:r>
          </a:p>
          <a:p>
            <a:pPr marL="342900" indent="-342900">
              <a:buClr>
                <a:schemeClr val="bg1"/>
              </a:buClr>
              <a:buFont typeface="Wingdings" panose="05000000000000000000" pitchFamily="2" charset="2"/>
              <a:buChar char="Ø"/>
            </a:pPr>
            <a:r>
              <a:rPr lang="fr-FR" sz="2000" b="1" dirty="0">
                <a:solidFill>
                  <a:schemeClr val="accent1"/>
                </a:solidFill>
                <a:latin typeface="Arial" panose="020B0604020202020204" pitchFamily="34" charset="0"/>
                <a:cs typeface="Arial" panose="020B0604020202020204" pitchFamily="34" charset="0"/>
              </a:rPr>
              <a:t>Précision des entrées</a:t>
            </a:r>
            <a:endParaRPr lang="fr-FR" sz="2000" b="1" dirty="0">
              <a:latin typeface="Arial" panose="020B0604020202020204" pitchFamily="34" charset="0"/>
              <a:cs typeface="Arial" panose="020B0604020202020204" pitchFamily="34" charset="0"/>
            </a:endParaRPr>
          </a:p>
        </p:txBody>
      </p:sp>
      <p:grpSp>
        <p:nvGrpSpPr>
          <p:cNvPr id="8" name="Groupe 7">
            <a:extLst>
              <a:ext uri="{FF2B5EF4-FFF2-40B4-BE49-F238E27FC236}">
                <a16:creationId xmlns:a16="http://schemas.microsoft.com/office/drawing/2014/main" id="{0A68D5B6-8469-410E-86C7-A712FD65E4A9}"/>
              </a:ext>
            </a:extLst>
          </p:cNvPr>
          <p:cNvGrpSpPr/>
          <p:nvPr/>
        </p:nvGrpSpPr>
        <p:grpSpPr>
          <a:xfrm>
            <a:off x="7087426" y="908121"/>
            <a:ext cx="3521395" cy="5338135"/>
            <a:chOff x="6238578" y="935659"/>
            <a:chExt cx="3521395" cy="5338135"/>
          </a:xfrm>
        </p:grpSpPr>
        <p:pic>
          <p:nvPicPr>
            <p:cNvPr id="12" name="Image 11">
              <a:extLst>
                <a:ext uri="{FF2B5EF4-FFF2-40B4-BE49-F238E27FC236}">
                  <a16:creationId xmlns:a16="http://schemas.microsoft.com/office/drawing/2014/main" id="{C7EDD529-6098-4C47-A43F-D83FC2BE116F}"/>
                </a:ext>
              </a:extLst>
            </p:cNvPr>
            <p:cNvPicPr>
              <a:picLocks noChangeAspect="1"/>
            </p:cNvPicPr>
            <p:nvPr/>
          </p:nvPicPr>
          <p:blipFill>
            <a:blip r:embed="rId6"/>
            <a:stretch>
              <a:fillRect/>
            </a:stretch>
          </p:blipFill>
          <p:spPr>
            <a:xfrm>
              <a:off x="6238578" y="3717794"/>
              <a:ext cx="3521395" cy="2556000"/>
            </a:xfrm>
            <a:prstGeom prst="rect">
              <a:avLst/>
            </a:prstGeom>
          </p:spPr>
        </p:pic>
        <p:pic>
          <p:nvPicPr>
            <p:cNvPr id="5" name="Image 4">
              <a:extLst>
                <a:ext uri="{FF2B5EF4-FFF2-40B4-BE49-F238E27FC236}">
                  <a16:creationId xmlns:a16="http://schemas.microsoft.com/office/drawing/2014/main" id="{76432EBA-8C58-4FEF-8A06-7C79D0548555}"/>
                </a:ext>
              </a:extLst>
            </p:cNvPr>
            <p:cNvPicPr>
              <a:picLocks noChangeAspect="1"/>
            </p:cNvPicPr>
            <p:nvPr/>
          </p:nvPicPr>
          <p:blipFill>
            <a:blip r:embed="rId7"/>
            <a:stretch>
              <a:fillRect/>
            </a:stretch>
          </p:blipFill>
          <p:spPr>
            <a:xfrm>
              <a:off x="6238578" y="935659"/>
              <a:ext cx="3521395" cy="2556000"/>
            </a:xfrm>
            <a:prstGeom prst="rect">
              <a:avLst/>
            </a:prstGeom>
          </p:spPr>
        </p:pic>
        <p:cxnSp>
          <p:nvCxnSpPr>
            <p:cNvPr id="9" name="Connecteur droit 8">
              <a:extLst>
                <a:ext uri="{FF2B5EF4-FFF2-40B4-BE49-F238E27FC236}">
                  <a16:creationId xmlns:a16="http://schemas.microsoft.com/office/drawing/2014/main" id="{956A0F7F-5B4E-4FB3-A252-A6FEFC8DE8BF}"/>
                </a:ext>
              </a:extLst>
            </p:cNvPr>
            <p:cNvCxnSpPr>
              <a:cxnSpLocks/>
            </p:cNvCxnSpPr>
            <p:nvPr/>
          </p:nvCxnSpPr>
          <p:spPr>
            <a:xfrm>
              <a:off x="7216688" y="1180095"/>
              <a:ext cx="0" cy="5040000"/>
            </a:xfrm>
            <a:prstGeom prst="line">
              <a:avLst/>
            </a:prstGeom>
            <a:ln w="9525">
              <a:solidFill>
                <a:schemeClr val="accent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6" name="Connecteur droit 65">
              <a:extLst>
                <a:ext uri="{FF2B5EF4-FFF2-40B4-BE49-F238E27FC236}">
                  <a16:creationId xmlns:a16="http://schemas.microsoft.com/office/drawing/2014/main" id="{8D94268A-D025-4F04-B944-6E864FB36517}"/>
                </a:ext>
              </a:extLst>
            </p:cNvPr>
            <p:cNvCxnSpPr>
              <a:cxnSpLocks/>
            </p:cNvCxnSpPr>
            <p:nvPr/>
          </p:nvCxnSpPr>
          <p:spPr>
            <a:xfrm>
              <a:off x="7688305" y="1180095"/>
              <a:ext cx="0" cy="5040000"/>
            </a:xfrm>
            <a:prstGeom prst="line">
              <a:avLst/>
            </a:prstGeom>
            <a:ln w="9525">
              <a:solidFill>
                <a:schemeClr val="accent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7" name="Connecteur droit 66">
              <a:extLst>
                <a:ext uri="{FF2B5EF4-FFF2-40B4-BE49-F238E27FC236}">
                  <a16:creationId xmlns:a16="http://schemas.microsoft.com/office/drawing/2014/main" id="{FB9DE10A-5312-45B5-9F44-CEBE882F7AE1}"/>
                </a:ext>
              </a:extLst>
            </p:cNvPr>
            <p:cNvCxnSpPr>
              <a:cxnSpLocks/>
            </p:cNvCxnSpPr>
            <p:nvPr/>
          </p:nvCxnSpPr>
          <p:spPr>
            <a:xfrm>
              <a:off x="8159236" y="1180095"/>
              <a:ext cx="0" cy="5040000"/>
            </a:xfrm>
            <a:prstGeom prst="line">
              <a:avLst/>
            </a:prstGeom>
            <a:ln w="9525">
              <a:solidFill>
                <a:schemeClr val="accent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8" name="Connecteur droit 67">
              <a:extLst>
                <a:ext uri="{FF2B5EF4-FFF2-40B4-BE49-F238E27FC236}">
                  <a16:creationId xmlns:a16="http://schemas.microsoft.com/office/drawing/2014/main" id="{5AC2645C-6397-4E95-AD83-BF14600A9D28}"/>
                </a:ext>
              </a:extLst>
            </p:cNvPr>
            <p:cNvCxnSpPr>
              <a:cxnSpLocks/>
            </p:cNvCxnSpPr>
            <p:nvPr/>
          </p:nvCxnSpPr>
          <p:spPr>
            <a:xfrm>
              <a:off x="8401904" y="1180095"/>
              <a:ext cx="0" cy="5040000"/>
            </a:xfrm>
            <a:prstGeom prst="line">
              <a:avLst/>
            </a:prstGeom>
            <a:ln w="9525">
              <a:solidFill>
                <a:schemeClr val="accent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9" name="Connecteur droit 68">
              <a:extLst>
                <a:ext uri="{FF2B5EF4-FFF2-40B4-BE49-F238E27FC236}">
                  <a16:creationId xmlns:a16="http://schemas.microsoft.com/office/drawing/2014/main" id="{D9377556-D4CD-4535-BE95-7E250407F04F}"/>
                </a:ext>
              </a:extLst>
            </p:cNvPr>
            <p:cNvCxnSpPr>
              <a:cxnSpLocks/>
            </p:cNvCxnSpPr>
            <p:nvPr/>
          </p:nvCxnSpPr>
          <p:spPr>
            <a:xfrm>
              <a:off x="8848124" y="1180095"/>
              <a:ext cx="0" cy="5040000"/>
            </a:xfrm>
            <a:prstGeom prst="line">
              <a:avLst/>
            </a:prstGeom>
            <a:ln w="9525">
              <a:solidFill>
                <a:schemeClr val="accent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87" name="Connecteur droit 86">
              <a:extLst>
                <a:ext uri="{FF2B5EF4-FFF2-40B4-BE49-F238E27FC236}">
                  <a16:creationId xmlns:a16="http://schemas.microsoft.com/office/drawing/2014/main" id="{1553C54A-BFE4-464D-96BB-F75C24D75E39}"/>
                </a:ext>
              </a:extLst>
            </p:cNvPr>
            <p:cNvCxnSpPr>
              <a:cxnSpLocks/>
            </p:cNvCxnSpPr>
            <p:nvPr/>
          </p:nvCxnSpPr>
          <p:spPr>
            <a:xfrm>
              <a:off x="9090111" y="1180095"/>
              <a:ext cx="0" cy="5040000"/>
            </a:xfrm>
            <a:prstGeom prst="line">
              <a:avLst/>
            </a:prstGeom>
            <a:ln w="9525">
              <a:solidFill>
                <a:schemeClr val="accent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88" name="Groupe 87">
            <a:extLst>
              <a:ext uri="{FF2B5EF4-FFF2-40B4-BE49-F238E27FC236}">
                <a16:creationId xmlns:a16="http://schemas.microsoft.com/office/drawing/2014/main" id="{AB757327-859C-4C87-9B8F-CFC2275AE745}"/>
              </a:ext>
            </a:extLst>
          </p:cNvPr>
          <p:cNvGrpSpPr/>
          <p:nvPr>
            <p:custDataLst>
              <p:tags r:id="rId3"/>
            </p:custDataLst>
          </p:nvPr>
        </p:nvGrpSpPr>
        <p:grpSpPr>
          <a:xfrm>
            <a:off x="2736213" y="3959993"/>
            <a:ext cx="3158262" cy="2199507"/>
            <a:chOff x="469163" y="4220059"/>
            <a:chExt cx="3158262" cy="2199507"/>
          </a:xfrm>
        </p:grpSpPr>
        <p:sp>
          <p:nvSpPr>
            <p:cNvPr id="89" name="Rectangle : coins arrondis 88">
              <a:extLst>
                <a:ext uri="{FF2B5EF4-FFF2-40B4-BE49-F238E27FC236}">
                  <a16:creationId xmlns:a16="http://schemas.microsoft.com/office/drawing/2014/main" id="{B61F3BF5-7696-4CCC-A1D1-CA6BAA861D9A}"/>
                </a:ext>
              </a:extLst>
            </p:cNvPr>
            <p:cNvSpPr/>
            <p:nvPr/>
          </p:nvSpPr>
          <p:spPr>
            <a:xfrm>
              <a:off x="552892" y="4220059"/>
              <a:ext cx="3074533" cy="2199507"/>
            </a:xfrm>
            <a:prstGeom prst="round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2" name="Espace réservé du texte 4">
              <a:extLst>
                <a:ext uri="{FF2B5EF4-FFF2-40B4-BE49-F238E27FC236}">
                  <a16:creationId xmlns:a16="http://schemas.microsoft.com/office/drawing/2014/main" id="{278280C1-824D-4067-ADF7-8C184A77466F}"/>
                </a:ext>
              </a:extLst>
            </p:cNvPr>
            <p:cNvSpPr txBox="1">
              <a:spLocks/>
            </p:cNvSpPr>
            <p:nvPr/>
          </p:nvSpPr>
          <p:spPr>
            <a:xfrm>
              <a:off x="713045" y="4329770"/>
              <a:ext cx="2785811" cy="494400"/>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2000" dirty="0">
                  <a:latin typeface="Arial" panose="020B0604020202020204" pitchFamily="34" charset="0"/>
                  <a:cs typeface="Arial" panose="020B0604020202020204" pitchFamily="34" charset="0"/>
                </a:rPr>
                <a:t>Exemple avec JOS 3</a:t>
              </a:r>
            </a:p>
          </p:txBody>
        </p:sp>
        <p:sp>
          <p:nvSpPr>
            <p:cNvPr id="94" name="ZoneTexte 93">
              <a:extLst>
                <a:ext uri="{FF2B5EF4-FFF2-40B4-BE49-F238E27FC236}">
                  <a16:creationId xmlns:a16="http://schemas.microsoft.com/office/drawing/2014/main" id="{818F3A3D-7BC6-4C06-822C-32C0EDB62329}"/>
                </a:ext>
              </a:extLst>
            </p:cNvPr>
            <p:cNvSpPr txBox="1"/>
            <p:nvPr/>
          </p:nvSpPr>
          <p:spPr>
            <a:xfrm>
              <a:off x="469163" y="4749140"/>
              <a:ext cx="3151138" cy="1554272"/>
            </a:xfrm>
            <a:prstGeom prst="rect">
              <a:avLst/>
            </a:prstGeom>
            <a:noFill/>
          </p:spPr>
          <p:txBody>
            <a:bodyPr wrap="square">
              <a:spAutoFit/>
            </a:bodyPr>
            <a:lstStyle/>
            <a:p>
              <a:pPr marL="457200" lvl="1">
                <a:spcBef>
                  <a:spcPts val="600"/>
                </a:spcBef>
              </a:pPr>
              <a:r>
                <a:rPr lang="fr-FR" sz="2000" dirty="0">
                  <a:solidFill>
                    <a:schemeClr val="accent1"/>
                  </a:solidFill>
                  <a:latin typeface="Arial" panose="020B0604020202020204" pitchFamily="34" charset="0"/>
                  <a:cs typeface="Arial" panose="020B0604020202020204" pitchFamily="34" charset="0"/>
                </a:rPr>
                <a:t>Homme standard nu </a:t>
              </a:r>
            </a:p>
            <a:p>
              <a:pPr marL="457200" lvl="1">
                <a:spcBef>
                  <a:spcPts val="600"/>
                </a:spcBef>
              </a:pPr>
              <a:r>
                <a:rPr lang="fr-FR" sz="2000" dirty="0">
                  <a:solidFill>
                    <a:schemeClr val="accent1"/>
                  </a:solidFill>
                  <a:latin typeface="Arial" panose="020B0604020202020204" pitchFamily="34" charset="0"/>
                  <a:cs typeface="Arial" panose="020B0604020202020204" pitchFamily="34" charset="0"/>
                </a:rPr>
                <a:t>Assis au repos</a:t>
              </a:r>
            </a:p>
            <a:p>
              <a:pPr marL="457200" lvl="1">
                <a:spcBef>
                  <a:spcPts val="600"/>
                </a:spcBef>
              </a:pPr>
              <a:r>
                <a:rPr lang="fr-FR" sz="2000" dirty="0">
                  <a:solidFill>
                    <a:schemeClr val="accent1"/>
                  </a:solidFill>
                  <a:latin typeface="Arial" panose="020B0604020202020204" pitchFamily="34" charset="0"/>
                  <a:cs typeface="Arial" panose="020B0604020202020204" pitchFamily="34" charset="0"/>
                </a:rPr>
                <a:t>w = 9 </a:t>
              </a:r>
              <a:r>
                <a:rPr lang="fr-FR" sz="2000" dirty="0" err="1">
                  <a:solidFill>
                    <a:schemeClr val="accent1"/>
                  </a:solidFill>
                  <a:latin typeface="Arial" panose="020B0604020202020204" pitchFamily="34" charset="0"/>
                  <a:cs typeface="Arial" panose="020B0604020202020204" pitchFamily="34" charset="0"/>
                </a:rPr>
                <a:t>g</a:t>
              </a:r>
              <a:r>
                <a:rPr lang="fr-FR" sz="2000" baseline="-25000" dirty="0" err="1">
                  <a:solidFill>
                    <a:schemeClr val="accent1"/>
                  </a:solidFill>
                  <a:latin typeface="Arial" panose="020B0604020202020204" pitchFamily="34" charset="0"/>
                  <a:cs typeface="Arial" panose="020B0604020202020204" pitchFamily="34" charset="0"/>
                </a:rPr>
                <a:t>eau</a:t>
              </a:r>
              <a:r>
                <a:rPr lang="fr-FR" sz="2000" dirty="0">
                  <a:solidFill>
                    <a:schemeClr val="accent1"/>
                  </a:solidFill>
                  <a:latin typeface="Arial" panose="020B0604020202020204" pitchFamily="34" charset="0"/>
                  <a:cs typeface="Arial" panose="020B0604020202020204" pitchFamily="34" charset="0"/>
                </a:rPr>
                <a:t>/</a:t>
              </a:r>
              <a:r>
                <a:rPr lang="fr-FR" sz="2000" dirty="0" err="1">
                  <a:solidFill>
                    <a:schemeClr val="accent1"/>
                  </a:solidFill>
                  <a:latin typeface="Arial" panose="020B0604020202020204" pitchFamily="34" charset="0"/>
                  <a:cs typeface="Arial" panose="020B0604020202020204" pitchFamily="34" charset="0"/>
                </a:rPr>
                <a:t>kg</a:t>
              </a:r>
              <a:r>
                <a:rPr lang="fr-FR" sz="2000" baseline="-25000" dirty="0" err="1">
                  <a:solidFill>
                    <a:schemeClr val="accent1"/>
                  </a:solidFill>
                  <a:latin typeface="Arial" panose="020B0604020202020204" pitchFamily="34" charset="0"/>
                  <a:cs typeface="Arial" panose="020B0604020202020204" pitchFamily="34" charset="0"/>
                </a:rPr>
                <a:t>as</a:t>
              </a:r>
              <a:endParaRPr lang="fr-FR" sz="2000" baseline="-25000" dirty="0">
                <a:solidFill>
                  <a:schemeClr val="accent1"/>
                </a:solidFill>
                <a:latin typeface="Arial" panose="020B0604020202020204" pitchFamily="34" charset="0"/>
                <a:cs typeface="Arial" panose="020B0604020202020204" pitchFamily="34" charset="0"/>
              </a:endParaRPr>
            </a:p>
            <a:p>
              <a:pPr marL="457200" lvl="1">
                <a:spcBef>
                  <a:spcPts val="600"/>
                </a:spcBef>
              </a:pPr>
              <a:r>
                <a:rPr lang="fr-FR" sz="2000" dirty="0">
                  <a:solidFill>
                    <a:schemeClr val="accent1"/>
                  </a:solidFill>
                  <a:latin typeface="Arial" panose="020B0604020202020204" pitchFamily="34" charset="0"/>
                  <a:cs typeface="Arial" panose="020B0604020202020204" pitchFamily="34" charset="0"/>
                </a:rPr>
                <a:t>Va = 0,1 m/s</a:t>
              </a:r>
            </a:p>
          </p:txBody>
        </p:sp>
      </p:grpSp>
      <p:sp>
        <p:nvSpPr>
          <p:cNvPr id="21" name="ZoneTexte 20">
            <a:extLst>
              <a:ext uri="{FF2B5EF4-FFF2-40B4-BE49-F238E27FC236}">
                <a16:creationId xmlns:a16="http://schemas.microsoft.com/office/drawing/2014/main" id="{9071B3B0-712B-4599-9399-DC7B22030BBE}"/>
              </a:ext>
            </a:extLst>
          </p:cNvPr>
          <p:cNvSpPr txBox="1"/>
          <p:nvPr/>
        </p:nvSpPr>
        <p:spPr>
          <a:xfrm>
            <a:off x="1883892" y="6504241"/>
            <a:ext cx="9447253" cy="276999"/>
          </a:xfrm>
          <a:prstGeom prst="rect">
            <a:avLst/>
          </a:prstGeom>
          <a:noFill/>
        </p:spPr>
        <p:txBody>
          <a:bodyPr wrap="square">
            <a:spAutoFit/>
          </a:bodyPr>
          <a:lstStyle/>
          <a:p>
            <a:pPr marL="0" marR="0" lvl="0" indent="0" algn="l" defTabSz="60957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Y. Takahashi et al., « </a:t>
            </a:r>
            <a:r>
              <a:rPr kumimoji="0" lang="fr-FR" sz="1200" b="0" i="1" u="none" strike="noStrike" kern="1200" cap="none" spc="0" normalizeH="0" baseline="0" noProof="0" dirty="0" err="1">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Thermoregulation</a:t>
            </a:r>
            <a:r>
              <a:rPr kumimoji="0" lang="fr-FR" sz="1200"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model JOS-3 </a:t>
            </a:r>
            <a:r>
              <a:rPr kumimoji="0" lang="fr-FR" sz="1200" b="0" i="1" u="none" strike="noStrike" kern="1200" cap="none" spc="0" normalizeH="0" baseline="0" noProof="0" dirty="0" err="1">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with</a:t>
            </a:r>
            <a:r>
              <a:rPr kumimoji="0" lang="fr-FR" sz="1200"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new open source code », Energy </a:t>
            </a:r>
            <a:r>
              <a:rPr kumimoji="0" lang="fr-FR" sz="1200" b="0" i="1" u="none" strike="noStrike" kern="1200" cap="none" spc="0" normalizeH="0" baseline="0" noProof="0" dirty="0" err="1">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Build</a:t>
            </a:r>
            <a:r>
              <a:rPr kumimoji="0" lang="fr-FR" sz="1200"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vol. 231, janv. 2021</a:t>
            </a:r>
            <a:endParaRPr kumimoji="0" lang="fr-FR"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4676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1"/>
            </p:custDataLst>
          </p:nvPr>
        </p:nvSpPr>
        <p:spPr>
          <a:xfrm>
            <a:off x="0" y="63408"/>
            <a:ext cx="12192000" cy="698881"/>
          </a:xfrm>
        </p:spPr>
        <p:txBody>
          <a:bodyPr/>
          <a:lstStyle/>
          <a:p>
            <a:pPr indent="0">
              <a:buNone/>
            </a:pPr>
            <a:r>
              <a:rPr lang="fr-FR" sz="3333" b="1" dirty="0">
                <a:solidFill>
                  <a:schemeClr val="tx2"/>
                </a:solidFill>
                <a:latin typeface="Arial"/>
                <a:cs typeface="Arial"/>
              </a:rPr>
              <a:t>Conclusions &amp; Mises en perspectives</a:t>
            </a:r>
          </a:p>
        </p:txBody>
      </p:sp>
      <p:grpSp>
        <p:nvGrpSpPr>
          <p:cNvPr id="44" name="Groupe 43">
            <a:extLst>
              <a:ext uri="{FF2B5EF4-FFF2-40B4-BE49-F238E27FC236}">
                <a16:creationId xmlns:a16="http://schemas.microsoft.com/office/drawing/2014/main" id="{D27EF3C3-BEB3-44DC-90E0-B8303D2CDA3A}"/>
              </a:ext>
            </a:extLst>
          </p:cNvPr>
          <p:cNvGrpSpPr/>
          <p:nvPr/>
        </p:nvGrpSpPr>
        <p:grpSpPr>
          <a:xfrm>
            <a:off x="391376" y="1265135"/>
            <a:ext cx="9362225" cy="2449560"/>
            <a:chOff x="391376" y="1627748"/>
            <a:chExt cx="9362225" cy="2449560"/>
          </a:xfrm>
        </p:grpSpPr>
        <p:sp>
          <p:nvSpPr>
            <p:cNvPr id="12" name="Espace réservé du texte 6">
              <a:extLst>
                <a:ext uri="{FF2B5EF4-FFF2-40B4-BE49-F238E27FC236}">
                  <a16:creationId xmlns:a16="http://schemas.microsoft.com/office/drawing/2014/main" id="{3A498DE4-5758-440B-9602-2AEB60318D6C}"/>
                </a:ext>
              </a:extLst>
            </p:cNvPr>
            <p:cNvSpPr txBox="1">
              <a:spLocks/>
            </p:cNvSpPr>
            <p:nvPr>
              <p:custDataLst>
                <p:tags r:id="rId3"/>
              </p:custDataLst>
            </p:nvPr>
          </p:nvSpPr>
          <p:spPr>
            <a:xfrm>
              <a:off x="816002" y="1627748"/>
              <a:ext cx="7908900" cy="1293253"/>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80981" indent="-380981">
                <a:buClr>
                  <a:schemeClr val="tx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Thermique du bâtiment</a:t>
              </a:r>
            </a:p>
            <a:p>
              <a:pPr marL="380981" indent="-380981">
                <a:buClr>
                  <a:schemeClr val="tx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Thermophysiologie</a:t>
              </a:r>
            </a:p>
            <a:p>
              <a:pPr marL="380981" indent="-380981">
                <a:buClr>
                  <a:schemeClr val="tx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Ethnographie</a:t>
              </a:r>
            </a:p>
          </p:txBody>
        </p:sp>
        <p:sp>
          <p:nvSpPr>
            <p:cNvPr id="2" name="Accolade fermante 1">
              <a:extLst>
                <a:ext uri="{FF2B5EF4-FFF2-40B4-BE49-F238E27FC236}">
                  <a16:creationId xmlns:a16="http://schemas.microsoft.com/office/drawing/2014/main" id="{86FAA533-F9CD-4879-B953-1F072DE28FA6}"/>
                </a:ext>
              </a:extLst>
            </p:cNvPr>
            <p:cNvSpPr/>
            <p:nvPr>
              <p:custDataLst>
                <p:tags r:id="rId4"/>
              </p:custDataLst>
            </p:nvPr>
          </p:nvSpPr>
          <p:spPr>
            <a:xfrm>
              <a:off x="4118188" y="1753520"/>
              <a:ext cx="108373" cy="70442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sz="3200"/>
            </a:p>
          </p:txBody>
        </p:sp>
        <p:sp>
          <p:nvSpPr>
            <p:cNvPr id="3" name="ZoneTexte 2">
              <a:extLst>
                <a:ext uri="{FF2B5EF4-FFF2-40B4-BE49-F238E27FC236}">
                  <a16:creationId xmlns:a16="http://schemas.microsoft.com/office/drawing/2014/main" id="{0772ED5E-6C1A-4099-9B99-07F70D5A570D}"/>
                </a:ext>
              </a:extLst>
            </p:cNvPr>
            <p:cNvSpPr txBox="1"/>
            <p:nvPr>
              <p:custDataLst>
                <p:tags r:id="rId5"/>
              </p:custDataLst>
            </p:nvPr>
          </p:nvSpPr>
          <p:spPr>
            <a:xfrm>
              <a:off x="4364049" y="1890288"/>
              <a:ext cx="5389552" cy="400110"/>
            </a:xfrm>
            <a:prstGeom prst="rect">
              <a:avLst/>
            </a:prstGeom>
            <a:noFill/>
          </p:spPr>
          <p:txBody>
            <a:bodyPr wrap="square" rtlCol="0">
              <a:spAutoFit/>
            </a:bodyPr>
            <a:lstStyle/>
            <a:p>
              <a:r>
                <a:rPr lang="fr-FR" sz="2000" dirty="0">
                  <a:solidFill>
                    <a:schemeClr val="bg1"/>
                  </a:solidFill>
                </a:rPr>
                <a:t>Couplage STD – modèle thermo-physiologique</a:t>
              </a:r>
            </a:p>
          </p:txBody>
        </p:sp>
        <p:cxnSp>
          <p:nvCxnSpPr>
            <p:cNvPr id="7" name="Connecteur droit avec flèche 6">
              <a:extLst>
                <a:ext uri="{FF2B5EF4-FFF2-40B4-BE49-F238E27FC236}">
                  <a16:creationId xmlns:a16="http://schemas.microsoft.com/office/drawing/2014/main" id="{E0FE65E2-AF0F-442C-82B1-820C801D9C7F}"/>
                </a:ext>
              </a:extLst>
            </p:cNvPr>
            <p:cNvCxnSpPr>
              <a:cxnSpLocks/>
              <a:stCxn id="3" idx="2"/>
            </p:cNvCxnSpPr>
            <p:nvPr>
              <p:custDataLst>
                <p:tags r:id="rId6"/>
              </p:custDataLst>
            </p:nvPr>
          </p:nvCxnSpPr>
          <p:spPr>
            <a:xfrm>
              <a:off x="7058825" y="2290398"/>
              <a:ext cx="0" cy="5107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 name="ZoneTexte 8">
              <a:extLst>
                <a:ext uri="{FF2B5EF4-FFF2-40B4-BE49-F238E27FC236}">
                  <a16:creationId xmlns:a16="http://schemas.microsoft.com/office/drawing/2014/main" id="{8BB068AE-957C-4767-9AB2-90DFA8AE1EB2}"/>
                </a:ext>
              </a:extLst>
            </p:cNvPr>
            <p:cNvSpPr txBox="1"/>
            <p:nvPr>
              <p:custDataLst>
                <p:tags r:id="rId7"/>
              </p:custDataLst>
            </p:nvPr>
          </p:nvSpPr>
          <p:spPr>
            <a:xfrm>
              <a:off x="4941031" y="2752062"/>
              <a:ext cx="4235591" cy="707886"/>
            </a:xfrm>
            <a:prstGeom prst="rect">
              <a:avLst/>
            </a:prstGeom>
            <a:noFill/>
            <a:ln>
              <a:noFill/>
            </a:ln>
          </p:spPr>
          <p:txBody>
            <a:bodyPr wrap="square" rtlCol="0">
              <a:spAutoFit/>
            </a:bodyPr>
            <a:lstStyle/>
            <a:p>
              <a:r>
                <a:rPr lang="fr-FR" sz="2000" dirty="0">
                  <a:solidFill>
                    <a:schemeClr val="tx2"/>
                  </a:solidFill>
                </a:rPr>
                <a:t>Température centrale, déshydratation &amp; rythme cardiaque </a:t>
              </a:r>
            </a:p>
          </p:txBody>
        </p:sp>
        <p:cxnSp>
          <p:nvCxnSpPr>
            <p:cNvPr id="14" name="Connecteur droit avec flèche 13">
              <a:extLst>
                <a:ext uri="{FF2B5EF4-FFF2-40B4-BE49-F238E27FC236}">
                  <a16:creationId xmlns:a16="http://schemas.microsoft.com/office/drawing/2014/main" id="{AA1A96A7-D633-408E-B826-6672FC06847E}"/>
                </a:ext>
              </a:extLst>
            </p:cNvPr>
            <p:cNvCxnSpPr>
              <a:cxnSpLocks/>
            </p:cNvCxnSpPr>
            <p:nvPr>
              <p:custDataLst>
                <p:tags r:id="rId8"/>
              </p:custDataLst>
            </p:nvPr>
          </p:nvCxnSpPr>
          <p:spPr>
            <a:xfrm>
              <a:off x="2371679" y="2829177"/>
              <a:ext cx="0" cy="5998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ZoneTexte 14">
              <a:extLst>
                <a:ext uri="{FF2B5EF4-FFF2-40B4-BE49-F238E27FC236}">
                  <a16:creationId xmlns:a16="http://schemas.microsoft.com/office/drawing/2014/main" id="{316ED37C-2115-4FA3-9431-F0C9497E6166}"/>
                </a:ext>
              </a:extLst>
            </p:cNvPr>
            <p:cNvSpPr txBox="1"/>
            <p:nvPr>
              <p:custDataLst>
                <p:tags r:id="rId9"/>
              </p:custDataLst>
            </p:nvPr>
          </p:nvSpPr>
          <p:spPr>
            <a:xfrm>
              <a:off x="391376" y="3369422"/>
              <a:ext cx="4929314" cy="707886"/>
            </a:xfrm>
            <a:prstGeom prst="rect">
              <a:avLst/>
            </a:prstGeom>
            <a:noFill/>
            <a:ln>
              <a:noFill/>
            </a:ln>
          </p:spPr>
          <p:txBody>
            <a:bodyPr wrap="square" rtlCol="0">
              <a:spAutoFit/>
            </a:bodyPr>
            <a:lstStyle/>
            <a:p>
              <a:r>
                <a:rPr lang="fr-FR" sz="2000" dirty="0"/>
                <a:t>Représentations sociales, comportements, santé perçue &amp; adaptabilité </a:t>
              </a:r>
            </a:p>
          </p:txBody>
        </p:sp>
      </p:grpSp>
      <p:grpSp>
        <p:nvGrpSpPr>
          <p:cNvPr id="43" name="Groupe 42">
            <a:extLst>
              <a:ext uri="{FF2B5EF4-FFF2-40B4-BE49-F238E27FC236}">
                <a16:creationId xmlns:a16="http://schemas.microsoft.com/office/drawing/2014/main" id="{89BD61E4-7913-4B95-815A-32B52F43A77E}"/>
              </a:ext>
            </a:extLst>
          </p:cNvPr>
          <p:cNvGrpSpPr/>
          <p:nvPr>
            <p:custDataLst>
              <p:tags r:id="rId2"/>
            </p:custDataLst>
          </p:nvPr>
        </p:nvGrpSpPr>
        <p:grpSpPr>
          <a:xfrm>
            <a:off x="1689883" y="4183797"/>
            <a:ext cx="9938899" cy="2317691"/>
            <a:chOff x="552892" y="4220060"/>
            <a:chExt cx="9938899" cy="2119682"/>
          </a:xfrm>
        </p:grpSpPr>
        <p:sp>
          <p:nvSpPr>
            <p:cNvPr id="23" name="Rectangle : coins arrondis 22">
              <a:extLst>
                <a:ext uri="{FF2B5EF4-FFF2-40B4-BE49-F238E27FC236}">
                  <a16:creationId xmlns:a16="http://schemas.microsoft.com/office/drawing/2014/main" id="{CB51A076-8C76-483D-AB8F-CB8C0BDC4000}"/>
                </a:ext>
              </a:extLst>
            </p:cNvPr>
            <p:cNvSpPr/>
            <p:nvPr/>
          </p:nvSpPr>
          <p:spPr>
            <a:xfrm>
              <a:off x="552892" y="4220060"/>
              <a:ext cx="9303489" cy="2020385"/>
            </a:xfrm>
            <a:prstGeom prst="round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22" name="Image 21">
              <a:extLst>
                <a:ext uri="{FF2B5EF4-FFF2-40B4-BE49-F238E27FC236}">
                  <a16:creationId xmlns:a16="http://schemas.microsoft.com/office/drawing/2014/main" id="{FD004D47-1FD6-467A-81B3-42198C198833}"/>
                </a:ext>
              </a:extLst>
            </p:cNvPr>
            <p:cNvPicPr>
              <a:picLocks noChangeAspect="1"/>
            </p:cNvPicPr>
            <p:nvPr/>
          </p:nvPicPr>
          <p:blipFill>
            <a:blip r:embed="rId12"/>
            <a:stretch>
              <a:fillRect/>
            </a:stretch>
          </p:blipFill>
          <p:spPr>
            <a:xfrm>
              <a:off x="2722924" y="4787560"/>
              <a:ext cx="437992" cy="437992"/>
            </a:xfrm>
            <a:prstGeom prst="rect">
              <a:avLst/>
            </a:prstGeom>
          </p:spPr>
        </p:pic>
        <p:sp>
          <p:nvSpPr>
            <p:cNvPr id="16" name="Espace réservé du texte 4">
              <a:extLst>
                <a:ext uri="{FF2B5EF4-FFF2-40B4-BE49-F238E27FC236}">
                  <a16:creationId xmlns:a16="http://schemas.microsoft.com/office/drawing/2014/main" id="{56739594-0C28-44B8-8A51-ADBE2FECCFF6}"/>
                </a:ext>
              </a:extLst>
            </p:cNvPr>
            <p:cNvSpPr txBox="1">
              <a:spLocks/>
            </p:cNvSpPr>
            <p:nvPr/>
          </p:nvSpPr>
          <p:spPr>
            <a:xfrm>
              <a:off x="713045" y="4329770"/>
              <a:ext cx="5923535" cy="494400"/>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2400" dirty="0">
                  <a:latin typeface="Arial" panose="020B0604020202020204" pitchFamily="34" charset="0"/>
                  <a:cs typeface="Arial" panose="020B0604020202020204" pitchFamily="34" charset="0"/>
                </a:rPr>
                <a:t>Population et terrain d’étude</a:t>
              </a:r>
            </a:p>
            <a:p>
              <a:pPr marL="457200" lvl="1" indent="0">
                <a:buNone/>
              </a:pPr>
              <a:r>
                <a:rPr lang="fr-FR" sz="1800" dirty="0">
                  <a:solidFill>
                    <a:schemeClr val="accent1"/>
                  </a:solidFill>
                  <a:latin typeface="Arial" panose="020B0604020202020204" pitchFamily="34" charset="0"/>
                  <a:cs typeface="Arial" panose="020B0604020202020204" pitchFamily="34" charset="0"/>
                </a:rPr>
                <a:t>+ de 70 ans </a:t>
              </a:r>
            </a:p>
          </p:txBody>
        </p:sp>
        <p:sp>
          <p:nvSpPr>
            <p:cNvPr id="25" name="ZoneTexte 24">
              <a:extLst>
                <a:ext uri="{FF2B5EF4-FFF2-40B4-BE49-F238E27FC236}">
                  <a16:creationId xmlns:a16="http://schemas.microsoft.com/office/drawing/2014/main" id="{00990EE9-D4FC-4CF6-8E70-E94179A81785}"/>
                </a:ext>
              </a:extLst>
            </p:cNvPr>
            <p:cNvSpPr txBox="1"/>
            <p:nvPr/>
          </p:nvSpPr>
          <p:spPr>
            <a:xfrm>
              <a:off x="4394019" y="4677749"/>
              <a:ext cx="6097772" cy="1661993"/>
            </a:xfrm>
            <a:prstGeom prst="rect">
              <a:avLst/>
            </a:prstGeom>
            <a:noFill/>
          </p:spPr>
          <p:txBody>
            <a:bodyPr wrap="square">
              <a:spAutoFit/>
            </a:bodyPr>
            <a:lstStyle/>
            <a:p>
              <a:pPr marL="457200" lvl="1">
                <a:spcBef>
                  <a:spcPts val="1200"/>
                </a:spcBef>
              </a:pPr>
              <a:r>
                <a:rPr lang="fr-FR" sz="1800" dirty="0">
                  <a:solidFill>
                    <a:schemeClr val="accent1"/>
                  </a:solidFill>
                  <a:latin typeface="Arial" panose="020B0604020202020204" pitchFamily="34" charset="0"/>
                  <a:cs typeface="Arial" panose="020B0604020202020204" pitchFamily="34" charset="0"/>
                </a:rPr>
                <a:t>Simulations</a:t>
              </a:r>
            </a:p>
            <a:p>
              <a:pPr marL="457200" lvl="1">
                <a:spcBef>
                  <a:spcPts val="1200"/>
                </a:spcBef>
              </a:pPr>
              <a:r>
                <a:rPr lang="fr-FR" sz="1800" dirty="0">
                  <a:solidFill>
                    <a:schemeClr val="accent1"/>
                  </a:solidFill>
                  <a:latin typeface="Arial" panose="020B0604020202020204" pitchFamily="34" charset="0"/>
                  <a:cs typeface="Arial" panose="020B0604020202020204" pitchFamily="34" charset="0"/>
                </a:rPr>
                <a:t>Entretiens et carnets de suivi </a:t>
              </a:r>
            </a:p>
            <a:p>
              <a:pPr marL="457200" lvl="1" indent="0">
                <a:spcBef>
                  <a:spcPts val="1200"/>
                </a:spcBef>
                <a:buNone/>
              </a:pPr>
              <a:r>
                <a:rPr lang="fr-FR" sz="1800" dirty="0">
                  <a:solidFill>
                    <a:schemeClr val="accent1"/>
                  </a:solidFill>
                  <a:latin typeface="Arial" panose="020B0604020202020204" pitchFamily="34" charset="0"/>
                  <a:cs typeface="Arial" panose="020B0604020202020204" pitchFamily="34" charset="0"/>
                </a:rPr>
                <a:t>Mesures dans le logement </a:t>
              </a:r>
            </a:p>
            <a:p>
              <a:pPr marL="457200" lvl="1" indent="0">
                <a:spcBef>
                  <a:spcPts val="1200"/>
                </a:spcBef>
                <a:buNone/>
              </a:pPr>
              <a:r>
                <a:rPr lang="fr-FR" sz="1800" dirty="0">
                  <a:solidFill>
                    <a:schemeClr val="accent1"/>
                  </a:solidFill>
                  <a:latin typeface="Arial" panose="020B0604020202020204" pitchFamily="34" charset="0"/>
                  <a:cs typeface="Arial" panose="020B0604020202020204" pitchFamily="34" charset="0"/>
                </a:rPr>
                <a:t>Automesure température frontale</a:t>
              </a:r>
            </a:p>
          </p:txBody>
        </p:sp>
        <p:grpSp>
          <p:nvGrpSpPr>
            <p:cNvPr id="42" name="Groupe 41">
              <a:extLst>
                <a:ext uri="{FF2B5EF4-FFF2-40B4-BE49-F238E27FC236}">
                  <a16:creationId xmlns:a16="http://schemas.microsoft.com/office/drawing/2014/main" id="{B61D6885-6169-41AF-8E6E-D08A1A634340}"/>
                </a:ext>
              </a:extLst>
            </p:cNvPr>
            <p:cNvGrpSpPr/>
            <p:nvPr/>
          </p:nvGrpSpPr>
          <p:grpSpPr>
            <a:xfrm>
              <a:off x="7749660" y="5337103"/>
              <a:ext cx="1797656" cy="540000"/>
              <a:chOff x="7749660" y="5337103"/>
              <a:chExt cx="1797656" cy="540000"/>
            </a:xfrm>
          </p:grpSpPr>
          <p:pic>
            <p:nvPicPr>
              <p:cNvPr id="29" name="Image 28">
                <a:extLst>
                  <a:ext uri="{FF2B5EF4-FFF2-40B4-BE49-F238E27FC236}">
                    <a16:creationId xmlns:a16="http://schemas.microsoft.com/office/drawing/2014/main" id="{4E32BD01-4F28-448F-AC84-3D4A4A9DD512}"/>
                  </a:ext>
                </a:extLst>
              </p:cNvPr>
              <p:cNvPicPr>
                <a:picLocks noChangeAspect="1"/>
              </p:cNvPicPr>
              <p:nvPr/>
            </p:nvPicPr>
            <p:blipFill>
              <a:blip r:embed="rId13"/>
              <a:stretch>
                <a:fillRect/>
              </a:stretch>
            </p:blipFill>
            <p:spPr>
              <a:xfrm>
                <a:off x="7749660" y="5337103"/>
                <a:ext cx="540000" cy="540000"/>
              </a:xfrm>
              <a:prstGeom prst="rect">
                <a:avLst/>
              </a:prstGeom>
            </p:spPr>
          </p:pic>
          <p:pic>
            <p:nvPicPr>
              <p:cNvPr id="31" name="Image 30">
                <a:extLst>
                  <a:ext uri="{FF2B5EF4-FFF2-40B4-BE49-F238E27FC236}">
                    <a16:creationId xmlns:a16="http://schemas.microsoft.com/office/drawing/2014/main" id="{FB5DB675-1473-4BFF-A4C3-CA5EBF90EF43}"/>
                  </a:ext>
                </a:extLst>
              </p:cNvPr>
              <p:cNvPicPr>
                <a:picLocks noChangeAspect="1"/>
              </p:cNvPicPr>
              <p:nvPr/>
            </p:nvPicPr>
            <p:blipFill>
              <a:blip r:embed="rId14"/>
              <a:stretch>
                <a:fillRect/>
              </a:stretch>
            </p:blipFill>
            <p:spPr>
              <a:xfrm>
                <a:off x="8378488" y="5337103"/>
                <a:ext cx="540000" cy="540000"/>
              </a:xfrm>
              <a:prstGeom prst="rect">
                <a:avLst/>
              </a:prstGeom>
            </p:spPr>
          </p:pic>
          <p:pic>
            <p:nvPicPr>
              <p:cNvPr id="35" name="Image 34">
                <a:extLst>
                  <a:ext uri="{FF2B5EF4-FFF2-40B4-BE49-F238E27FC236}">
                    <a16:creationId xmlns:a16="http://schemas.microsoft.com/office/drawing/2014/main" id="{DE989869-FFA3-43D2-BFCA-FEAD04EEC72A}"/>
                  </a:ext>
                </a:extLst>
              </p:cNvPr>
              <p:cNvPicPr>
                <a:picLocks noChangeAspect="1"/>
              </p:cNvPicPr>
              <p:nvPr/>
            </p:nvPicPr>
            <p:blipFill>
              <a:blip r:embed="rId15"/>
              <a:stretch>
                <a:fillRect/>
              </a:stretch>
            </p:blipFill>
            <p:spPr>
              <a:xfrm>
                <a:off x="9007316" y="5337103"/>
                <a:ext cx="540000" cy="539999"/>
              </a:xfrm>
              <a:prstGeom prst="rect">
                <a:avLst/>
              </a:prstGeom>
            </p:spPr>
          </p:pic>
        </p:grpSp>
        <p:pic>
          <p:nvPicPr>
            <p:cNvPr id="41" name="Image 40">
              <a:extLst>
                <a:ext uri="{FF2B5EF4-FFF2-40B4-BE49-F238E27FC236}">
                  <a16:creationId xmlns:a16="http://schemas.microsoft.com/office/drawing/2014/main" id="{95641410-36F3-4516-B491-577858D61263}"/>
                </a:ext>
              </a:extLst>
            </p:cNvPr>
            <p:cNvPicPr>
              <a:picLocks noChangeAspect="1"/>
            </p:cNvPicPr>
            <p:nvPr/>
          </p:nvPicPr>
          <p:blipFill>
            <a:blip r:embed="rId16"/>
            <a:stretch>
              <a:fillRect/>
            </a:stretch>
          </p:blipFill>
          <p:spPr>
            <a:xfrm>
              <a:off x="1177581" y="5358663"/>
              <a:ext cx="2131673" cy="437992"/>
            </a:xfrm>
            <a:prstGeom prst="rect">
              <a:avLst/>
            </a:prstGeom>
          </p:spPr>
        </p:pic>
      </p:grpSp>
      <p:sp>
        <p:nvSpPr>
          <p:cNvPr id="21" name="ZoneTexte 20">
            <a:extLst>
              <a:ext uri="{FF2B5EF4-FFF2-40B4-BE49-F238E27FC236}">
                <a16:creationId xmlns:a16="http://schemas.microsoft.com/office/drawing/2014/main" id="{9A29707C-AD34-466C-8F44-062A07C41BEE}"/>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8</a:t>
            </a:r>
          </a:p>
        </p:txBody>
      </p:sp>
    </p:spTree>
    <p:extLst>
      <p:ext uri="{BB962C8B-B14F-4D97-AF65-F5344CB8AC3E}">
        <p14:creationId xmlns:p14="http://schemas.microsoft.com/office/powerpoint/2010/main" val="196159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B78B118-5440-44B3-BE3F-F15279E8F1BC}"/>
              </a:ext>
            </a:extLst>
          </p:cNvPr>
          <p:cNvSpPr>
            <a:spLocks noGrp="1"/>
          </p:cNvSpPr>
          <p:nvPr>
            <p:ph type="body" sz="quarter" idx="10"/>
            <p:custDataLst>
              <p:tags r:id="rId1"/>
            </p:custDataLst>
          </p:nvPr>
        </p:nvSpPr>
        <p:spPr>
          <a:xfrm>
            <a:off x="3229656" y="843437"/>
            <a:ext cx="8676595" cy="2528919"/>
          </a:xfrm>
        </p:spPr>
        <p:txBody>
          <a:bodyPr/>
          <a:lstStyle/>
          <a:p>
            <a:pPr algn="just"/>
            <a:r>
              <a:rPr lang="fr-FR" b="1" cap="small" dirty="0">
                <a:effectLst/>
                <a:latin typeface="Arial" panose="020B0604020202020204" pitchFamily="34" charset="0"/>
                <a:ea typeface="Calibri" panose="020F0502020204030204" pitchFamily="34" charset="0"/>
                <a:cs typeface="Arial" panose="020B0604020202020204" pitchFamily="34" charset="0"/>
              </a:rPr>
              <a:t>Réflexions sur l’adaptation des modèles de thermique du bâtiment, à l’étude pluridisciplinaire des risques sanitaires liés aux vagues de chaleur en zone urbaine</a:t>
            </a:r>
            <a:endParaRPr lang="fr-FR" sz="4267" b="1" cap="small" dirty="0">
              <a:latin typeface="Arial" panose="020B0604020202020204" pitchFamily="34" charset="0"/>
              <a:cs typeface="Arial" panose="020B0604020202020204" pitchFamily="34" charset="0"/>
            </a:endParaRPr>
          </a:p>
        </p:txBody>
      </p:sp>
      <p:sp>
        <p:nvSpPr>
          <p:cNvPr id="4" name="Espace réservé du texte 3">
            <a:extLst>
              <a:ext uri="{FF2B5EF4-FFF2-40B4-BE49-F238E27FC236}">
                <a16:creationId xmlns:a16="http://schemas.microsoft.com/office/drawing/2014/main" id="{4565EBD5-5A55-4F77-927D-18253BFD9CED}"/>
              </a:ext>
            </a:extLst>
          </p:cNvPr>
          <p:cNvSpPr>
            <a:spLocks noGrp="1"/>
          </p:cNvSpPr>
          <p:nvPr>
            <p:ph type="body" sz="quarter" idx="11"/>
            <p:custDataLst>
              <p:tags r:id="rId2"/>
            </p:custDataLst>
          </p:nvPr>
        </p:nvSpPr>
        <p:spPr>
          <a:xfrm>
            <a:off x="3806125" y="3366418"/>
            <a:ext cx="7217524" cy="908051"/>
          </a:xfrm>
        </p:spPr>
        <p:txBody>
          <a:bodyPr/>
          <a:lstStyle/>
          <a:p>
            <a:pPr>
              <a:spcBef>
                <a:spcPts val="0"/>
              </a:spcBef>
            </a:pPr>
            <a:r>
              <a:rPr lang="fr-FR" sz="1800" b="1" dirty="0">
                <a:latin typeface="Arial" panose="020B0604020202020204" pitchFamily="34" charset="0"/>
                <a:cs typeface="Arial" panose="020B0604020202020204" pitchFamily="34" charset="0"/>
              </a:rPr>
              <a:t>Célia SONDAZ</a:t>
            </a:r>
            <a:br>
              <a:rPr lang="fr-FR" sz="1800" i="1" dirty="0">
                <a:effectLst/>
                <a:latin typeface="Arial" panose="020B0604020202020204" pitchFamily="34" charset="0"/>
                <a:ea typeface="Times New Roman" panose="02020603050405020304" pitchFamily="18" charset="0"/>
                <a:cs typeface="Arial" panose="020B0604020202020204" pitchFamily="34" charset="0"/>
              </a:rPr>
            </a:br>
            <a:r>
              <a:rPr lang="fr-FR" sz="1800" dirty="0">
                <a:latin typeface="Arial" panose="020B0604020202020204" pitchFamily="34" charset="0"/>
                <a:ea typeface="Cambria" panose="02040503050406030204" pitchFamily="18" charset="0"/>
                <a:cs typeface="Arial" panose="020B0604020202020204" pitchFamily="34" charset="0"/>
                <a:hlinkClick r:id="rId10">
                  <a:extLst>
                    <a:ext uri="{A12FA001-AC4F-418D-AE19-62706E023703}">
                      <ahyp:hlinkClr xmlns:ahyp="http://schemas.microsoft.com/office/drawing/2018/hyperlinkcolor" val="tx"/>
                    </a:ext>
                  </a:extLst>
                </a:hlinkClick>
              </a:rPr>
              <a:t>celia.sondaz@insa-lyon.fr</a:t>
            </a:r>
            <a:endParaRPr lang="fr-FR" sz="1800" dirty="0">
              <a:latin typeface="Arial" panose="020B0604020202020204" pitchFamily="34" charset="0"/>
              <a:ea typeface="Cambria" panose="02040503050406030204" pitchFamily="18" charset="0"/>
              <a:cs typeface="Arial" panose="020B0604020202020204" pitchFamily="34" charset="0"/>
            </a:endParaRPr>
          </a:p>
          <a:p>
            <a:pPr>
              <a:spcBef>
                <a:spcPts val="0"/>
              </a:spcBef>
            </a:pPr>
            <a:endParaRPr lang="fr-FR" sz="1600" b="1" dirty="0">
              <a:solidFill>
                <a:schemeClr val="bg1"/>
              </a:solidFill>
              <a:latin typeface="Arial" panose="020B0604020202020204" pitchFamily="34" charset="0"/>
              <a:cs typeface="Arial" panose="020B0604020202020204" pitchFamily="34" charset="0"/>
            </a:endParaRPr>
          </a:p>
        </p:txBody>
      </p:sp>
      <p:pic>
        <p:nvPicPr>
          <p:cNvPr id="5" name="Image 4">
            <a:extLst>
              <a:ext uri="{FF2B5EF4-FFF2-40B4-BE49-F238E27FC236}">
                <a16:creationId xmlns:a16="http://schemas.microsoft.com/office/drawing/2014/main" id="{15FF2D5F-01B5-4CFD-9179-185B3C57E88C}"/>
              </a:ext>
            </a:extLst>
          </p:cNvPr>
          <p:cNvPicPr/>
          <p:nvPr>
            <p:custDataLst>
              <p:tags r:id="rId3"/>
            </p:custDataLst>
          </p:nvPr>
        </p:nvPicPr>
        <p:blipFill>
          <a:blip r:embed="rId11"/>
          <a:stretch>
            <a:fillRect/>
          </a:stretch>
        </p:blipFill>
        <p:spPr>
          <a:xfrm>
            <a:off x="8244227" y="5906410"/>
            <a:ext cx="720000" cy="720000"/>
          </a:xfrm>
          <a:prstGeom prst="rect">
            <a:avLst/>
          </a:prstGeom>
        </p:spPr>
      </p:pic>
      <p:pic>
        <p:nvPicPr>
          <p:cNvPr id="6" name="Image 5">
            <a:extLst>
              <a:ext uri="{FF2B5EF4-FFF2-40B4-BE49-F238E27FC236}">
                <a16:creationId xmlns:a16="http://schemas.microsoft.com/office/drawing/2014/main" id="{8811CF43-14FA-4EC5-9DFA-82AC71D78CA6}"/>
              </a:ext>
            </a:extLst>
          </p:cNvPr>
          <p:cNvPicPr/>
          <p:nvPr>
            <p:custDataLst>
              <p:tags r:id="rId4"/>
            </p:custDataLst>
          </p:nvPr>
        </p:nvPicPr>
        <p:blipFill>
          <a:blip r:embed="rId12">
            <a:extLst>
              <a:ext uri="{28A0092B-C50C-407E-A947-70E740481C1C}">
                <a14:useLocalDpi xmlns:a14="http://schemas.microsoft.com/office/drawing/2010/main" val="0"/>
              </a:ext>
            </a:extLst>
          </a:blip>
          <a:stretch>
            <a:fillRect/>
          </a:stretch>
        </p:blipFill>
        <p:spPr>
          <a:xfrm>
            <a:off x="6146629" y="5906410"/>
            <a:ext cx="720000" cy="720000"/>
          </a:xfrm>
          <a:prstGeom prst="rect">
            <a:avLst/>
          </a:prstGeom>
        </p:spPr>
      </p:pic>
      <p:pic>
        <p:nvPicPr>
          <p:cNvPr id="7" name="Image 6">
            <a:extLst>
              <a:ext uri="{FF2B5EF4-FFF2-40B4-BE49-F238E27FC236}">
                <a16:creationId xmlns:a16="http://schemas.microsoft.com/office/drawing/2014/main" id="{2D158FEF-E4FC-4E38-A551-0FDAC715197C}"/>
              </a:ext>
            </a:extLst>
          </p:cNvPr>
          <p:cNvPicPr/>
          <p:nvPr>
            <p:custDataLst>
              <p:tags r:id="rId5"/>
            </p:custDataLst>
          </p:nvPr>
        </p:nvPicPr>
        <p:blipFill>
          <a:blip r:embed="rId13">
            <a:extLst>
              <a:ext uri="{28A0092B-C50C-407E-A947-70E740481C1C}">
                <a14:useLocalDpi xmlns:a14="http://schemas.microsoft.com/office/drawing/2010/main" val="0"/>
              </a:ext>
            </a:extLst>
          </a:blip>
          <a:srcRect/>
          <a:stretch>
            <a:fillRect/>
          </a:stretch>
        </p:blipFill>
        <p:spPr bwMode="auto">
          <a:xfrm>
            <a:off x="7171428" y="5906410"/>
            <a:ext cx="768000" cy="720000"/>
          </a:xfrm>
          <a:prstGeom prst="rect">
            <a:avLst/>
          </a:prstGeom>
          <a:noFill/>
        </p:spPr>
      </p:pic>
      <p:pic>
        <p:nvPicPr>
          <p:cNvPr id="9" name="Image 8">
            <a:extLst>
              <a:ext uri="{FF2B5EF4-FFF2-40B4-BE49-F238E27FC236}">
                <a16:creationId xmlns:a16="http://schemas.microsoft.com/office/drawing/2014/main" id="{730B3E53-4793-4B82-804C-076A133C7905}"/>
              </a:ext>
            </a:extLst>
          </p:cNvPr>
          <p:cNvPicPr>
            <a:picLocks noChangeAspect="1"/>
          </p:cNvPicPr>
          <p:nvPr/>
        </p:nvPicPr>
        <p:blipFill>
          <a:blip r:embed="rId14"/>
          <a:stretch>
            <a:fillRect/>
          </a:stretch>
        </p:blipFill>
        <p:spPr>
          <a:xfrm>
            <a:off x="282851" y="5906410"/>
            <a:ext cx="739726" cy="720000"/>
          </a:xfrm>
          <a:prstGeom prst="rect">
            <a:avLst/>
          </a:prstGeom>
        </p:spPr>
      </p:pic>
      <p:sp>
        <p:nvSpPr>
          <p:cNvPr id="10" name="ZoneTexte 9">
            <a:extLst>
              <a:ext uri="{FF2B5EF4-FFF2-40B4-BE49-F238E27FC236}">
                <a16:creationId xmlns:a16="http://schemas.microsoft.com/office/drawing/2014/main" id="{D943F08A-41D7-463F-8BB7-ACB0A68BD601}"/>
              </a:ext>
            </a:extLst>
          </p:cNvPr>
          <p:cNvSpPr txBox="1"/>
          <p:nvPr>
            <p:custDataLst>
              <p:tags r:id="rId6"/>
            </p:custDataLst>
          </p:nvPr>
        </p:nvSpPr>
        <p:spPr>
          <a:xfrm>
            <a:off x="2106947" y="6041635"/>
            <a:ext cx="4663981" cy="584775"/>
          </a:xfrm>
          <a:prstGeom prst="rect">
            <a:avLst/>
          </a:prstGeom>
          <a:noFill/>
        </p:spPr>
        <p:txBody>
          <a:bodyPr wrap="square">
            <a:spAutoFit/>
          </a:bodyPr>
          <a:lstStyle/>
          <a:p>
            <a:pPr marL="0" marR="0" lvl="0" indent="0" algn="l" defTabSz="60957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Arial" panose="020B0604020202020204" pitchFamily="34" charset="0"/>
              </a:rPr>
              <a:t>Projet financé par le CNRS - programme interdisciplinaire 80 prime de la MITI</a:t>
            </a:r>
          </a:p>
        </p:txBody>
      </p:sp>
      <p:sp>
        <p:nvSpPr>
          <p:cNvPr id="11" name="Espace réservé du texte 1">
            <a:extLst>
              <a:ext uri="{FF2B5EF4-FFF2-40B4-BE49-F238E27FC236}">
                <a16:creationId xmlns:a16="http://schemas.microsoft.com/office/drawing/2014/main" id="{E0CF6DEE-DA06-432E-9AF8-4458730E6CC3}"/>
              </a:ext>
            </a:extLst>
          </p:cNvPr>
          <p:cNvSpPr txBox="1">
            <a:spLocks/>
          </p:cNvSpPr>
          <p:nvPr>
            <p:custDataLst>
              <p:tags r:id="rId7"/>
            </p:custDataLst>
          </p:nvPr>
        </p:nvSpPr>
        <p:spPr>
          <a:xfrm>
            <a:off x="4962478" y="4548483"/>
            <a:ext cx="5210950" cy="720000"/>
          </a:xfrm>
          <a:prstGeom prst="rect">
            <a:avLst/>
          </a:prstGeom>
        </p:spPr>
        <p:txBody>
          <a:bodyPr/>
          <a:lstStyle>
            <a:lvl1pPr marL="0" indent="0" algn="l" defTabSz="609570" rtl="0" eaLnBrk="1" latinLnBrk="0" hangingPunct="1">
              <a:spcBef>
                <a:spcPct val="20000"/>
              </a:spcBef>
              <a:buFont typeface="Arial"/>
              <a:buNone/>
              <a:defRPr sz="3200" kern="1200">
                <a:solidFill>
                  <a:schemeClr val="tx1"/>
                </a:solidFill>
                <a:latin typeface="+mn-lt"/>
                <a:ea typeface="+mn-ea"/>
                <a:cs typeface="+mn-cs"/>
              </a:defRPr>
            </a:lvl1pPr>
            <a:lvl2pPr marL="990550" indent="-380981" algn="l" defTabSz="609570" rtl="0" eaLnBrk="1" latinLnBrk="0" hangingPunct="1">
              <a:spcBef>
                <a:spcPct val="20000"/>
              </a:spcBef>
              <a:buFont typeface="Arial"/>
              <a:buChar char="–"/>
              <a:defRPr sz="3733" kern="1200">
                <a:solidFill>
                  <a:schemeClr val="tx1"/>
                </a:solidFill>
                <a:latin typeface="+mn-lt"/>
                <a:ea typeface="+mn-ea"/>
                <a:cs typeface="+mn-cs"/>
              </a:defRPr>
            </a:lvl2pPr>
            <a:lvl3pPr marL="1523925" indent="-304784" algn="l" defTabSz="609570" rtl="0" eaLnBrk="1" latinLnBrk="0" hangingPunct="1">
              <a:spcBef>
                <a:spcPct val="20000"/>
              </a:spcBef>
              <a:buFont typeface="Arial"/>
              <a:buChar char="•"/>
              <a:defRPr sz="3200" kern="1200">
                <a:solidFill>
                  <a:schemeClr val="tx1"/>
                </a:solidFill>
                <a:latin typeface="+mn-lt"/>
                <a:ea typeface="+mn-ea"/>
                <a:cs typeface="+mn-cs"/>
              </a:defRPr>
            </a:lvl3pPr>
            <a:lvl4pPr marL="2133493" indent="-304784" algn="l" defTabSz="609570" rtl="0" eaLnBrk="1" latinLnBrk="0" hangingPunct="1">
              <a:spcBef>
                <a:spcPct val="20000"/>
              </a:spcBef>
              <a:buFont typeface="Arial"/>
              <a:buChar char="–"/>
              <a:defRPr sz="2667" kern="1200">
                <a:solidFill>
                  <a:schemeClr val="tx1"/>
                </a:solidFill>
                <a:latin typeface="+mn-lt"/>
                <a:ea typeface="+mn-ea"/>
                <a:cs typeface="+mn-cs"/>
              </a:defRPr>
            </a:lvl4pPr>
            <a:lvl5pPr marL="2743062" indent="-304784" algn="l" defTabSz="609570" rtl="0" eaLnBrk="1" latinLnBrk="0" hangingPunct="1">
              <a:spcBef>
                <a:spcPct val="20000"/>
              </a:spcBef>
              <a:buFont typeface="Arial"/>
              <a:buChar char="»"/>
              <a:defRPr sz="2667" kern="1200">
                <a:solidFill>
                  <a:schemeClr val="tx1"/>
                </a:solidFill>
                <a:latin typeface="+mn-lt"/>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algn="just"/>
            <a:r>
              <a:rPr lang="fr-FR" b="1" i="1" dirty="0">
                <a:solidFill>
                  <a:schemeClr val="accent1"/>
                </a:solidFill>
                <a:latin typeface="Arial" panose="020B0604020202020204" pitchFamily="34" charset="0"/>
                <a:ea typeface="Calibri" panose="020F0502020204030204" pitchFamily="34" charset="0"/>
                <a:cs typeface="Arial" panose="020B0604020202020204" pitchFamily="34" charset="0"/>
              </a:rPr>
              <a:t>Merci pour votre attention</a:t>
            </a:r>
            <a:endParaRPr lang="fr-FR" sz="4267" b="1" i="1"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9150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1"/>
            </p:custDataLst>
          </p:nvPr>
        </p:nvSpPr>
        <p:spPr>
          <a:xfrm>
            <a:off x="0" y="63408"/>
            <a:ext cx="12192000" cy="698881"/>
          </a:xfrm>
        </p:spPr>
        <p:txBody>
          <a:bodyPr/>
          <a:lstStyle/>
          <a:p>
            <a:pPr indent="0">
              <a:buNone/>
            </a:pPr>
            <a:r>
              <a:rPr lang="fr-FR" sz="3333" b="1" dirty="0">
                <a:solidFill>
                  <a:schemeClr val="tx2"/>
                </a:solidFill>
                <a:latin typeface="Arial"/>
                <a:cs typeface="Arial"/>
              </a:rPr>
              <a:t>Références</a:t>
            </a:r>
          </a:p>
        </p:txBody>
      </p:sp>
      <p:sp>
        <p:nvSpPr>
          <p:cNvPr id="24" name="ZoneTexte 23">
            <a:extLst>
              <a:ext uri="{FF2B5EF4-FFF2-40B4-BE49-F238E27FC236}">
                <a16:creationId xmlns:a16="http://schemas.microsoft.com/office/drawing/2014/main" id="{E9D17BC5-9E07-459D-9A6E-1C621768BBB6}"/>
              </a:ext>
            </a:extLst>
          </p:cNvPr>
          <p:cNvSpPr txBox="1"/>
          <p:nvPr/>
        </p:nvSpPr>
        <p:spPr>
          <a:xfrm>
            <a:off x="139904" y="876104"/>
            <a:ext cx="11883220" cy="5478423"/>
          </a:xfrm>
          <a:prstGeom prst="rect">
            <a:avLst/>
          </a:prstGeom>
          <a:noFill/>
        </p:spPr>
        <p:txBody>
          <a:bodyPr wrap="square">
            <a:spAutoFit/>
          </a:bodyPr>
          <a:lstStyle/>
          <a:p>
            <a:pPr marL="285750" indent="-285750">
              <a:spcBef>
                <a:spcPts val="600"/>
              </a:spcBef>
              <a:buFont typeface="Arial" panose="020B0604020202020204" pitchFamily="34" charset="0"/>
              <a:buChar char="•"/>
            </a:pPr>
            <a:r>
              <a:rPr lang="fr-FR" sz="1400" dirty="0">
                <a:solidFill>
                  <a:schemeClr val="accent1"/>
                </a:solidFill>
                <a:effectLst/>
                <a:latin typeface="+mj-lt"/>
                <a:ea typeface="Times New Roman" panose="02020603050405020304" pitchFamily="18" charset="0"/>
              </a:rPr>
              <a:t>ADEME. 2014. « Indicateurs de vulnérabilité d’un territoire au changement climatique ».</a:t>
            </a:r>
          </a:p>
          <a:p>
            <a:pPr marL="285750" indent="-285750">
              <a:spcBef>
                <a:spcPts val="600"/>
              </a:spcBef>
              <a:buFont typeface="Arial" panose="020B0604020202020204" pitchFamily="34" charset="0"/>
              <a:buChar char="•"/>
            </a:pPr>
            <a:r>
              <a:rPr lang="fr-FR" sz="1400" dirty="0">
                <a:solidFill>
                  <a:schemeClr val="accent1"/>
                </a:solidFill>
                <a:effectLst/>
                <a:latin typeface="+mj-lt"/>
                <a:ea typeface="Times New Roman" panose="02020603050405020304" pitchFamily="18" charset="0"/>
              </a:rPr>
              <a:t>Cheshire, W. P. 2016. « </a:t>
            </a:r>
            <a:r>
              <a:rPr lang="fr-FR" sz="1400" dirty="0" err="1">
                <a:solidFill>
                  <a:schemeClr val="accent1"/>
                </a:solidFill>
                <a:effectLst/>
                <a:latin typeface="+mj-lt"/>
                <a:ea typeface="Times New Roman" panose="02020603050405020304" pitchFamily="18" charset="0"/>
              </a:rPr>
              <a:t>Thermoregulatory</a:t>
            </a:r>
            <a:r>
              <a:rPr lang="fr-FR" sz="1400" dirty="0">
                <a:solidFill>
                  <a:schemeClr val="accent1"/>
                </a:solidFill>
                <a:effectLst/>
                <a:latin typeface="+mj-lt"/>
                <a:ea typeface="Times New Roman" panose="02020603050405020304" pitchFamily="18" charset="0"/>
              </a:rPr>
              <a:t> </a:t>
            </a:r>
            <a:r>
              <a:rPr lang="fr-FR" sz="1400" dirty="0" err="1">
                <a:solidFill>
                  <a:schemeClr val="accent1"/>
                </a:solidFill>
                <a:effectLst/>
                <a:latin typeface="+mj-lt"/>
                <a:ea typeface="Times New Roman" panose="02020603050405020304" pitchFamily="18" charset="0"/>
              </a:rPr>
              <a:t>Disorders</a:t>
            </a:r>
            <a:r>
              <a:rPr lang="fr-FR" sz="1400" dirty="0">
                <a:solidFill>
                  <a:schemeClr val="accent1"/>
                </a:solidFill>
                <a:effectLst/>
                <a:latin typeface="+mj-lt"/>
                <a:ea typeface="Times New Roman" panose="02020603050405020304" pitchFamily="18" charset="0"/>
              </a:rPr>
              <a:t> and </a:t>
            </a:r>
            <a:r>
              <a:rPr lang="fr-FR" sz="1400" dirty="0" err="1">
                <a:solidFill>
                  <a:schemeClr val="accent1"/>
                </a:solidFill>
                <a:effectLst/>
                <a:latin typeface="+mj-lt"/>
                <a:ea typeface="Times New Roman" panose="02020603050405020304" pitchFamily="18" charset="0"/>
              </a:rPr>
              <a:t>Illness</a:t>
            </a:r>
            <a:r>
              <a:rPr lang="fr-FR" sz="1400" dirty="0">
                <a:solidFill>
                  <a:schemeClr val="accent1"/>
                </a:solidFill>
                <a:effectLst/>
                <a:latin typeface="+mj-lt"/>
                <a:ea typeface="Times New Roman" panose="02020603050405020304" pitchFamily="18" charset="0"/>
              </a:rPr>
              <a:t> </a:t>
            </a:r>
            <a:r>
              <a:rPr lang="fr-FR" sz="1400" dirty="0" err="1">
                <a:solidFill>
                  <a:schemeClr val="accent1"/>
                </a:solidFill>
                <a:effectLst/>
                <a:latin typeface="+mj-lt"/>
                <a:ea typeface="Times New Roman" panose="02020603050405020304" pitchFamily="18" charset="0"/>
              </a:rPr>
              <a:t>Related</a:t>
            </a:r>
            <a:r>
              <a:rPr lang="fr-FR" sz="1400" dirty="0">
                <a:solidFill>
                  <a:schemeClr val="accent1"/>
                </a:solidFill>
                <a:effectLst/>
                <a:latin typeface="+mj-lt"/>
                <a:ea typeface="Times New Roman" panose="02020603050405020304" pitchFamily="18" charset="0"/>
              </a:rPr>
              <a:t> to </a:t>
            </a:r>
            <a:r>
              <a:rPr lang="fr-FR" sz="1400" dirty="0" err="1">
                <a:solidFill>
                  <a:schemeClr val="accent1"/>
                </a:solidFill>
                <a:effectLst/>
                <a:latin typeface="+mj-lt"/>
                <a:ea typeface="Times New Roman" panose="02020603050405020304" pitchFamily="18" charset="0"/>
              </a:rPr>
              <a:t>Heat</a:t>
            </a:r>
            <a:r>
              <a:rPr lang="fr-FR" sz="1400" dirty="0">
                <a:solidFill>
                  <a:schemeClr val="accent1"/>
                </a:solidFill>
                <a:effectLst/>
                <a:latin typeface="+mj-lt"/>
                <a:ea typeface="Times New Roman" panose="02020603050405020304" pitchFamily="18" charset="0"/>
              </a:rPr>
              <a:t> and Cold Stress ». </a:t>
            </a:r>
            <a:r>
              <a:rPr lang="fr-FR" sz="1400" i="1" dirty="0" err="1">
                <a:solidFill>
                  <a:schemeClr val="accent1"/>
                </a:solidFill>
                <a:effectLst/>
                <a:latin typeface="+mj-lt"/>
                <a:ea typeface="Times New Roman" panose="02020603050405020304" pitchFamily="18" charset="0"/>
              </a:rPr>
              <a:t>Autonomic</a:t>
            </a:r>
            <a:r>
              <a:rPr lang="fr-FR" sz="1400" i="1" dirty="0">
                <a:solidFill>
                  <a:schemeClr val="accent1"/>
                </a:solidFill>
                <a:effectLst/>
                <a:latin typeface="+mj-lt"/>
                <a:ea typeface="Times New Roman" panose="02020603050405020304" pitchFamily="18" charset="0"/>
              </a:rPr>
              <a:t> Neuroscience</a:t>
            </a:r>
            <a:r>
              <a:rPr lang="fr-FR" sz="1400" dirty="0">
                <a:solidFill>
                  <a:schemeClr val="accent1"/>
                </a:solidFill>
                <a:effectLst/>
                <a:latin typeface="+mj-lt"/>
                <a:ea typeface="Times New Roman" panose="02020603050405020304" pitchFamily="18" charset="0"/>
              </a:rPr>
              <a:t> 196 (avril): 91‑104. </a:t>
            </a:r>
          </a:p>
          <a:p>
            <a:pPr marL="285750" indent="-285750">
              <a:spcBef>
                <a:spcPts val="600"/>
              </a:spcBef>
              <a:buFont typeface="Arial" panose="020B0604020202020204" pitchFamily="34" charset="0"/>
              <a:buChar char="•"/>
            </a:pPr>
            <a:r>
              <a:rPr lang="fr-FR" sz="1400" dirty="0">
                <a:solidFill>
                  <a:schemeClr val="accent1"/>
                </a:solidFill>
                <a:effectLst/>
                <a:latin typeface="+mj-lt"/>
                <a:ea typeface="Times New Roman" panose="02020603050405020304" pitchFamily="18" charset="0"/>
              </a:rPr>
              <a:t>Cramer, M., et O. Jay. 2016. « </a:t>
            </a:r>
            <a:r>
              <a:rPr lang="fr-FR" sz="1400" dirty="0" err="1">
                <a:solidFill>
                  <a:schemeClr val="accent1"/>
                </a:solidFill>
                <a:effectLst/>
                <a:latin typeface="+mj-lt"/>
                <a:ea typeface="Times New Roman" panose="02020603050405020304" pitchFamily="18" charset="0"/>
              </a:rPr>
              <a:t>Biophysical</a:t>
            </a:r>
            <a:r>
              <a:rPr lang="fr-FR" sz="1400" dirty="0">
                <a:solidFill>
                  <a:schemeClr val="accent1"/>
                </a:solidFill>
                <a:effectLst/>
                <a:latin typeface="+mj-lt"/>
                <a:ea typeface="Times New Roman" panose="02020603050405020304" pitchFamily="18" charset="0"/>
              </a:rPr>
              <a:t> Aspects of Human </a:t>
            </a:r>
            <a:r>
              <a:rPr lang="fr-FR" sz="1400" dirty="0" err="1">
                <a:solidFill>
                  <a:schemeClr val="accent1"/>
                </a:solidFill>
                <a:effectLst/>
                <a:latin typeface="+mj-lt"/>
                <a:ea typeface="Times New Roman" panose="02020603050405020304" pitchFamily="18" charset="0"/>
              </a:rPr>
              <a:t>Thermoregulation</a:t>
            </a:r>
            <a:r>
              <a:rPr lang="fr-FR" sz="1400" dirty="0">
                <a:solidFill>
                  <a:schemeClr val="accent1"/>
                </a:solidFill>
                <a:effectLst/>
                <a:latin typeface="+mj-lt"/>
                <a:ea typeface="Times New Roman" panose="02020603050405020304" pitchFamily="18" charset="0"/>
              </a:rPr>
              <a:t> </a:t>
            </a:r>
            <a:r>
              <a:rPr lang="fr-FR" sz="1400" dirty="0" err="1">
                <a:solidFill>
                  <a:schemeClr val="accent1"/>
                </a:solidFill>
                <a:effectLst/>
                <a:latin typeface="+mj-lt"/>
                <a:ea typeface="Times New Roman" panose="02020603050405020304" pitchFamily="18" charset="0"/>
              </a:rPr>
              <a:t>during</a:t>
            </a:r>
            <a:r>
              <a:rPr lang="fr-FR" sz="1400" dirty="0">
                <a:solidFill>
                  <a:schemeClr val="accent1"/>
                </a:solidFill>
                <a:effectLst/>
                <a:latin typeface="+mj-lt"/>
                <a:ea typeface="Times New Roman" panose="02020603050405020304" pitchFamily="18" charset="0"/>
              </a:rPr>
              <a:t> </a:t>
            </a:r>
            <a:r>
              <a:rPr lang="fr-FR" sz="1400" dirty="0" err="1">
                <a:solidFill>
                  <a:schemeClr val="accent1"/>
                </a:solidFill>
                <a:effectLst/>
                <a:latin typeface="+mj-lt"/>
                <a:ea typeface="Times New Roman" panose="02020603050405020304" pitchFamily="18" charset="0"/>
              </a:rPr>
              <a:t>Heat</a:t>
            </a:r>
            <a:r>
              <a:rPr lang="fr-FR" sz="1400" dirty="0">
                <a:solidFill>
                  <a:schemeClr val="accent1"/>
                </a:solidFill>
                <a:effectLst/>
                <a:latin typeface="+mj-lt"/>
                <a:ea typeface="Times New Roman" panose="02020603050405020304" pitchFamily="18" charset="0"/>
              </a:rPr>
              <a:t> Stress ». </a:t>
            </a:r>
            <a:r>
              <a:rPr lang="fr-FR" sz="1400" i="1" dirty="0" err="1">
                <a:solidFill>
                  <a:schemeClr val="accent1"/>
                </a:solidFill>
                <a:effectLst/>
                <a:latin typeface="+mj-lt"/>
                <a:ea typeface="Times New Roman" panose="02020603050405020304" pitchFamily="18" charset="0"/>
              </a:rPr>
              <a:t>Autonomic</a:t>
            </a:r>
            <a:r>
              <a:rPr lang="fr-FR" sz="1400" i="1" dirty="0">
                <a:solidFill>
                  <a:schemeClr val="accent1"/>
                </a:solidFill>
                <a:effectLst/>
                <a:latin typeface="+mj-lt"/>
                <a:ea typeface="Times New Roman" panose="02020603050405020304" pitchFamily="18" charset="0"/>
              </a:rPr>
              <a:t> Neuroscience</a:t>
            </a:r>
            <a:r>
              <a:rPr lang="fr-FR" sz="1400" dirty="0">
                <a:solidFill>
                  <a:schemeClr val="accent1"/>
                </a:solidFill>
                <a:effectLst/>
                <a:latin typeface="+mj-lt"/>
                <a:ea typeface="Times New Roman" panose="02020603050405020304" pitchFamily="18" charset="0"/>
              </a:rPr>
              <a:t> 196 (avril): 3‑13.</a:t>
            </a:r>
          </a:p>
          <a:p>
            <a:pPr marL="285750" indent="-285750">
              <a:spcBef>
                <a:spcPts val="600"/>
              </a:spcBef>
              <a:buFont typeface="Arial" panose="020B0604020202020204" pitchFamily="34" charset="0"/>
              <a:buChar char="•"/>
            </a:pPr>
            <a:r>
              <a:rPr lang="fr-FR" sz="1400" dirty="0">
                <a:solidFill>
                  <a:schemeClr val="accent1"/>
                </a:solidFill>
                <a:effectLst/>
                <a:latin typeface="+mj-lt"/>
                <a:ea typeface="Times New Roman" panose="02020603050405020304" pitchFamily="18" charset="0"/>
              </a:rPr>
              <a:t>Deng, Q., J. Zhao, W. Liu, et Y. Li. 2018. « </a:t>
            </a:r>
            <a:r>
              <a:rPr lang="fr-FR" sz="1400" dirty="0" err="1">
                <a:solidFill>
                  <a:schemeClr val="accent1"/>
                </a:solidFill>
                <a:effectLst/>
                <a:latin typeface="+mj-lt"/>
                <a:ea typeface="Times New Roman" panose="02020603050405020304" pitchFamily="18" charset="0"/>
              </a:rPr>
              <a:t>Heatstroke</a:t>
            </a:r>
            <a:r>
              <a:rPr lang="fr-FR" sz="1400" dirty="0">
                <a:solidFill>
                  <a:schemeClr val="accent1"/>
                </a:solidFill>
                <a:effectLst/>
                <a:latin typeface="+mj-lt"/>
                <a:ea typeface="Times New Roman" panose="02020603050405020304" pitchFamily="18" charset="0"/>
              </a:rPr>
              <a:t> at Home: </a:t>
            </a:r>
            <a:r>
              <a:rPr lang="fr-FR" sz="1400" dirty="0" err="1">
                <a:solidFill>
                  <a:schemeClr val="accent1"/>
                </a:solidFill>
                <a:effectLst/>
                <a:latin typeface="+mj-lt"/>
                <a:ea typeface="Times New Roman" panose="02020603050405020304" pitchFamily="18" charset="0"/>
              </a:rPr>
              <a:t>Prediction</a:t>
            </a:r>
            <a:r>
              <a:rPr lang="fr-FR" sz="1400" dirty="0">
                <a:solidFill>
                  <a:schemeClr val="accent1"/>
                </a:solidFill>
                <a:effectLst/>
                <a:latin typeface="+mj-lt"/>
                <a:ea typeface="Times New Roman" panose="02020603050405020304" pitchFamily="18" charset="0"/>
              </a:rPr>
              <a:t> by </a:t>
            </a:r>
            <a:r>
              <a:rPr lang="fr-FR" sz="1400" dirty="0" err="1">
                <a:solidFill>
                  <a:schemeClr val="accent1"/>
                </a:solidFill>
                <a:effectLst/>
                <a:latin typeface="+mj-lt"/>
                <a:ea typeface="Times New Roman" panose="02020603050405020304" pitchFamily="18" charset="0"/>
              </a:rPr>
              <a:t>Thermoregulation</a:t>
            </a:r>
            <a:r>
              <a:rPr lang="fr-FR" sz="1400" dirty="0">
                <a:solidFill>
                  <a:schemeClr val="accent1"/>
                </a:solidFill>
                <a:effectLst/>
                <a:latin typeface="+mj-lt"/>
                <a:ea typeface="Times New Roman" panose="02020603050405020304" pitchFamily="18" charset="0"/>
              </a:rPr>
              <a:t> Modeling ». </a:t>
            </a:r>
            <a:r>
              <a:rPr lang="fr-FR" sz="1400" i="1" dirty="0">
                <a:solidFill>
                  <a:schemeClr val="accent1"/>
                </a:solidFill>
                <a:effectLst/>
                <a:latin typeface="+mj-lt"/>
                <a:ea typeface="Times New Roman" panose="02020603050405020304" pitchFamily="18" charset="0"/>
              </a:rPr>
              <a:t>Building and </a:t>
            </a:r>
            <a:r>
              <a:rPr lang="fr-FR" sz="1400" i="1" dirty="0" err="1">
                <a:solidFill>
                  <a:schemeClr val="accent1"/>
                </a:solidFill>
                <a:effectLst/>
                <a:latin typeface="+mj-lt"/>
                <a:ea typeface="Times New Roman" panose="02020603050405020304" pitchFamily="18" charset="0"/>
              </a:rPr>
              <a:t>Environment</a:t>
            </a:r>
            <a:r>
              <a:rPr lang="fr-FR" sz="1400" dirty="0">
                <a:solidFill>
                  <a:schemeClr val="accent1"/>
                </a:solidFill>
                <a:effectLst/>
                <a:latin typeface="+mj-lt"/>
                <a:ea typeface="Times New Roman" panose="02020603050405020304" pitchFamily="18" charset="0"/>
              </a:rPr>
              <a:t> 137 (juin): 147‑56. </a:t>
            </a:r>
          </a:p>
          <a:p>
            <a:pPr marL="285750" indent="-285750">
              <a:spcBef>
                <a:spcPts val="600"/>
              </a:spcBef>
              <a:buFont typeface="Arial" panose="020B0604020202020204" pitchFamily="34" charset="0"/>
              <a:buChar char="•"/>
            </a:pPr>
            <a:r>
              <a:rPr lang="fr-FR" sz="1400" dirty="0">
                <a:solidFill>
                  <a:schemeClr val="accent1"/>
                </a:solidFill>
                <a:latin typeface="+mj-lt"/>
              </a:rPr>
              <a:t>Dufour, A., et V. </a:t>
            </a:r>
            <a:r>
              <a:rPr lang="fr-FR" sz="1400" dirty="0" err="1">
                <a:solidFill>
                  <a:schemeClr val="accent1"/>
                </a:solidFill>
                <a:latin typeface="+mj-lt"/>
              </a:rPr>
              <a:t>Candas</a:t>
            </a:r>
            <a:r>
              <a:rPr lang="fr-FR" sz="1400" dirty="0">
                <a:solidFill>
                  <a:schemeClr val="accent1"/>
                </a:solidFill>
                <a:latin typeface="+mj-lt"/>
              </a:rPr>
              <a:t>. 2007. « </a:t>
            </a:r>
            <a:r>
              <a:rPr lang="fr-FR" sz="1400" dirty="0" err="1">
                <a:solidFill>
                  <a:schemeClr val="accent1"/>
                </a:solidFill>
                <a:latin typeface="+mj-lt"/>
              </a:rPr>
              <a:t>Ageing</a:t>
            </a:r>
            <a:r>
              <a:rPr lang="fr-FR" sz="1400" dirty="0">
                <a:solidFill>
                  <a:schemeClr val="accent1"/>
                </a:solidFill>
                <a:latin typeface="+mj-lt"/>
              </a:rPr>
              <a:t> and Thermal </a:t>
            </a:r>
            <a:r>
              <a:rPr lang="fr-FR" sz="1400" dirty="0" err="1">
                <a:solidFill>
                  <a:schemeClr val="accent1"/>
                </a:solidFill>
                <a:latin typeface="+mj-lt"/>
              </a:rPr>
              <a:t>Responses</a:t>
            </a:r>
            <a:r>
              <a:rPr lang="fr-FR" sz="1400" dirty="0">
                <a:solidFill>
                  <a:schemeClr val="accent1"/>
                </a:solidFill>
                <a:latin typeface="+mj-lt"/>
              </a:rPr>
              <a:t> </a:t>
            </a:r>
            <a:r>
              <a:rPr lang="fr-FR" sz="1400" dirty="0" err="1">
                <a:solidFill>
                  <a:schemeClr val="accent1"/>
                </a:solidFill>
                <a:latin typeface="+mj-lt"/>
              </a:rPr>
              <a:t>during</a:t>
            </a:r>
            <a:r>
              <a:rPr lang="fr-FR" sz="1400" dirty="0">
                <a:solidFill>
                  <a:schemeClr val="accent1"/>
                </a:solidFill>
                <a:latin typeface="+mj-lt"/>
              </a:rPr>
              <a:t> Passive </a:t>
            </a:r>
            <a:r>
              <a:rPr lang="fr-FR" sz="1400" dirty="0" err="1">
                <a:solidFill>
                  <a:schemeClr val="accent1"/>
                </a:solidFill>
                <a:latin typeface="+mj-lt"/>
              </a:rPr>
              <a:t>Heat</a:t>
            </a:r>
            <a:r>
              <a:rPr lang="fr-FR" sz="1400" dirty="0">
                <a:solidFill>
                  <a:schemeClr val="accent1"/>
                </a:solidFill>
                <a:latin typeface="+mj-lt"/>
              </a:rPr>
              <a:t> </a:t>
            </a:r>
            <a:r>
              <a:rPr lang="fr-FR" sz="1400" dirty="0" err="1">
                <a:solidFill>
                  <a:schemeClr val="accent1"/>
                </a:solidFill>
                <a:latin typeface="+mj-lt"/>
              </a:rPr>
              <a:t>Exposure</a:t>
            </a:r>
            <a:r>
              <a:rPr lang="fr-FR" sz="1400" dirty="0">
                <a:solidFill>
                  <a:schemeClr val="accent1"/>
                </a:solidFill>
                <a:latin typeface="+mj-lt"/>
              </a:rPr>
              <a:t>: </a:t>
            </a:r>
            <a:r>
              <a:rPr lang="fr-FR" sz="1400" dirty="0" err="1">
                <a:solidFill>
                  <a:schemeClr val="accent1"/>
                </a:solidFill>
                <a:latin typeface="+mj-lt"/>
              </a:rPr>
              <a:t>Sweating</a:t>
            </a:r>
            <a:r>
              <a:rPr lang="fr-FR" sz="1400" dirty="0">
                <a:solidFill>
                  <a:schemeClr val="accent1"/>
                </a:solidFill>
                <a:latin typeface="+mj-lt"/>
              </a:rPr>
              <a:t> and </a:t>
            </a:r>
            <a:r>
              <a:rPr lang="fr-FR" sz="1400" dirty="0" err="1">
                <a:solidFill>
                  <a:schemeClr val="accent1"/>
                </a:solidFill>
                <a:latin typeface="+mj-lt"/>
              </a:rPr>
              <a:t>Sensory</a:t>
            </a:r>
            <a:r>
              <a:rPr lang="fr-FR" sz="1400" dirty="0">
                <a:solidFill>
                  <a:schemeClr val="accent1"/>
                </a:solidFill>
                <a:latin typeface="+mj-lt"/>
              </a:rPr>
              <a:t> Aspects ». </a:t>
            </a:r>
            <a:r>
              <a:rPr lang="fr-FR" sz="1400" dirty="0" err="1">
                <a:solidFill>
                  <a:schemeClr val="accent1"/>
                </a:solidFill>
                <a:latin typeface="+mj-lt"/>
              </a:rPr>
              <a:t>European</a:t>
            </a:r>
            <a:r>
              <a:rPr lang="fr-FR" sz="1400" dirty="0">
                <a:solidFill>
                  <a:schemeClr val="accent1"/>
                </a:solidFill>
                <a:latin typeface="+mj-lt"/>
              </a:rPr>
              <a:t> Journal of </a:t>
            </a:r>
            <a:r>
              <a:rPr lang="fr-FR" sz="1400" dirty="0" err="1">
                <a:solidFill>
                  <a:schemeClr val="accent1"/>
                </a:solidFill>
                <a:latin typeface="+mj-lt"/>
              </a:rPr>
              <a:t>Applied</a:t>
            </a:r>
            <a:r>
              <a:rPr lang="fr-FR" sz="1400" dirty="0">
                <a:solidFill>
                  <a:schemeClr val="accent1"/>
                </a:solidFill>
                <a:latin typeface="+mj-lt"/>
              </a:rPr>
              <a:t> </a:t>
            </a:r>
            <a:r>
              <a:rPr lang="fr-FR" sz="1400" dirty="0" err="1">
                <a:solidFill>
                  <a:schemeClr val="accent1"/>
                </a:solidFill>
                <a:latin typeface="+mj-lt"/>
              </a:rPr>
              <a:t>Physiology</a:t>
            </a:r>
            <a:r>
              <a:rPr lang="fr-FR" sz="1400" dirty="0">
                <a:solidFill>
                  <a:schemeClr val="accent1"/>
                </a:solidFill>
                <a:latin typeface="+mj-lt"/>
              </a:rPr>
              <a:t> 100 (1): 19‑26. </a:t>
            </a:r>
            <a:r>
              <a:rPr lang="fr-FR" sz="1400" dirty="0" err="1">
                <a:solidFill>
                  <a:schemeClr val="accent1"/>
                </a:solidFill>
                <a:latin typeface="+mj-lt"/>
              </a:rPr>
              <a:t>Responses</a:t>
            </a:r>
            <a:r>
              <a:rPr lang="fr-FR" sz="1400" dirty="0">
                <a:solidFill>
                  <a:schemeClr val="accent1"/>
                </a:solidFill>
                <a:latin typeface="+mj-lt"/>
              </a:rPr>
              <a:t> ». International Journal of </a:t>
            </a:r>
            <a:r>
              <a:rPr lang="fr-FR" sz="1400" dirty="0" err="1">
                <a:solidFill>
                  <a:schemeClr val="accent1"/>
                </a:solidFill>
                <a:latin typeface="+mj-lt"/>
              </a:rPr>
              <a:t>Biometeorology</a:t>
            </a:r>
            <a:r>
              <a:rPr lang="fr-FR" sz="1400" dirty="0">
                <a:solidFill>
                  <a:schemeClr val="accent1"/>
                </a:solidFill>
                <a:latin typeface="+mj-lt"/>
              </a:rPr>
              <a:t> 64 (12): 2007‑17. </a:t>
            </a:r>
          </a:p>
          <a:p>
            <a:pPr marL="285750" indent="-285750">
              <a:spcBef>
                <a:spcPts val="600"/>
              </a:spcBef>
              <a:buFont typeface="Arial" panose="020B0604020202020204" pitchFamily="34" charset="0"/>
              <a:buChar char="•"/>
            </a:pPr>
            <a:r>
              <a:rPr lang="fr-FR" sz="1400" dirty="0" err="1">
                <a:solidFill>
                  <a:schemeClr val="accent1"/>
                </a:solidFill>
                <a:latin typeface="+mj-lt"/>
              </a:rPr>
              <a:t>Ellena</a:t>
            </a:r>
            <a:r>
              <a:rPr lang="fr-FR" sz="1400" dirty="0">
                <a:solidFill>
                  <a:schemeClr val="accent1"/>
                </a:solidFill>
                <a:latin typeface="+mj-lt"/>
              </a:rPr>
              <a:t>, M, M Breil, et S </a:t>
            </a:r>
            <a:r>
              <a:rPr lang="fr-FR" sz="1400" dirty="0" err="1">
                <a:solidFill>
                  <a:schemeClr val="accent1"/>
                </a:solidFill>
                <a:latin typeface="+mj-lt"/>
              </a:rPr>
              <a:t>Soriani</a:t>
            </a:r>
            <a:r>
              <a:rPr lang="fr-FR" sz="1400" dirty="0">
                <a:solidFill>
                  <a:schemeClr val="accent1"/>
                </a:solidFill>
                <a:latin typeface="+mj-lt"/>
              </a:rPr>
              <a:t>. 2020. « The </a:t>
            </a:r>
            <a:r>
              <a:rPr lang="fr-FR" sz="1400" dirty="0" err="1">
                <a:solidFill>
                  <a:schemeClr val="accent1"/>
                </a:solidFill>
                <a:latin typeface="+mj-lt"/>
              </a:rPr>
              <a:t>Heat-Health</a:t>
            </a:r>
            <a:r>
              <a:rPr lang="fr-FR" sz="1400" dirty="0">
                <a:solidFill>
                  <a:schemeClr val="accent1"/>
                </a:solidFill>
                <a:latin typeface="+mj-lt"/>
              </a:rPr>
              <a:t> Nexus in the Urban </a:t>
            </a:r>
            <a:r>
              <a:rPr lang="fr-FR" sz="1400" dirty="0" err="1">
                <a:solidFill>
                  <a:schemeClr val="accent1"/>
                </a:solidFill>
                <a:latin typeface="+mj-lt"/>
              </a:rPr>
              <a:t>Context</a:t>
            </a:r>
            <a:r>
              <a:rPr lang="fr-FR" sz="1400" dirty="0">
                <a:solidFill>
                  <a:schemeClr val="accent1"/>
                </a:solidFill>
                <a:latin typeface="+mj-lt"/>
              </a:rPr>
              <a:t>: A </a:t>
            </a:r>
            <a:r>
              <a:rPr lang="fr-FR" sz="1400" dirty="0" err="1">
                <a:solidFill>
                  <a:schemeClr val="accent1"/>
                </a:solidFill>
                <a:latin typeface="+mj-lt"/>
              </a:rPr>
              <a:t>Systematic</a:t>
            </a:r>
            <a:r>
              <a:rPr lang="fr-FR" sz="1400" dirty="0">
                <a:solidFill>
                  <a:schemeClr val="accent1"/>
                </a:solidFill>
                <a:latin typeface="+mj-lt"/>
              </a:rPr>
              <a:t> </a:t>
            </a:r>
            <a:r>
              <a:rPr lang="fr-FR" sz="1400" dirty="0" err="1">
                <a:solidFill>
                  <a:schemeClr val="accent1"/>
                </a:solidFill>
                <a:latin typeface="+mj-lt"/>
              </a:rPr>
              <a:t>Literature</a:t>
            </a:r>
            <a:r>
              <a:rPr lang="fr-FR" sz="1400" dirty="0">
                <a:solidFill>
                  <a:schemeClr val="accent1"/>
                </a:solidFill>
                <a:latin typeface="+mj-lt"/>
              </a:rPr>
              <a:t> </a:t>
            </a:r>
            <a:r>
              <a:rPr lang="fr-FR" sz="1400" dirty="0" err="1">
                <a:solidFill>
                  <a:schemeClr val="accent1"/>
                </a:solidFill>
                <a:latin typeface="+mj-lt"/>
              </a:rPr>
              <a:t>Review</a:t>
            </a:r>
            <a:r>
              <a:rPr lang="fr-FR" sz="1400" dirty="0">
                <a:solidFill>
                  <a:schemeClr val="accent1"/>
                </a:solidFill>
                <a:latin typeface="+mj-lt"/>
              </a:rPr>
              <a:t> </a:t>
            </a:r>
            <a:r>
              <a:rPr lang="fr-FR" sz="1400" dirty="0" err="1">
                <a:solidFill>
                  <a:schemeClr val="accent1"/>
                </a:solidFill>
                <a:latin typeface="+mj-lt"/>
              </a:rPr>
              <a:t>Exploring</a:t>
            </a:r>
            <a:r>
              <a:rPr lang="fr-FR" sz="1400" dirty="0">
                <a:solidFill>
                  <a:schemeClr val="accent1"/>
                </a:solidFill>
                <a:latin typeface="+mj-lt"/>
              </a:rPr>
              <a:t> the </a:t>
            </a:r>
            <a:r>
              <a:rPr lang="fr-FR" sz="1400" dirty="0" err="1">
                <a:solidFill>
                  <a:schemeClr val="accent1"/>
                </a:solidFill>
                <a:latin typeface="+mj-lt"/>
              </a:rPr>
              <a:t>Socio-Economic</a:t>
            </a:r>
            <a:r>
              <a:rPr lang="fr-FR" sz="1400" dirty="0">
                <a:solidFill>
                  <a:schemeClr val="accent1"/>
                </a:solidFill>
                <a:latin typeface="+mj-lt"/>
              </a:rPr>
              <a:t> </a:t>
            </a:r>
            <a:r>
              <a:rPr lang="fr-FR" sz="1400" dirty="0" err="1">
                <a:solidFill>
                  <a:schemeClr val="accent1"/>
                </a:solidFill>
                <a:latin typeface="+mj-lt"/>
              </a:rPr>
              <a:t>Vulnerabilities</a:t>
            </a:r>
            <a:r>
              <a:rPr lang="fr-FR" sz="1400" dirty="0">
                <a:solidFill>
                  <a:schemeClr val="accent1"/>
                </a:solidFill>
                <a:latin typeface="+mj-lt"/>
              </a:rPr>
              <a:t> and </a:t>
            </a:r>
            <a:r>
              <a:rPr lang="fr-FR" sz="1400" dirty="0" err="1">
                <a:solidFill>
                  <a:schemeClr val="accent1"/>
                </a:solidFill>
                <a:latin typeface="+mj-lt"/>
              </a:rPr>
              <a:t>Built</a:t>
            </a:r>
            <a:r>
              <a:rPr lang="fr-FR" sz="1400" dirty="0">
                <a:solidFill>
                  <a:schemeClr val="accent1"/>
                </a:solidFill>
                <a:latin typeface="+mj-lt"/>
              </a:rPr>
              <a:t> </a:t>
            </a:r>
            <a:r>
              <a:rPr lang="fr-FR" sz="1400" dirty="0" err="1">
                <a:solidFill>
                  <a:schemeClr val="accent1"/>
                </a:solidFill>
                <a:latin typeface="+mj-lt"/>
              </a:rPr>
              <a:t>Environment</a:t>
            </a:r>
            <a:r>
              <a:rPr lang="fr-FR" sz="1400" dirty="0">
                <a:solidFill>
                  <a:schemeClr val="accent1"/>
                </a:solidFill>
                <a:latin typeface="+mj-lt"/>
              </a:rPr>
              <a:t> </a:t>
            </a:r>
            <a:r>
              <a:rPr lang="fr-FR" sz="1400" dirty="0" err="1">
                <a:solidFill>
                  <a:schemeClr val="accent1"/>
                </a:solidFill>
                <a:latin typeface="+mj-lt"/>
              </a:rPr>
              <a:t>Characteristics</a:t>
            </a:r>
            <a:r>
              <a:rPr lang="fr-FR" sz="1400" dirty="0">
                <a:solidFill>
                  <a:schemeClr val="accent1"/>
                </a:solidFill>
                <a:latin typeface="+mj-lt"/>
              </a:rPr>
              <a:t> ». Urban </a:t>
            </a:r>
            <a:r>
              <a:rPr lang="fr-FR" sz="1400" dirty="0" err="1">
                <a:solidFill>
                  <a:schemeClr val="accent1"/>
                </a:solidFill>
                <a:latin typeface="+mj-lt"/>
              </a:rPr>
              <a:t>Climate</a:t>
            </a:r>
            <a:r>
              <a:rPr lang="fr-FR" sz="1400" dirty="0">
                <a:solidFill>
                  <a:schemeClr val="accent1"/>
                </a:solidFill>
                <a:latin typeface="+mj-lt"/>
              </a:rPr>
              <a:t> 34 (décembre): 100676. </a:t>
            </a:r>
          </a:p>
          <a:p>
            <a:pPr marL="285750" indent="-285750">
              <a:spcBef>
                <a:spcPts val="600"/>
              </a:spcBef>
              <a:buFont typeface="Arial" panose="020B0604020202020204" pitchFamily="34" charset="0"/>
              <a:buChar char="•"/>
            </a:pPr>
            <a:r>
              <a:rPr lang="fr-FR" sz="1400" dirty="0">
                <a:solidFill>
                  <a:schemeClr val="accent1"/>
                </a:solidFill>
                <a:latin typeface="+mj-lt"/>
              </a:rPr>
              <a:t>George </a:t>
            </a:r>
            <a:r>
              <a:rPr lang="fr-FR" sz="1400" dirty="0" err="1">
                <a:solidFill>
                  <a:schemeClr val="accent1"/>
                </a:solidFill>
                <a:latin typeface="+mj-lt"/>
              </a:rPr>
              <a:t>Havenith</a:t>
            </a:r>
            <a:r>
              <a:rPr lang="fr-FR" sz="1400" dirty="0">
                <a:solidFill>
                  <a:schemeClr val="accent1"/>
                </a:solidFill>
                <a:latin typeface="+mj-lt"/>
              </a:rPr>
              <a:t> et Dusan </a:t>
            </a:r>
            <a:r>
              <a:rPr lang="fr-FR" sz="1400" dirty="0" err="1">
                <a:solidFill>
                  <a:schemeClr val="accent1"/>
                </a:solidFill>
                <a:latin typeface="+mj-lt"/>
              </a:rPr>
              <a:t>Fiala</a:t>
            </a:r>
            <a:r>
              <a:rPr lang="fr-FR" sz="1400" dirty="0">
                <a:solidFill>
                  <a:schemeClr val="accent1"/>
                </a:solidFill>
                <a:latin typeface="+mj-lt"/>
              </a:rPr>
              <a:t> : Thermal Indices and </a:t>
            </a:r>
            <a:r>
              <a:rPr lang="fr-FR" sz="1400" dirty="0" err="1">
                <a:solidFill>
                  <a:schemeClr val="accent1"/>
                </a:solidFill>
                <a:latin typeface="+mj-lt"/>
              </a:rPr>
              <a:t>Thermophysiological</a:t>
            </a:r>
            <a:r>
              <a:rPr lang="fr-FR" sz="1400" dirty="0">
                <a:solidFill>
                  <a:schemeClr val="accent1"/>
                </a:solidFill>
                <a:latin typeface="+mj-lt"/>
              </a:rPr>
              <a:t> Modeling for </a:t>
            </a:r>
            <a:r>
              <a:rPr lang="fr-FR" sz="1400" dirty="0" err="1">
                <a:solidFill>
                  <a:schemeClr val="accent1"/>
                </a:solidFill>
                <a:latin typeface="+mj-lt"/>
              </a:rPr>
              <a:t>Heat</a:t>
            </a:r>
            <a:r>
              <a:rPr lang="fr-FR" sz="1400" dirty="0">
                <a:solidFill>
                  <a:schemeClr val="accent1"/>
                </a:solidFill>
                <a:latin typeface="+mj-lt"/>
              </a:rPr>
              <a:t> Stress. In Ronald </a:t>
            </a:r>
            <a:r>
              <a:rPr lang="fr-FR" sz="1400" dirty="0" err="1">
                <a:solidFill>
                  <a:schemeClr val="accent1"/>
                </a:solidFill>
                <a:latin typeface="+mj-lt"/>
              </a:rPr>
              <a:t>Terjung</a:t>
            </a:r>
            <a:r>
              <a:rPr lang="fr-FR" sz="1400" dirty="0">
                <a:solidFill>
                  <a:schemeClr val="accent1"/>
                </a:solidFill>
                <a:latin typeface="+mj-lt"/>
              </a:rPr>
              <a:t>, éditeur : </a:t>
            </a:r>
            <a:r>
              <a:rPr lang="fr-FR" sz="1400" dirty="0" err="1">
                <a:solidFill>
                  <a:schemeClr val="accent1"/>
                </a:solidFill>
                <a:latin typeface="+mj-lt"/>
              </a:rPr>
              <a:t>Comprehensive</a:t>
            </a:r>
            <a:r>
              <a:rPr lang="fr-FR" sz="1400" dirty="0">
                <a:solidFill>
                  <a:schemeClr val="accent1"/>
                </a:solidFill>
                <a:latin typeface="+mj-lt"/>
              </a:rPr>
              <a:t> </a:t>
            </a:r>
            <a:r>
              <a:rPr lang="fr-FR" sz="1400" dirty="0" err="1">
                <a:solidFill>
                  <a:schemeClr val="accent1"/>
                </a:solidFill>
                <a:latin typeface="+mj-lt"/>
              </a:rPr>
              <a:t>Physiology</a:t>
            </a:r>
            <a:r>
              <a:rPr lang="fr-FR" sz="1400" dirty="0">
                <a:solidFill>
                  <a:schemeClr val="accent1"/>
                </a:solidFill>
                <a:latin typeface="+mj-lt"/>
              </a:rPr>
              <a:t>, p 255–302. John </a:t>
            </a:r>
            <a:r>
              <a:rPr lang="fr-FR" sz="1400" dirty="0" err="1">
                <a:solidFill>
                  <a:schemeClr val="accent1"/>
                </a:solidFill>
                <a:latin typeface="+mj-lt"/>
              </a:rPr>
              <a:t>Wiley</a:t>
            </a:r>
            <a:r>
              <a:rPr lang="fr-FR" sz="1400" dirty="0">
                <a:solidFill>
                  <a:schemeClr val="accent1"/>
                </a:solidFill>
                <a:latin typeface="+mj-lt"/>
              </a:rPr>
              <a:t> &amp; Sons, Inc., Hoboken, NJ, USA, décembre 2015.</a:t>
            </a:r>
          </a:p>
          <a:p>
            <a:pPr marL="285750" indent="-285750">
              <a:spcBef>
                <a:spcPts val="600"/>
              </a:spcBef>
              <a:buFont typeface="Arial" panose="020B0604020202020204" pitchFamily="34" charset="0"/>
              <a:buChar char="•"/>
            </a:pPr>
            <a:r>
              <a:rPr lang="fr-FR" sz="1400" dirty="0" err="1">
                <a:solidFill>
                  <a:schemeClr val="accent1"/>
                </a:solidFill>
                <a:latin typeface="+mj-lt"/>
              </a:rPr>
              <a:t>Katić</a:t>
            </a:r>
            <a:r>
              <a:rPr lang="fr-FR" sz="1400" dirty="0">
                <a:solidFill>
                  <a:schemeClr val="accent1"/>
                </a:solidFill>
                <a:latin typeface="+mj-lt"/>
              </a:rPr>
              <a:t>, K., R. Li, et W. </a:t>
            </a:r>
            <a:r>
              <a:rPr lang="fr-FR" sz="1400" dirty="0" err="1">
                <a:solidFill>
                  <a:schemeClr val="accent1"/>
                </a:solidFill>
                <a:latin typeface="+mj-lt"/>
              </a:rPr>
              <a:t>Zeiler</a:t>
            </a:r>
            <a:r>
              <a:rPr lang="fr-FR" sz="1400" dirty="0">
                <a:solidFill>
                  <a:schemeClr val="accent1"/>
                </a:solidFill>
                <a:latin typeface="+mj-lt"/>
              </a:rPr>
              <a:t>. 2016. « </a:t>
            </a:r>
            <a:r>
              <a:rPr lang="fr-FR" sz="1400" dirty="0" err="1">
                <a:solidFill>
                  <a:schemeClr val="accent1"/>
                </a:solidFill>
                <a:latin typeface="+mj-lt"/>
              </a:rPr>
              <a:t>Thermophysiological</a:t>
            </a:r>
            <a:r>
              <a:rPr lang="fr-FR" sz="1400" dirty="0">
                <a:solidFill>
                  <a:schemeClr val="accent1"/>
                </a:solidFill>
                <a:latin typeface="+mj-lt"/>
              </a:rPr>
              <a:t> </a:t>
            </a:r>
            <a:r>
              <a:rPr lang="fr-FR" sz="1400" dirty="0" err="1">
                <a:solidFill>
                  <a:schemeClr val="accent1"/>
                </a:solidFill>
                <a:latin typeface="+mj-lt"/>
              </a:rPr>
              <a:t>Models</a:t>
            </a:r>
            <a:r>
              <a:rPr lang="fr-FR" sz="1400" dirty="0">
                <a:solidFill>
                  <a:schemeClr val="accent1"/>
                </a:solidFill>
                <a:latin typeface="+mj-lt"/>
              </a:rPr>
              <a:t> and </a:t>
            </a:r>
            <a:r>
              <a:rPr lang="fr-FR" sz="1400" dirty="0" err="1">
                <a:solidFill>
                  <a:schemeClr val="accent1"/>
                </a:solidFill>
                <a:latin typeface="+mj-lt"/>
              </a:rPr>
              <a:t>Their</a:t>
            </a:r>
            <a:r>
              <a:rPr lang="fr-FR" sz="1400" dirty="0">
                <a:solidFill>
                  <a:schemeClr val="accent1"/>
                </a:solidFill>
                <a:latin typeface="+mj-lt"/>
              </a:rPr>
              <a:t> Applications: A </a:t>
            </a:r>
            <a:r>
              <a:rPr lang="fr-FR" sz="1400" dirty="0" err="1">
                <a:solidFill>
                  <a:schemeClr val="accent1"/>
                </a:solidFill>
                <a:latin typeface="+mj-lt"/>
              </a:rPr>
              <a:t>Review</a:t>
            </a:r>
            <a:r>
              <a:rPr lang="fr-FR" sz="1400" dirty="0">
                <a:solidFill>
                  <a:schemeClr val="accent1"/>
                </a:solidFill>
                <a:latin typeface="+mj-lt"/>
              </a:rPr>
              <a:t> ». Building and </a:t>
            </a:r>
            <a:r>
              <a:rPr lang="fr-FR" sz="1400" dirty="0" err="1">
                <a:solidFill>
                  <a:schemeClr val="accent1"/>
                </a:solidFill>
                <a:latin typeface="+mj-lt"/>
              </a:rPr>
              <a:t>Environment</a:t>
            </a:r>
            <a:r>
              <a:rPr lang="fr-FR" sz="1400" dirty="0">
                <a:solidFill>
                  <a:schemeClr val="accent1"/>
                </a:solidFill>
                <a:latin typeface="+mj-lt"/>
              </a:rPr>
              <a:t> 106 (septembre): 286‑300. </a:t>
            </a:r>
          </a:p>
          <a:p>
            <a:pPr marL="285750" indent="-285750">
              <a:spcBef>
                <a:spcPts val="600"/>
              </a:spcBef>
              <a:buFont typeface="Arial" panose="020B0604020202020204" pitchFamily="34" charset="0"/>
              <a:buChar char="•"/>
            </a:pPr>
            <a:r>
              <a:rPr lang="fr-FR" sz="1400" dirty="0" err="1">
                <a:solidFill>
                  <a:schemeClr val="accent1"/>
                </a:solidFill>
                <a:latin typeface="+mj-lt"/>
              </a:rPr>
              <a:t>Laaidi</a:t>
            </a:r>
            <a:r>
              <a:rPr lang="fr-FR" sz="1400" dirty="0">
                <a:solidFill>
                  <a:schemeClr val="accent1"/>
                </a:solidFill>
                <a:latin typeface="+mj-lt"/>
              </a:rPr>
              <a:t>, K., A. </a:t>
            </a:r>
            <a:r>
              <a:rPr lang="fr-FR" sz="1400" dirty="0" err="1">
                <a:solidFill>
                  <a:schemeClr val="accent1"/>
                </a:solidFill>
                <a:latin typeface="+mj-lt"/>
              </a:rPr>
              <a:t>Ung</a:t>
            </a:r>
            <a:r>
              <a:rPr lang="fr-FR" sz="1400" dirty="0">
                <a:solidFill>
                  <a:schemeClr val="accent1"/>
                </a:solidFill>
                <a:latin typeface="+mj-lt"/>
              </a:rPr>
              <a:t>, M. Pascal, et P. </a:t>
            </a:r>
            <a:r>
              <a:rPr lang="fr-FR" sz="1400" dirty="0" err="1">
                <a:solidFill>
                  <a:schemeClr val="accent1"/>
                </a:solidFill>
                <a:latin typeface="+mj-lt"/>
              </a:rPr>
              <a:t>Beaudeau</a:t>
            </a:r>
            <a:r>
              <a:rPr lang="fr-FR" sz="1400" dirty="0">
                <a:solidFill>
                  <a:schemeClr val="accent1"/>
                </a:solidFill>
                <a:latin typeface="+mj-lt"/>
              </a:rPr>
              <a:t>. 2014. « Vulnérabilité à la chaleur : actualisation des connaissances sur les facteurs de risque », septembre, 7.</a:t>
            </a:r>
          </a:p>
          <a:p>
            <a:pPr marL="285750" indent="-285750" algn="l">
              <a:spcBef>
                <a:spcPts val="600"/>
              </a:spcBef>
              <a:buFont typeface="Arial" panose="020B0604020202020204" pitchFamily="34" charset="0"/>
              <a:buChar char="•"/>
            </a:pPr>
            <a:r>
              <a:rPr lang="en-US" sz="1400" dirty="0">
                <a:solidFill>
                  <a:schemeClr val="accent1"/>
                </a:solidFill>
                <a:latin typeface="+mj-lt"/>
              </a:rPr>
              <a:t>Yu-Kai Lin, Yu-Chun Wang, Tsung-Jung Ho et </a:t>
            </a:r>
            <a:r>
              <a:rPr lang="en-US" sz="1400" dirty="0" err="1">
                <a:solidFill>
                  <a:schemeClr val="accent1"/>
                </a:solidFill>
                <a:latin typeface="+mj-lt"/>
              </a:rPr>
              <a:t>Chensheng</a:t>
            </a:r>
            <a:r>
              <a:rPr lang="en-US" sz="1400" dirty="0">
                <a:solidFill>
                  <a:schemeClr val="accent1"/>
                </a:solidFill>
                <a:latin typeface="+mj-lt"/>
              </a:rPr>
              <a:t> (Alex) Lu : Temperature effects on hospital admissions for kidney morbidity in Taiwan. Science of The Total Environment, 443:812–820, </a:t>
            </a:r>
            <a:r>
              <a:rPr lang="fr-FR" sz="1400" dirty="0">
                <a:solidFill>
                  <a:schemeClr val="accent1"/>
                </a:solidFill>
                <a:latin typeface="+mj-lt"/>
              </a:rPr>
              <a:t>janvier 2013</a:t>
            </a:r>
          </a:p>
          <a:p>
            <a:pPr marL="285750" indent="-285750">
              <a:spcBef>
                <a:spcPts val="600"/>
              </a:spcBef>
              <a:buFont typeface="Arial" panose="020B0604020202020204" pitchFamily="34" charset="0"/>
              <a:buChar char="•"/>
            </a:pPr>
            <a:r>
              <a:rPr lang="fr-FR" sz="1400" dirty="0">
                <a:solidFill>
                  <a:schemeClr val="accent1"/>
                </a:solidFill>
                <a:latin typeface="+mj-lt"/>
              </a:rPr>
              <a:t>OMS. 1946. </a:t>
            </a:r>
            <a:r>
              <a:rPr lang="fr-FR" sz="1400" dirty="0" err="1">
                <a:solidFill>
                  <a:schemeClr val="accent1"/>
                </a:solidFill>
                <a:latin typeface="+mj-lt"/>
              </a:rPr>
              <a:t>Constistution</a:t>
            </a:r>
            <a:r>
              <a:rPr lang="fr-FR" sz="1400" dirty="0">
                <a:solidFill>
                  <a:schemeClr val="accent1"/>
                </a:solidFill>
                <a:latin typeface="+mj-lt"/>
              </a:rPr>
              <a:t> de l’Organisation Mondiale de la Santé.</a:t>
            </a:r>
          </a:p>
          <a:p>
            <a:pPr marL="285750" indent="-285750" algn="l">
              <a:spcBef>
                <a:spcPts val="600"/>
              </a:spcBef>
              <a:buFont typeface="Arial" panose="020B0604020202020204" pitchFamily="34" charset="0"/>
              <a:buChar char="•"/>
            </a:pPr>
            <a:r>
              <a:rPr lang="fr-FR" sz="1400" dirty="0" err="1">
                <a:solidFill>
                  <a:schemeClr val="accent1"/>
                </a:solidFill>
                <a:latin typeface="+mj-lt"/>
              </a:rPr>
              <a:t>Yuddy</a:t>
            </a:r>
            <a:r>
              <a:rPr lang="fr-FR" sz="1400" dirty="0">
                <a:solidFill>
                  <a:schemeClr val="accent1"/>
                </a:solidFill>
                <a:latin typeface="+mj-lt"/>
              </a:rPr>
              <a:t> Ramos, Jean-Pierre Trépanier, Alexandre St-Denis, Stéphanie </a:t>
            </a:r>
            <a:r>
              <a:rPr lang="fr-FR" sz="1400" dirty="0" err="1">
                <a:solidFill>
                  <a:schemeClr val="accent1"/>
                </a:solidFill>
                <a:latin typeface="+mj-lt"/>
              </a:rPr>
              <a:t>Susser</a:t>
            </a:r>
            <a:r>
              <a:rPr lang="fr-FR" sz="1400" dirty="0">
                <a:solidFill>
                  <a:schemeClr val="accent1"/>
                </a:solidFill>
                <a:latin typeface="+mj-lt"/>
              </a:rPr>
              <a:t>, </a:t>
            </a:r>
            <a:r>
              <a:rPr lang="fr-FR" sz="1400" dirty="0" err="1">
                <a:solidFill>
                  <a:schemeClr val="accent1"/>
                </a:solidFill>
                <a:latin typeface="+mj-lt"/>
              </a:rPr>
              <a:t>Cong</a:t>
            </a:r>
            <a:r>
              <a:rPr lang="fr-FR" sz="1400" dirty="0">
                <a:solidFill>
                  <a:schemeClr val="accent1"/>
                </a:solidFill>
                <a:latin typeface="+mj-lt"/>
              </a:rPr>
              <a:t> Dung </a:t>
            </a:r>
            <a:r>
              <a:rPr lang="fr-FR" sz="1400" dirty="0" err="1">
                <a:solidFill>
                  <a:schemeClr val="accent1"/>
                </a:solidFill>
                <a:latin typeface="+mj-lt"/>
              </a:rPr>
              <a:t>Tran</a:t>
            </a:r>
            <a:r>
              <a:rPr lang="fr-FR" sz="1400" dirty="0">
                <a:solidFill>
                  <a:schemeClr val="accent1"/>
                </a:solidFill>
                <a:latin typeface="+mj-lt"/>
              </a:rPr>
              <a:t>, Centre intégré de santé et de services sociaux de Laval et Direction de santé publique : Vague de chaleur de l’été 2018 : rapport d’enquête épidémiologique. 2019. </a:t>
            </a:r>
          </a:p>
          <a:p>
            <a:pPr marL="285750" indent="-285750" algn="l">
              <a:spcBef>
                <a:spcPts val="600"/>
              </a:spcBef>
              <a:buFont typeface="Arial" panose="020B0604020202020204" pitchFamily="34" charset="0"/>
              <a:buChar char="•"/>
            </a:pPr>
            <a:r>
              <a:rPr lang="fr-FR" sz="1400" dirty="0">
                <a:solidFill>
                  <a:schemeClr val="accent1"/>
                </a:solidFill>
                <a:latin typeface="+mj-lt"/>
              </a:rPr>
              <a:t>Santé Publique France : Influence de caractéristiques urbaines sur la relation entre température et mortalité en Île-de-France. page 62, septembre 2020.</a:t>
            </a:r>
          </a:p>
          <a:p>
            <a:pPr marL="285750" indent="-285750">
              <a:spcBef>
                <a:spcPts val="600"/>
              </a:spcBef>
              <a:buFont typeface="Arial" panose="020B0604020202020204" pitchFamily="34" charset="0"/>
              <a:buChar char="•"/>
            </a:pPr>
            <a:r>
              <a:rPr lang="fr-FR" sz="1400" dirty="0">
                <a:solidFill>
                  <a:schemeClr val="accent1"/>
                </a:solidFill>
                <a:latin typeface="+mj-lt"/>
              </a:rPr>
              <a:t>Takahashi, Y., A. </a:t>
            </a:r>
            <a:r>
              <a:rPr lang="fr-FR" sz="1400" dirty="0" err="1">
                <a:solidFill>
                  <a:schemeClr val="accent1"/>
                </a:solidFill>
                <a:latin typeface="+mj-lt"/>
              </a:rPr>
              <a:t>Nomoto</a:t>
            </a:r>
            <a:r>
              <a:rPr lang="fr-FR" sz="1400" dirty="0">
                <a:solidFill>
                  <a:schemeClr val="accent1"/>
                </a:solidFill>
                <a:latin typeface="+mj-lt"/>
              </a:rPr>
              <a:t>, S. Yoda, et al. 2021. « </a:t>
            </a:r>
            <a:r>
              <a:rPr lang="fr-FR" sz="1400" dirty="0" err="1">
                <a:solidFill>
                  <a:schemeClr val="accent1"/>
                </a:solidFill>
                <a:latin typeface="+mj-lt"/>
              </a:rPr>
              <a:t>Thermoregulation</a:t>
            </a:r>
            <a:r>
              <a:rPr lang="fr-FR" sz="1400" dirty="0">
                <a:solidFill>
                  <a:schemeClr val="accent1"/>
                </a:solidFill>
                <a:latin typeface="+mj-lt"/>
              </a:rPr>
              <a:t> Model JOS-3 </a:t>
            </a:r>
            <a:r>
              <a:rPr lang="fr-FR" sz="1400" dirty="0" err="1">
                <a:solidFill>
                  <a:schemeClr val="accent1"/>
                </a:solidFill>
                <a:latin typeface="+mj-lt"/>
              </a:rPr>
              <a:t>with</a:t>
            </a:r>
            <a:r>
              <a:rPr lang="fr-FR" sz="1400" dirty="0">
                <a:solidFill>
                  <a:schemeClr val="accent1"/>
                </a:solidFill>
                <a:latin typeface="+mj-lt"/>
              </a:rPr>
              <a:t> New Open Source Code ». Energy and Buildings 231 (janvier): 110575.</a:t>
            </a:r>
          </a:p>
          <a:p>
            <a:pPr marL="285750" indent="-285750">
              <a:spcBef>
                <a:spcPts val="600"/>
              </a:spcBef>
              <a:buFont typeface="Arial" panose="020B0604020202020204" pitchFamily="34" charset="0"/>
              <a:buChar char="•"/>
            </a:pPr>
            <a:r>
              <a:rPr lang="fr-FR" sz="1400" dirty="0">
                <a:solidFill>
                  <a:schemeClr val="accent1"/>
                </a:solidFill>
                <a:latin typeface="+mj-lt"/>
              </a:rPr>
              <a:t>World </a:t>
            </a:r>
            <a:r>
              <a:rPr lang="fr-FR" sz="1400" dirty="0" err="1">
                <a:solidFill>
                  <a:schemeClr val="accent1"/>
                </a:solidFill>
                <a:latin typeface="+mj-lt"/>
              </a:rPr>
              <a:t>Health</a:t>
            </a:r>
            <a:r>
              <a:rPr lang="fr-FR" sz="1400" dirty="0">
                <a:solidFill>
                  <a:schemeClr val="accent1"/>
                </a:solidFill>
                <a:latin typeface="+mj-lt"/>
              </a:rPr>
              <a:t> </a:t>
            </a:r>
            <a:r>
              <a:rPr lang="fr-FR" sz="1400" dirty="0" err="1">
                <a:solidFill>
                  <a:schemeClr val="accent1"/>
                </a:solidFill>
                <a:latin typeface="+mj-lt"/>
              </a:rPr>
              <a:t>Organization</a:t>
            </a:r>
            <a:r>
              <a:rPr lang="fr-FR" sz="1400" dirty="0">
                <a:solidFill>
                  <a:schemeClr val="accent1"/>
                </a:solidFill>
                <a:latin typeface="+mj-lt"/>
              </a:rPr>
              <a:t>. 2018. « WHO </a:t>
            </a:r>
            <a:r>
              <a:rPr lang="fr-FR" sz="1400" dirty="0" err="1">
                <a:solidFill>
                  <a:schemeClr val="accent1"/>
                </a:solidFill>
                <a:latin typeface="+mj-lt"/>
              </a:rPr>
              <a:t>Housing</a:t>
            </a:r>
            <a:r>
              <a:rPr lang="fr-FR" sz="1400" dirty="0">
                <a:solidFill>
                  <a:schemeClr val="accent1"/>
                </a:solidFill>
                <a:latin typeface="+mj-lt"/>
              </a:rPr>
              <a:t> and </a:t>
            </a:r>
            <a:r>
              <a:rPr lang="fr-FR" sz="1400" dirty="0" err="1">
                <a:solidFill>
                  <a:schemeClr val="accent1"/>
                </a:solidFill>
                <a:latin typeface="+mj-lt"/>
              </a:rPr>
              <a:t>Health</a:t>
            </a:r>
            <a:r>
              <a:rPr lang="fr-FR" sz="1400" dirty="0">
                <a:solidFill>
                  <a:schemeClr val="accent1"/>
                </a:solidFill>
                <a:latin typeface="+mj-lt"/>
              </a:rPr>
              <a:t> Guidelines. » Geneva.</a:t>
            </a:r>
          </a:p>
        </p:txBody>
      </p:sp>
    </p:spTree>
    <p:extLst>
      <p:ext uri="{BB962C8B-B14F-4D97-AF65-F5344CB8AC3E}">
        <p14:creationId xmlns:p14="http://schemas.microsoft.com/office/powerpoint/2010/main" val="3745051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A4194A1-CCB0-4ECC-8F48-444D90F69CAD}"/>
              </a:ext>
            </a:extLst>
          </p:cNvPr>
          <p:cNvSpPr>
            <a:spLocks noGrp="1"/>
          </p:cNvSpPr>
          <p:nvPr>
            <p:ph type="body" sz="quarter" idx="10"/>
          </p:nvPr>
        </p:nvSpPr>
        <p:spPr/>
        <p:txBody>
          <a:bodyPr/>
          <a:lstStyle/>
          <a:p>
            <a:pPr indent="0">
              <a:buNone/>
            </a:pPr>
            <a:r>
              <a:rPr lang="fr-FR" sz="3333" b="1" dirty="0">
                <a:solidFill>
                  <a:schemeClr val="tx2"/>
                </a:solidFill>
                <a:latin typeface="Arial"/>
                <a:cs typeface="Arial"/>
              </a:rPr>
              <a:t>Epidémiologie</a:t>
            </a:r>
          </a:p>
        </p:txBody>
      </p:sp>
      <p:sp>
        <p:nvSpPr>
          <p:cNvPr id="6" name="ZoneTexte 5">
            <a:extLst>
              <a:ext uri="{FF2B5EF4-FFF2-40B4-BE49-F238E27FC236}">
                <a16:creationId xmlns:a16="http://schemas.microsoft.com/office/drawing/2014/main" id="{D9CBD71A-2AD3-4348-845C-91188921D587}"/>
              </a:ext>
            </a:extLst>
          </p:cNvPr>
          <p:cNvSpPr txBox="1"/>
          <p:nvPr/>
        </p:nvSpPr>
        <p:spPr>
          <a:xfrm>
            <a:off x="755247" y="1592066"/>
            <a:ext cx="10681506" cy="646331"/>
          </a:xfrm>
          <a:prstGeom prst="rect">
            <a:avLst/>
          </a:prstGeom>
          <a:noFill/>
          <a:ln w="38100">
            <a:solidFill>
              <a:srgbClr val="ED7D31"/>
            </a:solidFill>
          </a:ln>
        </p:spPr>
        <p:txBody>
          <a:bodyPr wrap="square" lIns="91440" tIns="45720" rIns="91440" bIns="45720" rtlCol="0" anchor="t">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r-FR" b="1" i="0" u="none" strike="noStrike" kern="1200" cap="none" spc="0" normalizeH="0" baseline="0" noProof="0" dirty="0">
                <a:ln>
                  <a:noFill/>
                </a:ln>
                <a:solidFill>
                  <a:srgbClr val="ED7D31"/>
                </a:solidFill>
                <a:effectLst/>
                <a:uLnTx/>
                <a:uFillTx/>
                <a:latin typeface="Arial" panose="020B0604020202020204" pitchFamily="34" charset="0"/>
                <a:cs typeface="Arial" panose="020B0604020202020204" pitchFamily="34" charset="0"/>
              </a:rPr>
              <a:t>Epidémiologie : </a:t>
            </a:r>
            <a:r>
              <a:rPr kumimoji="0" lang="fr-FR" b="0" i="0" u="none" strike="noStrike" kern="1200" cap="none" spc="0" normalizeH="0" baseline="0" noProof="0" dirty="0">
                <a:ln>
                  <a:noFill/>
                </a:ln>
                <a:solidFill>
                  <a:prstClr val="black"/>
                </a:solidFill>
                <a:effectLst/>
                <a:uLnTx/>
                <a:uFillTx/>
                <a:latin typeface="Arial" panose="020B0604020202020204" pitchFamily="34" charset="0"/>
                <a:ea typeface="+mn-lt"/>
                <a:cs typeface="Arial" panose="020B0604020202020204" pitchFamily="34" charset="0"/>
              </a:rPr>
              <a:t>étude de la distribution des problèmes de santé dans une population et du rôle des facteurs qui déterminent l'état de santé</a:t>
            </a:r>
            <a:endParaRPr kumimoji="0" lang="fr-FR" b="1" i="0" u="none" strike="noStrike" kern="1200" cap="none" spc="0" normalizeH="0" baseline="0" noProof="0" dirty="0">
              <a:ln>
                <a:noFill/>
              </a:ln>
              <a:solidFill>
                <a:srgbClr val="ED7D31"/>
              </a:solidFill>
              <a:effectLst/>
              <a:uLnTx/>
              <a:uFillTx/>
              <a:latin typeface="Arial" panose="020B0604020202020204" pitchFamily="34" charset="0"/>
              <a:cs typeface="Arial" panose="020B0604020202020204" pitchFamily="34" charset="0"/>
            </a:endParaRPr>
          </a:p>
        </p:txBody>
      </p:sp>
      <p:grpSp>
        <p:nvGrpSpPr>
          <p:cNvPr id="7" name="Groupe 6">
            <a:extLst>
              <a:ext uri="{FF2B5EF4-FFF2-40B4-BE49-F238E27FC236}">
                <a16:creationId xmlns:a16="http://schemas.microsoft.com/office/drawing/2014/main" id="{3F097FA0-DCD8-4E53-8EB3-9F88C3590863}"/>
              </a:ext>
            </a:extLst>
          </p:cNvPr>
          <p:cNvGrpSpPr/>
          <p:nvPr/>
        </p:nvGrpSpPr>
        <p:grpSpPr>
          <a:xfrm>
            <a:off x="2997556" y="2916786"/>
            <a:ext cx="4383586" cy="3201277"/>
            <a:chOff x="4361407" y="2947783"/>
            <a:chExt cx="4383586" cy="3201277"/>
          </a:xfrm>
        </p:grpSpPr>
        <p:pic>
          <p:nvPicPr>
            <p:cNvPr id="8" name="Graphique 7" descr="Ville">
              <a:extLst>
                <a:ext uri="{FF2B5EF4-FFF2-40B4-BE49-F238E27FC236}">
                  <a16:creationId xmlns:a16="http://schemas.microsoft.com/office/drawing/2014/main" id="{347D0770-8744-4525-96F7-0DF08C1992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85411" y="2947783"/>
              <a:ext cx="1026881" cy="1026881"/>
            </a:xfrm>
            <a:prstGeom prst="rect">
              <a:avLst/>
            </a:prstGeom>
          </p:spPr>
        </p:pic>
        <p:grpSp>
          <p:nvGrpSpPr>
            <p:cNvPr id="9" name="Groupe 8">
              <a:extLst>
                <a:ext uri="{FF2B5EF4-FFF2-40B4-BE49-F238E27FC236}">
                  <a16:creationId xmlns:a16="http://schemas.microsoft.com/office/drawing/2014/main" id="{FDBABDED-6FE3-4CEA-8BCC-D1D8A1466E8F}"/>
                </a:ext>
              </a:extLst>
            </p:cNvPr>
            <p:cNvGrpSpPr/>
            <p:nvPr/>
          </p:nvGrpSpPr>
          <p:grpSpPr>
            <a:xfrm>
              <a:off x="4538420" y="4064867"/>
              <a:ext cx="3115162" cy="540000"/>
              <a:chOff x="4538420" y="4700298"/>
              <a:chExt cx="3115162" cy="540000"/>
            </a:xfrm>
          </p:grpSpPr>
          <p:pic>
            <p:nvPicPr>
              <p:cNvPr id="33" name="Graphique 32" descr="Homme">
                <a:extLst>
                  <a:ext uri="{FF2B5EF4-FFF2-40B4-BE49-F238E27FC236}">
                    <a16:creationId xmlns:a16="http://schemas.microsoft.com/office/drawing/2014/main" id="{FFD8244C-205C-4E25-ADF4-7D81FA1DF5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38420" y="4700298"/>
                <a:ext cx="540000" cy="540000"/>
              </a:xfrm>
              <a:prstGeom prst="rect">
                <a:avLst/>
              </a:prstGeom>
            </p:spPr>
          </p:pic>
          <p:pic>
            <p:nvPicPr>
              <p:cNvPr id="34" name="Graphique 33" descr="Homme">
                <a:extLst>
                  <a:ext uri="{FF2B5EF4-FFF2-40B4-BE49-F238E27FC236}">
                    <a16:creationId xmlns:a16="http://schemas.microsoft.com/office/drawing/2014/main" id="{47086F4B-00D5-42C4-9503-D9AE53EA4FD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60315" y="4700298"/>
                <a:ext cx="540000" cy="540000"/>
              </a:xfrm>
              <a:prstGeom prst="rect">
                <a:avLst/>
              </a:prstGeom>
            </p:spPr>
          </p:pic>
          <p:pic>
            <p:nvPicPr>
              <p:cNvPr id="35" name="Graphique 34" descr="Homme">
                <a:extLst>
                  <a:ext uri="{FF2B5EF4-FFF2-40B4-BE49-F238E27FC236}">
                    <a16:creationId xmlns:a16="http://schemas.microsoft.com/office/drawing/2014/main" id="{DCE8AAF7-9EB2-4E33-9DF9-9D61BFF9C0A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82210" y="4700298"/>
                <a:ext cx="540000" cy="540000"/>
              </a:xfrm>
              <a:prstGeom prst="rect">
                <a:avLst/>
              </a:prstGeom>
            </p:spPr>
          </p:pic>
          <p:pic>
            <p:nvPicPr>
              <p:cNvPr id="36" name="Graphique 35" descr="Homme">
                <a:extLst>
                  <a:ext uri="{FF2B5EF4-FFF2-40B4-BE49-F238E27FC236}">
                    <a16:creationId xmlns:a16="http://schemas.microsoft.com/office/drawing/2014/main" id="{A5125947-FF46-4BB5-99F3-75B229A34A0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04105" y="4700298"/>
                <a:ext cx="540000" cy="540000"/>
              </a:xfrm>
              <a:prstGeom prst="rect">
                <a:avLst/>
              </a:prstGeom>
            </p:spPr>
          </p:pic>
          <p:pic>
            <p:nvPicPr>
              <p:cNvPr id="37" name="Graphique 36" descr="Homme">
                <a:extLst>
                  <a:ext uri="{FF2B5EF4-FFF2-40B4-BE49-F238E27FC236}">
                    <a16:creationId xmlns:a16="http://schemas.microsoft.com/office/drawing/2014/main" id="{97A9ADD1-0212-4C6E-8336-D9B2A2BC85A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826000" y="4700298"/>
                <a:ext cx="540000" cy="540000"/>
              </a:xfrm>
              <a:prstGeom prst="rect">
                <a:avLst/>
              </a:prstGeom>
            </p:spPr>
          </p:pic>
          <p:pic>
            <p:nvPicPr>
              <p:cNvPr id="38" name="Graphique 37" descr="Homme">
                <a:extLst>
                  <a:ext uri="{FF2B5EF4-FFF2-40B4-BE49-F238E27FC236}">
                    <a16:creationId xmlns:a16="http://schemas.microsoft.com/office/drawing/2014/main" id="{3F316476-DC5E-40D9-852A-EAC8109FDA6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47895" y="4700298"/>
                <a:ext cx="540000" cy="540000"/>
              </a:xfrm>
              <a:prstGeom prst="rect">
                <a:avLst/>
              </a:prstGeom>
            </p:spPr>
          </p:pic>
          <p:pic>
            <p:nvPicPr>
              <p:cNvPr id="39" name="Graphique 38" descr="Homme">
                <a:extLst>
                  <a:ext uri="{FF2B5EF4-FFF2-40B4-BE49-F238E27FC236}">
                    <a16:creationId xmlns:a16="http://schemas.microsoft.com/office/drawing/2014/main" id="{3658174C-4DE5-49A2-999E-F24C9BFE647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469790" y="4700298"/>
                <a:ext cx="540000" cy="540000"/>
              </a:xfrm>
              <a:prstGeom prst="rect">
                <a:avLst/>
              </a:prstGeom>
            </p:spPr>
          </p:pic>
          <p:pic>
            <p:nvPicPr>
              <p:cNvPr id="40" name="Graphique 39" descr="Homme">
                <a:extLst>
                  <a:ext uri="{FF2B5EF4-FFF2-40B4-BE49-F238E27FC236}">
                    <a16:creationId xmlns:a16="http://schemas.microsoft.com/office/drawing/2014/main" id="{A5BC1698-76CC-4B29-B4DD-9B9644D5C04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91685" y="4700298"/>
                <a:ext cx="540000" cy="540000"/>
              </a:xfrm>
              <a:prstGeom prst="rect">
                <a:avLst/>
              </a:prstGeom>
            </p:spPr>
          </p:pic>
          <p:pic>
            <p:nvPicPr>
              <p:cNvPr id="41" name="Graphique 40" descr="Homme">
                <a:extLst>
                  <a:ext uri="{FF2B5EF4-FFF2-40B4-BE49-F238E27FC236}">
                    <a16:creationId xmlns:a16="http://schemas.microsoft.com/office/drawing/2014/main" id="{F8AF0569-A331-4321-AECE-8AEEC19BB19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13582" y="4700298"/>
                <a:ext cx="540000" cy="540000"/>
              </a:xfrm>
              <a:prstGeom prst="rect">
                <a:avLst/>
              </a:prstGeom>
            </p:spPr>
          </p:pic>
        </p:grpSp>
        <p:grpSp>
          <p:nvGrpSpPr>
            <p:cNvPr id="10" name="Groupe 9">
              <a:extLst>
                <a:ext uri="{FF2B5EF4-FFF2-40B4-BE49-F238E27FC236}">
                  <a16:creationId xmlns:a16="http://schemas.microsoft.com/office/drawing/2014/main" id="{32562761-09AF-43A6-9AC2-58ADFF28268A}"/>
                </a:ext>
              </a:extLst>
            </p:cNvPr>
            <p:cNvGrpSpPr/>
            <p:nvPr/>
          </p:nvGrpSpPr>
          <p:grpSpPr>
            <a:xfrm>
              <a:off x="4715431" y="4604867"/>
              <a:ext cx="3115162" cy="540000"/>
              <a:chOff x="4538420" y="4700298"/>
              <a:chExt cx="3115162" cy="540000"/>
            </a:xfrm>
          </p:grpSpPr>
          <p:pic>
            <p:nvPicPr>
              <p:cNvPr id="24" name="Graphique 23" descr="Homme">
                <a:extLst>
                  <a:ext uri="{FF2B5EF4-FFF2-40B4-BE49-F238E27FC236}">
                    <a16:creationId xmlns:a16="http://schemas.microsoft.com/office/drawing/2014/main" id="{06014ADD-0415-4A9B-BE4B-C5E22CF1B8F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538420" y="4700298"/>
                <a:ext cx="540000" cy="540000"/>
              </a:xfrm>
              <a:prstGeom prst="rect">
                <a:avLst/>
              </a:prstGeom>
            </p:spPr>
          </p:pic>
          <p:pic>
            <p:nvPicPr>
              <p:cNvPr id="25" name="Graphique 24" descr="Homme">
                <a:extLst>
                  <a:ext uri="{FF2B5EF4-FFF2-40B4-BE49-F238E27FC236}">
                    <a16:creationId xmlns:a16="http://schemas.microsoft.com/office/drawing/2014/main" id="{1E14A04C-2FAE-4668-85C7-B550C394E10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60315" y="4700298"/>
                <a:ext cx="540000" cy="540000"/>
              </a:xfrm>
              <a:prstGeom prst="rect">
                <a:avLst/>
              </a:prstGeom>
            </p:spPr>
          </p:pic>
          <p:pic>
            <p:nvPicPr>
              <p:cNvPr id="26" name="Graphique 25" descr="Homme">
                <a:extLst>
                  <a:ext uri="{FF2B5EF4-FFF2-40B4-BE49-F238E27FC236}">
                    <a16:creationId xmlns:a16="http://schemas.microsoft.com/office/drawing/2014/main" id="{837CA4E0-EF86-49FE-89C9-76ED6ED1B73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82210" y="4700298"/>
                <a:ext cx="540000" cy="540000"/>
              </a:xfrm>
              <a:prstGeom prst="rect">
                <a:avLst/>
              </a:prstGeom>
            </p:spPr>
          </p:pic>
          <p:pic>
            <p:nvPicPr>
              <p:cNvPr id="27" name="Graphique 26" descr="Homme">
                <a:extLst>
                  <a:ext uri="{FF2B5EF4-FFF2-40B4-BE49-F238E27FC236}">
                    <a16:creationId xmlns:a16="http://schemas.microsoft.com/office/drawing/2014/main" id="{BF08CE94-314E-4001-8259-3783B4A734A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04105" y="4700298"/>
                <a:ext cx="540000" cy="540000"/>
              </a:xfrm>
              <a:prstGeom prst="rect">
                <a:avLst/>
              </a:prstGeom>
            </p:spPr>
          </p:pic>
          <p:pic>
            <p:nvPicPr>
              <p:cNvPr id="28" name="Graphique 27" descr="Homme">
                <a:extLst>
                  <a:ext uri="{FF2B5EF4-FFF2-40B4-BE49-F238E27FC236}">
                    <a16:creationId xmlns:a16="http://schemas.microsoft.com/office/drawing/2014/main" id="{1C730A4F-F7A3-4F59-83DD-FB5BEABA42E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826000" y="4700298"/>
                <a:ext cx="540000" cy="540000"/>
              </a:xfrm>
              <a:prstGeom prst="rect">
                <a:avLst/>
              </a:prstGeom>
            </p:spPr>
          </p:pic>
          <p:pic>
            <p:nvPicPr>
              <p:cNvPr id="29" name="Graphique 28" descr="Homme">
                <a:extLst>
                  <a:ext uri="{FF2B5EF4-FFF2-40B4-BE49-F238E27FC236}">
                    <a16:creationId xmlns:a16="http://schemas.microsoft.com/office/drawing/2014/main" id="{9EAB1920-9EF8-4C00-A5CA-3FDB3B4A4EE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47895" y="4700298"/>
                <a:ext cx="540000" cy="540000"/>
              </a:xfrm>
              <a:prstGeom prst="rect">
                <a:avLst/>
              </a:prstGeom>
            </p:spPr>
          </p:pic>
          <p:pic>
            <p:nvPicPr>
              <p:cNvPr id="30" name="Graphique 29" descr="Homme">
                <a:extLst>
                  <a:ext uri="{FF2B5EF4-FFF2-40B4-BE49-F238E27FC236}">
                    <a16:creationId xmlns:a16="http://schemas.microsoft.com/office/drawing/2014/main" id="{0638F84D-148A-46C7-B58F-9DD9BD666D4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469790" y="4700298"/>
                <a:ext cx="540000" cy="540000"/>
              </a:xfrm>
              <a:prstGeom prst="rect">
                <a:avLst/>
              </a:prstGeom>
            </p:spPr>
          </p:pic>
          <p:pic>
            <p:nvPicPr>
              <p:cNvPr id="31" name="Graphique 30" descr="Homme">
                <a:extLst>
                  <a:ext uri="{FF2B5EF4-FFF2-40B4-BE49-F238E27FC236}">
                    <a16:creationId xmlns:a16="http://schemas.microsoft.com/office/drawing/2014/main" id="{4D1459C8-56A1-43DA-AAD1-8732E6F08A7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91685" y="4700298"/>
                <a:ext cx="540000" cy="540000"/>
              </a:xfrm>
              <a:prstGeom prst="rect">
                <a:avLst/>
              </a:prstGeom>
            </p:spPr>
          </p:pic>
          <p:pic>
            <p:nvPicPr>
              <p:cNvPr id="32" name="Graphique 31" descr="Homme">
                <a:extLst>
                  <a:ext uri="{FF2B5EF4-FFF2-40B4-BE49-F238E27FC236}">
                    <a16:creationId xmlns:a16="http://schemas.microsoft.com/office/drawing/2014/main" id="{06A96AA4-2ABD-4A10-9C9B-7CFE5FF8EDC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13582" y="4700298"/>
                <a:ext cx="540000" cy="540000"/>
              </a:xfrm>
              <a:prstGeom prst="rect">
                <a:avLst/>
              </a:prstGeom>
            </p:spPr>
          </p:pic>
        </p:grpSp>
        <p:grpSp>
          <p:nvGrpSpPr>
            <p:cNvPr id="11" name="Groupe 10">
              <a:extLst>
                <a:ext uri="{FF2B5EF4-FFF2-40B4-BE49-F238E27FC236}">
                  <a16:creationId xmlns:a16="http://schemas.microsoft.com/office/drawing/2014/main" id="{B5B64448-8734-484C-AFB3-EDBF93F66118}"/>
                </a:ext>
              </a:extLst>
            </p:cNvPr>
            <p:cNvGrpSpPr/>
            <p:nvPr/>
          </p:nvGrpSpPr>
          <p:grpSpPr>
            <a:xfrm>
              <a:off x="4538419" y="5173778"/>
              <a:ext cx="3115162" cy="540000"/>
              <a:chOff x="4538420" y="4700298"/>
              <a:chExt cx="3115162" cy="540000"/>
            </a:xfrm>
          </p:grpSpPr>
          <p:pic>
            <p:nvPicPr>
              <p:cNvPr id="15" name="Graphique 14" descr="Homme">
                <a:extLst>
                  <a:ext uri="{FF2B5EF4-FFF2-40B4-BE49-F238E27FC236}">
                    <a16:creationId xmlns:a16="http://schemas.microsoft.com/office/drawing/2014/main" id="{BC3DF735-E0E3-4351-95BD-B1DB40BDA50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538420" y="4700298"/>
                <a:ext cx="540000" cy="540000"/>
              </a:xfrm>
              <a:prstGeom prst="rect">
                <a:avLst/>
              </a:prstGeom>
            </p:spPr>
          </p:pic>
          <p:pic>
            <p:nvPicPr>
              <p:cNvPr id="16" name="Graphique 15" descr="Homme">
                <a:extLst>
                  <a:ext uri="{FF2B5EF4-FFF2-40B4-BE49-F238E27FC236}">
                    <a16:creationId xmlns:a16="http://schemas.microsoft.com/office/drawing/2014/main" id="{E0BF1A36-F276-4AE6-B3FB-B3460AFA2BF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60315" y="4700298"/>
                <a:ext cx="540000" cy="540000"/>
              </a:xfrm>
              <a:prstGeom prst="rect">
                <a:avLst/>
              </a:prstGeom>
            </p:spPr>
          </p:pic>
          <p:pic>
            <p:nvPicPr>
              <p:cNvPr id="17" name="Graphique 16" descr="Homme">
                <a:extLst>
                  <a:ext uri="{FF2B5EF4-FFF2-40B4-BE49-F238E27FC236}">
                    <a16:creationId xmlns:a16="http://schemas.microsoft.com/office/drawing/2014/main" id="{11E3EB6F-6840-4CC9-B186-64E70314A93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82210" y="4700298"/>
                <a:ext cx="540000" cy="540000"/>
              </a:xfrm>
              <a:prstGeom prst="rect">
                <a:avLst/>
              </a:prstGeom>
            </p:spPr>
          </p:pic>
          <p:pic>
            <p:nvPicPr>
              <p:cNvPr id="18" name="Graphique 17" descr="Homme">
                <a:extLst>
                  <a:ext uri="{FF2B5EF4-FFF2-40B4-BE49-F238E27FC236}">
                    <a16:creationId xmlns:a16="http://schemas.microsoft.com/office/drawing/2014/main" id="{BA262291-5391-498A-8D20-EFF226F0E41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04105" y="4700298"/>
                <a:ext cx="540000" cy="540000"/>
              </a:xfrm>
              <a:prstGeom prst="rect">
                <a:avLst/>
              </a:prstGeom>
            </p:spPr>
          </p:pic>
          <p:pic>
            <p:nvPicPr>
              <p:cNvPr id="19" name="Graphique 18" descr="Homme">
                <a:extLst>
                  <a:ext uri="{FF2B5EF4-FFF2-40B4-BE49-F238E27FC236}">
                    <a16:creationId xmlns:a16="http://schemas.microsoft.com/office/drawing/2014/main" id="{E90BA523-B863-4284-BB99-4E6A8155632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826000" y="4700298"/>
                <a:ext cx="540000" cy="540000"/>
              </a:xfrm>
              <a:prstGeom prst="rect">
                <a:avLst/>
              </a:prstGeom>
            </p:spPr>
          </p:pic>
          <p:pic>
            <p:nvPicPr>
              <p:cNvPr id="20" name="Graphique 19" descr="Homme">
                <a:extLst>
                  <a:ext uri="{FF2B5EF4-FFF2-40B4-BE49-F238E27FC236}">
                    <a16:creationId xmlns:a16="http://schemas.microsoft.com/office/drawing/2014/main" id="{5B517288-006C-4CE5-A274-787331A2FB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47895" y="4700298"/>
                <a:ext cx="540000" cy="540000"/>
              </a:xfrm>
              <a:prstGeom prst="rect">
                <a:avLst/>
              </a:prstGeom>
            </p:spPr>
          </p:pic>
          <p:pic>
            <p:nvPicPr>
              <p:cNvPr id="21" name="Graphique 20" descr="Homme">
                <a:extLst>
                  <a:ext uri="{FF2B5EF4-FFF2-40B4-BE49-F238E27FC236}">
                    <a16:creationId xmlns:a16="http://schemas.microsoft.com/office/drawing/2014/main" id="{5F908F59-B827-46A9-9AAA-86C6F825AA0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469790" y="4700298"/>
                <a:ext cx="540000" cy="540000"/>
              </a:xfrm>
              <a:prstGeom prst="rect">
                <a:avLst/>
              </a:prstGeom>
            </p:spPr>
          </p:pic>
          <p:pic>
            <p:nvPicPr>
              <p:cNvPr id="22" name="Graphique 21" descr="Homme">
                <a:extLst>
                  <a:ext uri="{FF2B5EF4-FFF2-40B4-BE49-F238E27FC236}">
                    <a16:creationId xmlns:a16="http://schemas.microsoft.com/office/drawing/2014/main" id="{DAE9E476-3DB4-466B-83B8-C97FDA9219C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91685" y="4700298"/>
                <a:ext cx="540000" cy="540000"/>
              </a:xfrm>
              <a:prstGeom prst="rect">
                <a:avLst/>
              </a:prstGeom>
            </p:spPr>
          </p:pic>
          <p:pic>
            <p:nvPicPr>
              <p:cNvPr id="23" name="Graphique 22" descr="Homme">
                <a:extLst>
                  <a:ext uri="{FF2B5EF4-FFF2-40B4-BE49-F238E27FC236}">
                    <a16:creationId xmlns:a16="http://schemas.microsoft.com/office/drawing/2014/main" id="{F4A4E223-9BE8-4C41-BCE5-9C1907880E1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13582" y="4700298"/>
                <a:ext cx="540000" cy="540000"/>
              </a:xfrm>
              <a:prstGeom prst="rect">
                <a:avLst/>
              </a:prstGeom>
            </p:spPr>
          </p:pic>
        </p:grpSp>
        <p:sp>
          <p:nvSpPr>
            <p:cNvPr id="12" name="Rectangle : coins arrondis 11">
              <a:extLst>
                <a:ext uri="{FF2B5EF4-FFF2-40B4-BE49-F238E27FC236}">
                  <a16:creationId xmlns:a16="http://schemas.microsoft.com/office/drawing/2014/main" id="{BB3913E0-847A-4E07-9C38-A6BFD3DD5F73}"/>
                </a:ext>
              </a:extLst>
            </p:cNvPr>
            <p:cNvSpPr/>
            <p:nvPr/>
          </p:nvSpPr>
          <p:spPr>
            <a:xfrm>
              <a:off x="4538419" y="3979556"/>
              <a:ext cx="3292174" cy="1790621"/>
            </a:xfrm>
            <a:prstGeom prst="roundRect">
              <a:avLst/>
            </a:prstGeom>
            <a:noFill/>
            <a:ln w="28575" cap="flat" cmpd="sng" algn="ctr">
              <a:solidFill>
                <a:srgbClr val="ED7D3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13" name="Graphique 12" descr="Calendrier quotidien">
              <a:extLst>
                <a:ext uri="{FF2B5EF4-FFF2-40B4-BE49-F238E27FC236}">
                  <a16:creationId xmlns:a16="http://schemas.microsoft.com/office/drawing/2014/main" id="{39E766B1-A895-4A9D-B426-2E15B730DC6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830593" y="3325452"/>
              <a:ext cx="914400" cy="914400"/>
            </a:xfrm>
            <a:prstGeom prst="rect">
              <a:avLst/>
            </a:prstGeom>
          </p:spPr>
        </p:pic>
        <p:sp>
          <p:nvSpPr>
            <p:cNvPr id="14" name="Rectangle 13">
              <a:extLst>
                <a:ext uri="{FF2B5EF4-FFF2-40B4-BE49-F238E27FC236}">
                  <a16:creationId xmlns:a16="http://schemas.microsoft.com/office/drawing/2014/main" id="{A4B72001-E3F5-46CF-B8BF-850BB4E93264}"/>
                </a:ext>
              </a:extLst>
            </p:cNvPr>
            <p:cNvSpPr/>
            <p:nvPr/>
          </p:nvSpPr>
          <p:spPr>
            <a:xfrm>
              <a:off x="4361407" y="2947783"/>
              <a:ext cx="4383585" cy="3201277"/>
            </a:xfrm>
            <a:prstGeom prst="rect">
              <a:avLst/>
            </a:prstGeom>
            <a:noFill/>
            <a:ln w="571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cxnSp>
        <p:nvCxnSpPr>
          <p:cNvPr id="42" name="Connecteur droit avec flèche 41">
            <a:extLst>
              <a:ext uri="{FF2B5EF4-FFF2-40B4-BE49-F238E27FC236}">
                <a16:creationId xmlns:a16="http://schemas.microsoft.com/office/drawing/2014/main" id="{1526C90B-E4D5-4D1B-B586-7D517ABEC121}"/>
              </a:ext>
            </a:extLst>
          </p:cNvPr>
          <p:cNvCxnSpPr>
            <a:cxnSpLocks/>
            <a:stCxn id="14" idx="3"/>
            <a:endCxn id="44" idx="1"/>
          </p:cNvCxnSpPr>
          <p:nvPr/>
        </p:nvCxnSpPr>
        <p:spPr>
          <a:xfrm>
            <a:off x="7381141" y="4517425"/>
            <a:ext cx="695075" cy="7792"/>
          </a:xfrm>
          <a:prstGeom prst="straightConnector1">
            <a:avLst/>
          </a:prstGeom>
          <a:noFill/>
          <a:ln w="76200" cap="flat" cmpd="sng" algn="ctr">
            <a:solidFill>
              <a:srgbClr val="ED7D31"/>
            </a:solidFill>
            <a:prstDash val="solid"/>
            <a:miter lim="800000"/>
            <a:tailEnd type="triangle"/>
          </a:ln>
          <a:effectLst/>
        </p:spPr>
      </p:cxnSp>
      <p:sp>
        <p:nvSpPr>
          <p:cNvPr id="43" name="ZoneTexte 42">
            <a:extLst>
              <a:ext uri="{FF2B5EF4-FFF2-40B4-BE49-F238E27FC236}">
                <a16:creationId xmlns:a16="http://schemas.microsoft.com/office/drawing/2014/main" id="{7FB6113E-6806-44EF-9C9C-F0ADAD2FB7CF}"/>
              </a:ext>
            </a:extLst>
          </p:cNvPr>
          <p:cNvSpPr txBox="1"/>
          <p:nvPr/>
        </p:nvSpPr>
        <p:spPr>
          <a:xfrm>
            <a:off x="3413052" y="5748731"/>
            <a:ext cx="438358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x plusieurs milliers</a:t>
            </a:r>
          </a:p>
        </p:txBody>
      </p:sp>
      <p:sp>
        <p:nvSpPr>
          <p:cNvPr id="44" name="ZoneTexte 43">
            <a:extLst>
              <a:ext uri="{FF2B5EF4-FFF2-40B4-BE49-F238E27FC236}">
                <a16:creationId xmlns:a16="http://schemas.microsoft.com/office/drawing/2014/main" id="{51FB3030-4371-473A-8FB5-3EBAC1E4FD6D}"/>
              </a:ext>
            </a:extLst>
          </p:cNvPr>
          <p:cNvSpPr txBox="1"/>
          <p:nvPr/>
        </p:nvSpPr>
        <p:spPr>
          <a:xfrm>
            <a:off x="8076216" y="3648054"/>
            <a:ext cx="3866154" cy="1754326"/>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hlinkClick r:id="rId10" action="ppaction://hlinksldjump">
                  <a:extLst>
                    <a:ext uri="{A12FA001-AC4F-418D-AE19-62706E023703}">
                      <ahyp:hlinkClr xmlns:ahyp="http://schemas.microsoft.com/office/drawing/2018/hyperlinkcolor" val="tx"/>
                    </a:ext>
                  </a:extLst>
                </a:hlinkClick>
              </a:rPr>
              <a:t>Surmortalité</a:t>
            </a:r>
            <a:r>
              <a:rPr kumimoji="0" lang="fr-FR"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Caractérisation des vagues de chaleur</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hlinkClick r:id="rId11" action="ppaction://hlinksldjump">
                  <a:extLst>
                    <a:ext uri="{A12FA001-AC4F-418D-AE19-62706E023703}">
                      <ahyp:hlinkClr xmlns:ahyp="http://schemas.microsoft.com/office/drawing/2018/hyperlinkcolor" val="tx"/>
                    </a:ext>
                  </a:extLst>
                </a:hlinkClick>
              </a:rPr>
              <a:t>Cartographie de la vulnérabilité </a:t>
            </a:r>
            <a:endParaRPr kumimoji="0" lang="fr-FR" sz="1800" b="0" i="0" u="none" strike="noStrike" kern="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Corrélation entre une variable météo et des données de santé</a:t>
            </a:r>
          </a:p>
        </p:txBody>
      </p:sp>
      <p:cxnSp>
        <p:nvCxnSpPr>
          <p:cNvPr id="45" name="Connecteur droit avec flèche 44">
            <a:extLst>
              <a:ext uri="{FF2B5EF4-FFF2-40B4-BE49-F238E27FC236}">
                <a16:creationId xmlns:a16="http://schemas.microsoft.com/office/drawing/2014/main" id="{80D7AEE8-A4AA-4765-BFC7-0AB0A6067F01}"/>
              </a:ext>
            </a:extLst>
          </p:cNvPr>
          <p:cNvCxnSpPr>
            <a:cxnSpLocks/>
            <a:endCxn id="14" idx="1"/>
          </p:cNvCxnSpPr>
          <p:nvPr/>
        </p:nvCxnSpPr>
        <p:spPr>
          <a:xfrm flipV="1">
            <a:off x="2260169" y="4517425"/>
            <a:ext cx="737387" cy="9845"/>
          </a:xfrm>
          <a:prstGeom prst="straightConnector1">
            <a:avLst/>
          </a:prstGeom>
          <a:noFill/>
          <a:ln w="76200" cap="flat" cmpd="sng" algn="ctr">
            <a:solidFill>
              <a:srgbClr val="ED7D31"/>
            </a:solidFill>
            <a:prstDash val="solid"/>
            <a:miter lim="800000"/>
            <a:tailEnd type="triangle"/>
          </a:ln>
          <a:effectLst/>
        </p:spPr>
      </p:cxnSp>
      <p:sp>
        <p:nvSpPr>
          <p:cNvPr id="46" name="ZoneTexte 45">
            <a:extLst>
              <a:ext uri="{FF2B5EF4-FFF2-40B4-BE49-F238E27FC236}">
                <a16:creationId xmlns:a16="http://schemas.microsoft.com/office/drawing/2014/main" id="{67091256-AE7F-4ADB-A638-3166D6231BA7}"/>
              </a:ext>
            </a:extLst>
          </p:cNvPr>
          <p:cNvSpPr txBox="1"/>
          <p:nvPr/>
        </p:nvSpPr>
        <p:spPr>
          <a:xfrm>
            <a:off x="272039" y="3689319"/>
            <a:ext cx="2851245" cy="14773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Données :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Météo</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Santé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Territoire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Socio-démographie</a:t>
            </a:r>
          </a:p>
        </p:txBody>
      </p:sp>
    </p:spTree>
    <p:extLst>
      <p:ext uri="{BB962C8B-B14F-4D97-AF65-F5344CB8AC3E}">
        <p14:creationId xmlns:p14="http://schemas.microsoft.com/office/powerpoint/2010/main" val="1730071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A4194A1-CCB0-4ECC-8F48-444D90F69CAD}"/>
              </a:ext>
            </a:extLst>
          </p:cNvPr>
          <p:cNvSpPr>
            <a:spLocks noGrp="1"/>
          </p:cNvSpPr>
          <p:nvPr>
            <p:ph type="body" sz="quarter" idx="10"/>
          </p:nvPr>
        </p:nvSpPr>
        <p:spPr/>
        <p:txBody>
          <a:bodyPr/>
          <a:lstStyle/>
          <a:p>
            <a:pPr indent="0">
              <a:buNone/>
            </a:pPr>
            <a:r>
              <a:rPr lang="fr-FR" sz="3333" b="1" dirty="0">
                <a:solidFill>
                  <a:schemeClr val="tx2"/>
                </a:solidFill>
                <a:latin typeface="Arial"/>
                <a:cs typeface="Arial"/>
              </a:rPr>
              <a:t>Epidémiologie</a:t>
            </a:r>
          </a:p>
        </p:txBody>
      </p:sp>
      <p:pic>
        <p:nvPicPr>
          <p:cNvPr id="48" name="Image 47">
            <a:extLst>
              <a:ext uri="{FF2B5EF4-FFF2-40B4-BE49-F238E27FC236}">
                <a16:creationId xmlns:a16="http://schemas.microsoft.com/office/drawing/2014/main" id="{3BD37F45-E922-4DAF-BEB1-DF3DBB5C5214}"/>
              </a:ext>
            </a:extLst>
          </p:cNvPr>
          <p:cNvPicPr>
            <a:picLocks noChangeAspect="1"/>
          </p:cNvPicPr>
          <p:nvPr/>
        </p:nvPicPr>
        <p:blipFill>
          <a:blip r:embed="rId2"/>
          <a:stretch>
            <a:fillRect/>
          </a:stretch>
        </p:blipFill>
        <p:spPr>
          <a:xfrm>
            <a:off x="1995037" y="1068376"/>
            <a:ext cx="8981270" cy="5726216"/>
          </a:xfrm>
          <a:prstGeom prst="rect">
            <a:avLst/>
          </a:prstGeom>
        </p:spPr>
      </p:pic>
    </p:spTree>
    <p:extLst>
      <p:ext uri="{BB962C8B-B14F-4D97-AF65-F5344CB8AC3E}">
        <p14:creationId xmlns:p14="http://schemas.microsoft.com/office/powerpoint/2010/main" val="164654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A4194A1-CCB0-4ECC-8F48-444D90F69CAD}"/>
              </a:ext>
            </a:extLst>
          </p:cNvPr>
          <p:cNvSpPr>
            <a:spLocks noGrp="1"/>
          </p:cNvSpPr>
          <p:nvPr>
            <p:ph type="body" sz="quarter" idx="10"/>
          </p:nvPr>
        </p:nvSpPr>
        <p:spPr/>
        <p:txBody>
          <a:bodyPr/>
          <a:lstStyle/>
          <a:p>
            <a:pPr indent="0">
              <a:buNone/>
            </a:pPr>
            <a:r>
              <a:rPr lang="fr-FR" sz="3333" b="1" dirty="0">
                <a:solidFill>
                  <a:schemeClr val="tx2"/>
                </a:solidFill>
                <a:latin typeface="Arial"/>
                <a:cs typeface="Arial"/>
              </a:rPr>
              <a:t>Epidémiologie</a:t>
            </a:r>
          </a:p>
        </p:txBody>
      </p:sp>
      <p:pic>
        <p:nvPicPr>
          <p:cNvPr id="4" name="Image 3">
            <a:extLst>
              <a:ext uri="{FF2B5EF4-FFF2-40B4-BE49-F238E27FC236}">
                <a16:creationId xmlns:a16="http://schemas.microsoft.com/office/drawing/2014/main" id="{A9C8712A-BB85-4C25-BFEB-FB267FF695B7}"/>
              </a:ext>
            </a:extLst>
          </p:cNvPr>
          <p:cNvPicPr>
            <a:picLocks noChangeAspect="1"/>
          </p:cNvPicPr>
          <p:nvPr/>
        </p:nvPicPr>
        <p:blipFill>
          <a:blip r:embed="rId2"/>
          <a:stretch>
            <a:fillRect/>
          </a:stretch>
        </p:blipFill>
        <p:spPr>
          <a:xfrm>
            <a:off x="2438731" y="886275"/>
            <a:ext cx="7314538" cy="5258444"/>
          </a:xfrm>
          <a:prstGeom prst="rect">
            <a:avLst/>
          </a:prstGeom>
        </p:spPr>
      </p:pic>
      <p:sp>
        <p:nvSpPr>
          <p:cNvPr id="9" name="ZoneTexte 8">
            <a:extLst>
              <a:ext uri="{FF2B5EF4-FFF2-40B4-BE49-F238E27FC236}">
                <a16:creationId xmlns:a16="http://schemas.microsoft.com/office/drawing/2014/main" id="{38D174C2-3AC4-46EF-AF6A-025A7955CF78}"/>
              </a:ext>
            </a:extLst>
          </p:cNvPr>
          <p:cNvSpPr txBox="1"/>
          <p:nvPr/>
        </p:nvSpPr>
        <p:spPr>
          <a:xfrm>
            <a:off x="1887495" y="6144719"/>
            <a:ext cx="10172700" cy="523220"/>
          </a:xfrm>
          <a:prstGeom prst="rect">
            <a:avLst/>
          </a:prstGeom>
          <a:noFill/>
        </p:spPr>
        <p:txBody>
          <a:bodyPr wrap="square">
            <a:spAutoFit/>
          </a:bodyPr>
          <a:lstStyle/>
          <a:p>
            <a:pPr marR="0" lvl="0" algn="l" defTabSz="609570" rtl="0" eaLnBrk="1" fontAlgn="auto" latinLnBrk="0" hangingPunct="1">
              <a:lnSpc>
                <a:spcPct val="100000"/>
              </a:lnSpc>
              <a:spcBef>
                <a:spcPts val="600"/>
              </a:spcBef>
              <a:spcAft>
                <a:spcPts val="0"/>
              </a:spcAft>
              <a:buClrTx/>
              <a:buSzTx/>
              <a:tabLst/>
              <a:defRPr/>
            </a:pPr>
            <a:r>
              <a:rPr kumimoji="0" lang="fr-FR" sz="1400" b="0" i="0" u="none" strike="noStrike" kern="1200" cap="none" spc="0" normalizeH="0" baseline="0" noProof="0" dirty="0" err="1">
                <a:ln>
                  <a:noFill/>
                </a:ln>
                <a:solidFill>
                  <a:srgbClr val="000000"/>
                </a:solidFill>
                <a:effectLst/>
                <a:uLnTx/>
                <a:uFillTx/>
                <a:latin typeface="Calibri"/>
                <a:ea typeface="+mn-ea"/>
                <a:cs typeface="+mn-cs"/>
              </a:rPr>
              <a:t>Yuddy</a:t>
            </a:r>
            <a:r>
              <a:rPr kumimoji="0" lang="fr-FR" sz="1400" b="0" i="0" u="none" strike="noStrike" kern="1200" cap="none" spc="0" normalizeH="0" baseline="0" noProof="0" dirty="0">
                <a:ln>
                  <a:noFill/>
                </a:ln>
                <a:solidFill>
                  <a:srgbClr val="000000"/>
                </a:solidFill>
                <a:effectLst/>
                <a:uLnTx/>
                <a:uFillTx/>
                <a:latin typeface="Calibri"/>
                <a:ea typeface="+mn-ea"/>
                <a:cs typeface="+mn-cs"/>
              </a:rPr>
              <a:t> Ramos, Jean-Pierre Trépanier, Alexandre St-Denis, Stéphanie </a:t>
            </a:r>
            <a:r>
              <a:rPr kumimoji="0" lang="fr-FR" sz="1400" b="0" i="0" u="none" strike="noStrike" kern="1200" cap="none" spc="0" normalizeH="0" baseline="0" noProof="0" dirty="0" err="1">
                <a:ln>
                  <a:noFill/>
                </a:ln>
                <a:solidFill>
                  <a:srgbClr val="000000"/>
                </a:solidFill>
                <a:effectLst/>
                <a:uLnTx/>
                <a:uFillTx/>
                <a:latin typeface="Calibri"/>
                <a:ea typeface="+mn-ea"/>
                <a:cs typeface="+mn-cs"/>
              </a:rPr>
              <a:t>Susser</a:t>
            </a:r>
            <a:r>
              <a:rPr kumimoji="0" lang="fr-FR" sz="1400" b="0" i="0" u="none" strike="noStrike" kern="1200" cap="none" spc="0" normalizeH="0" baseline="0" noProof="0" dirty="0">
                <a:ln>
                  <a:noFill/>
                </a:ln>
                <a:solidFill>
                  <a:srgbClr val="000000"/>
                </a:solidFill>
                <a:effectLst/>
                <a:uLnTx/>
                <a:uFillTx/>
                <a:latin typeface="Calibri"/>
                <a:ea typeface="+mn-ea"/>
                <a:cs typeface="+mn-cs"/>
              </a:rPr>
              <a:t>, </a:t>
            </a:r>
            <a:r>
              <a:rPr kumimoji="0" lang="fr-FR" sz="1400" b="0" i="0" u="none" strike="noStrike" kern="1200" cap="none" spc="0" normalizeH="0" baseline="0" noProof="0" dirty="0" err="1">
                <a:ln>
                  <a:noFill/>
                </a:ln>
                <a:solidFill>
                  <a:srgbClr val="000000"/>
                </a:solidFill>
                <a:effectLst/>
                <a:uLnTx/>
                <a:uFillTx/>
                <a:latin typeface="Calibri"/>
                <a:ea typeface="+mn-ea"/>
                <a:cs typeface="+mn-cs"/>
              </a:rPr>
              <a:t>Cong</a:t>
            </a:r>
            <a:r>
              <a:rPr kumimoji="0" lang="fr-FR" sz="1400" b="0" i="0" u="none" strike="noStrike" kern="1200" cap="none" spc="0" normalizeH="0" baseline="0" noProof="0" dirty="0">
                <a:ln>
                  <a:noFill/>
                </a:ln>
                <a:solidFill>
                  <a:srgbClr val="000000"/>
                </a:solidFill>
                <a:effectLst/>
                <a:uLnTx/>
                <a:uFillTx/>
                <a:latin typeface="Calibri"/>
                <a:ea typeface="+mn-ea"/>
                <a:cs typeface="+mn-cs"/>
              </a:rPr>
              <a:t> Dung </a:t>
            </a:r>
            <a:r>
              <a:rPr kumimoji="0" lang="fr-FR" sz="1400" b="0" i="0" u="none" strike="noStrike" kern="1200" cap="none" spc="0" normalizeH="0" baseline="0" noProof="0" dirty="0" err="1">
                <a:ln>
                  <a:noFill/>
                </a:ln>
                <a:solidFill>
                  <a:srgbClr val="000000"/>
                </a:solidFill>
                <a:effectLst/>
                <a:uLnTx/>
                <a:uFillTx/>
                <a:latin typeface="Calibri"/>
                <a:ea typeface="+mn-ea"/>
                <a:cs typeface="+mn-cs"/>
              </a:rPr>
              <a:t>Tran</a:t>
            </a:r>
            <a:r>
              <a:rPr kumimoji="0" lang="fr-FR" sz="1400" b="0" i="0" u="none" strike="noStrike" kern="1200" cap="none" spc="0" normalizeH="0" baseline="0" noProof="0" dirty="0">
                <a:ln>
                  <a:noFill/>
                </a:ln>
                <a:solidFill>
                  <a:srgbClr val="000000"/>
                </a:solidFill>
                <a:effectLst/>
                <a:uLnTx/>
                <a:uFillTx/>
                <a:latin typeface="Calibri"/>
                <a:ea typeface="+mn-ea"/>
                <a:cs typeface="+mn-cs"/>
              </a:rPr>
              <a:t>, Centre intégré de santé et de services sociaux de Laval et Direction de santé publique : Vague de chaleur de l’été 2018 : rapport d’enquête épidémiologique. 2019. </a:t>
            </a:r>
          </a:p>
        </p:txBody>
      </p:sp>
    </p:spTree>
    <p:extLst>
      <p:ext uri="{BB962C8B-B14F-4D97-AF65-F5344CB8AC3E}">
        <p14:creationId xmlns:p14="http://schemas.microsoft.com/office/powerpoint/2010/main" val="290307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A4194A1-CCB0-4ECC-8F48-444D90F69CAD}"/>
              </a:ext>
            </a:extLst>
          </p:cNvPr>
          <p:cNvSpPr>
            <a:spLocks noGrp="1"/>
          </p:cNvSpPr>
          <p:nvPr>
            <p:ph type="body" sz="quarter" idx="10"/>
          </p:nvPr>
        </p:nvSpPr>
        <p:spPr/>
        <p:txBody>
          <a:bodyPr/>
          <a:lstStyle/>
          <a:p>
            <a:pPr indent="0">
              <a:buNone/>
            </a:pPr>
            <a:r>
              <a:rPr lang="fr-FR" sz="3333" b="1" dirty="0">
                <a:solidFill>
                  <a:schemeClr val="tx2"/>
                </a:solidFill>
                <a:latin typeface="Arial"/>
                <a:cs typeface="Arial"/>
              </a:rPr>
              <a:t>Epidémiologie</a:t>
            </a:r>
          </a:p>
        </p:txBody>
      </p:sp>
      <p:sp>
        <p:nvSpPr>
          <p:cNvPr id="9" name="ZoneTexte 8">
            <a:extLst>
              <a:ext uri="{FF2B5EF4-FFF2-40B4-BE49-F238E27FC236}">
                <a16:creationId xmlns:a16="http://schemas.microsoft.com/office/drawing/2014/main" id="{38D174C2-3AC4-46EF-AF6A-025A7955CF78}"/>
              </a:ext>
            </a:extLst>
          </p:cNvPr>
          <p:cNvSpPr txBox="1"/>
          <p:nvPr/>
        </p:nvSpPr>
        <p:spPr>
          <a:xfrm>
            <a:off x="1887495" y="6144719"/>
            <a:ext cx="9715500" cy="523220"/>
          </a:xfrm>
          <a:prstGeom prst="rect">
            <a:avLst/>
          </a:prstGeom>
          <a:noFill/>
        </p:spPr>
        <p:txBody>
          <a:bodyPr wrap="square">
            <a:spAutoFit/>
          </a:bodyPr>
          <a:lstStyle/>
          <a:p>
            <a:pPr algn="l">
              <a:spcBef>
                <a:spcPts val="600"/>
              </a:spcBef>
            </a:pPr>
            <a:r>
              <a:rPr lang="en-US" sz="1400" dirty="0">
                <a:solidFill>
                  <a:schemeClr val="accent1"/>
                </a:solidFill>
                <a:latin typeface="+mj-lt"/>
              </a:rPr>
              <a:t>Yu-Kai Lin, Yu-Chun Wang, Tsung-Jung Ho et </a:t>
            </a:r>
            <a:r>
              <a:rPr lang="en-US" sz="1400" dirty="0" err="1">
                <a:solidFill>
                  <a:schemeClr val="accent1"/>
                </a:solidFill>
                <a:latin typeface="+mj-lt"/>
              </a:rPr>
              <a:t>Chensheng</a:t>
            </a:r>
            <a:r>
              <a:rPr lang="en-US" sz="1400" dirty="0">
                <a:solidFill>
                  <a:schemeClr val="accent1"/>
                </a:solidFill>
                <a:latin typeface="+mj-lt"/>
              </a:rPr>
              <a:t> (Alex) Lu : Temperature effects on hospital admissions for kidney morbidity in Taiwan. Science of The Total Environment, 443:812–820, </a:t>
            </a:r>
            <a:r>
              <a:rPr lang="fr-FR" sz="1400" dirty="0">
                <a:solidFill>
                  <a:schemeClr val="accent1"/>
                </a:solidFill>
                <a:latin typeface="+mj-lt"/>
              </a:rPr>
              <a:t>janvier 2013</a:t>
            </a:r>
          </a:p>
        </p:txBody>
      </p:sp>
      <p:pic>
        <p:nvPicPr>
          <p:cNvPr id="5" name="Image 4">
            <a:extLst>
              <a:ext uri="{FF2B5EF4-FFF2-40B4-BE49-F238E27FC236}">
                <a16:creationId xmlns:a16="http://schemas.microsoft.com/office/drawing/2014/main" id="{D382677E-F10A-4005-8F1E-B177BDA15022}"/>
              </a:ext>
            </a:extLst>
          </p:cNvPr>
          <p:cNvPicPr>
            <a:picLocks noChangeAspect="1"/>
          </p:cNvPicPr>
          <p:nvPr/>
        </p:nvPicPr>
        <p:blipFill>
          <a:blip r:embed="rId2"/>
          <a:stretch>
            <a:fillRect/>
          </a:stretch>
        </p:blipFill>
        <p:spPr>
          <a:xfrm>
            <a:off x="1497741" y="995056"/>
            <a:ext cx="9465619" cy="5010328"/>
          </a:xfrm>
          <a:prstGeom prst="rect">
            <a:avLst/>
          </a:prstGeom>
        </p:spPr>
      </p:pic>
    </p:spTree>
    <p:extLst>
      <p:ext uri="{BB962C8B-B14F-4D97-AF65-F5344CB8AC3E}">
        <p14:creationId xmlns:p14="http://schemas.microsoft.com/office/powerpoint/2010/main" val="1922574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bg>
      <p:bgPr>
        <a:solidFill>
          <a:schemeClr val="accent6">
            <a:alpha val="0"/>
          </a:schemeClr>
        </a:solidFill>
        <a:effectLst/>
      </p:bgPr>
    </p:bg>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ED25229E-45E1-4744-91CA-FECCDAA0C517}"/>
              </a:ext>
            </a:extLst>
          </p:cNvPr>
          <p:cNvSpPr>
            <a:spLocks noGrp="1"/>
          </p:cNvSpPr>
          <p:nvPr>
            <p:ph type="body" sz="quarter" idx="10"/>
          </p:nvPr>
        </p:nvSpPr>
        <p:spPr>
          <a:xfrm>
            <a:off x="3213118" y="137977"/>
            <a:ext cx="5765764" cy="698881"/>
          </a:xfrm>
        </p:spPr>
        <p:txBody>
          <a:bodyPr/>
          <a:lstStyle/>
          <a:p>
            <a:pPr indent="0">
              <a:buNone/>
            </a:pPr>
            <a:r>
              <a:rPr lang="fr-FR" sz="3333" b="1" dirty="0">
                <a:solidFill>
                  <a:schemeClr val="tx2"/>
                </a:solidFill>
                <a:latin typeface="Arial"/>
                <a:cs typeface="Arial"/>
              </a:rPr>
              <a:t>JOS 3 – Le système passif</a:t>
            </a:r>
          </a:p>
          <a:p>
            <a:pPr indent="0">
              <a:buNone/>
            </a:pPr>
            <a:endParaRPr lang="fr-FR" dirty="0"/>
          </a:p>
        </p:txBody>
      </p:sp>
      <p:pic>
        <p:nvPicPr>
          <p:cNvPr id="11" name="Image 10">
            <a:extLst>
              <a:ext uri="{FF2B5EF4-FFF2-40B4-BE49-F238E27FC236}">
                <a16:creationId xmlns:a16="http://schemas.microsoft.com/office/drawing/2014/main" id="{70A42408-A32B-4156-9FB9-C60C1099B9C0}"/>
              </a:ext>
            </a:extLst>
          </p:cNvPr>
          <p:cNvPicPr>
            <a:picLocks noChangeAspect="1"/>
          </p:cNvPicPr>
          <p:nvPr>
            <p:custDataLst>
              <p:tags r:id="rId2"/>
            </p:custDataLst>
          </p:nvPr>
        </p:nvPicPr>
        <p:blipFill rotWithShape="1">
          <a:blip r:embed="rId6"/>
          <a:srcRect l="2244"/>
          <a:stretch/>
        </p:blipFill>
        <p:spPr>
          <a:xfrm>
            <a:off x="104963" y="1407785"/>
            <a:ext cx="7920876" cy="4447622"/>
          </a:xfrm>
          <a:prstGeom prst="rect">
            <a:avLst/>
          </a:prstGeom>
        </p:spPr>
      </p:pic>
      <p:sp>
        <p:nvSpPr>
          <p:cNvPr id="12" name="ZoneTexte 10">
            <a:extLst>
              <a:ext uri="{FF2B5EF4-FFF2-40B4-BE49-F238E27FC236}">
                <a16:creationId xmlns:a16="http://schemas.microsoft.com/office/drawing/2014/main" id="{94094139-F340-42E4-A726-F92FD3E0566D}"/>
              </a:ext>
            </a:extLst>
          </p:cNvPr>
          <p:cNvSpPr txBox="1"/>
          <p:nvPr>
            <p:custDataLst>
              <p:tags r:id="rId3"/>
            </p:custDataLst>
          </p:nvPr>
        </p:nvSpPr>
        <p:spPr>
          <a:xfrm>
            <a:off x="0" y="1100008"/>
            <a:ext cx="523427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400" b="0" i="0" u="sng"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Les échanges de chaleur dans le système passif du JOS 3</a:t>
            </a:r>
          </a:p>
        </p:txBody>
      </p:sp>
      <p:sp>
        <p:nvSpPr>
          <p:cNvPr id="13" name="ZoneTexte 12">
            <a:extLst>
              <a:ext uri="{FF2B5EF4-FFF2-40B4-BE49-F238E27FC236}">
                <a16:creationId xmlns:a16="http://schemas.microsoft.com/office/drawing/2014/main" id="{FCBEFED9-D54F-4C91-959B-157BE9F78FDC}"/>
              </a:ext>
            </a:extLst>
          </p:cNvPr>
          <p:cNvSpPr txBox="1"/>
          <p:nvPr>
            <p:custDataLst>
              <p:tags r:id="rId4"/>
            </p:custDataLst>
          </p:nvPr>
        </p:nvSpPr>
        <p:spPr>
          <a:xfrm>
            <a:off x="181841" y="6560464"/>
            <a:ext cx="8428759" cy="21544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1" u="none" strike="noStrike" kern="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Y. Takahashi et al., « </a:t>
            </a:r>
            <a:r>
              <a:rPr kumimoji="0" lang="fr-FR" sz="800" b="0" i="1" u="none" strike="noStrike" kern="0" cap="none" spc="0" normalizeH="0" baseline="0" noProof="0" dirty="0" err="1">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Thermoregulation</a:t>
            </a:r>
            <a:r>
              <a:rPr kumimoji="0" lang="fr-FR" sz="800" b="0" i="1" u="none" strike="noStrike" kern="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model JOS-3 </a:t>
            </a:r>
            <a:r>
              <a:rPr kumimoji="0" lang="fr-FR" sz="800" b="0" i="1" u="none" strike="noStrike" kern="0" cap="none" spc="0" normalizeH="0" baseline="0" noProof="0" dirty="0" err="1">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with</a:t>
            </a:r>
            <a:r>
              <a:rPr kumimoji="0" lang="fr-FR" sz="800" b="0" i="1" u="none" strike="noStrike" kern="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new open source code », Energy </a:t>
            </a:r>
            <a:r>
              <a:rPr kumimoji="0" lang="fr-FR" sz="800" b="0" i="1" u="none" strike="noStrike" kern="0" cap="none" spc="0" normalizeH="0" baseline="0" noProof="0" dirty="0" err="1">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Build</a:t>
            </a:r>
            <a:r>
              <a:rPr kumimoji="0" lang="fr-FR" sz="800" b="0" i="1" u="none" strike="noStrike" kern="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vol. 231, p. 110575, janv. 2021, </a:t>
            </a:r>
            <a:r>
              <a:rPr kumimoji="0" lang="fr-FR" sz="800" b="0" i="1" u="none" strike="noStrike" kern="0" cap="none" spc="0" normalizeH="0" baseline="0" noProof="0" dirty="0" err="1">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doi</a:t>
            </a:r>
            <a:r>
              <a:rPr kumimoji="0" lang="fr-FR" sz="800" b="0" i="1" u="none" strike="noStrike" kern="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10.1016/j.enbuild.2020.110575</a:t>
            </a:r>
            <a:endParaRPr kumimoji="0" lang="fr-FR" sz="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4" name="ZoneTexte 13">
                <a:extLst>
                  <a:ext uri="{FF2B5EF4-FFF2-40B4-BE49-F238E27FC236}">
                    <a16:creationId xmlns:a16="http://schemas.microsoft.com/office/drawing/2014/main" id="{D29E92F3-186F-4008-811B-C461D7B795CA}"/>
                  </a:ext>
                </a:extLst>
              </p:cNvPr>
              <p:cNvSpPr txBox="1"/>
              <p:nvPr/>
            </p:nvSpPr>
            <p:spPr>
              <a:xfrm>
                <a:off x="7300346" y="2313110"/>
                <a:ext cx="4876800" cy="464704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Noyau :</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Stockage = Métabolisme + Echange par le sang –Conduction – Respiration </a:t>
                </a: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𝐶𝑎𝑝</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 </m:t>
                    </m:r>
                    <m:f>
                      <m:f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fPr>
                      <m:num>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𝑑</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num>
                      <m:den>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𝑑𝑡</m:t>
                        </m:r>
                      </m:den>
                    </m:f>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𝑄</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+1,067</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acc>
                          <m:accPr>
                            <m: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acc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𝑉</m:t>
                            </m:r>
                          </m:e>
                        </m:acc>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𝑏</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 </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𝑎𝑟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 </m:t>
                        </m:r>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d>
                      <m:d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sSub>
                          <m:sSubPr>
                            <m:ctrlP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t>𝑎𝑟</m:t>
                            </m:r>
                            <m:d>
                              <m:dPr>
                                <m:begChr m:val="["/>
                                <m:endChr m:val="]"/>
                                <m:ctrlP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t>𝑖</m:t>
                                </m:r>
                              </m:e>
                            </m:d>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e>
                    </m:d>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𝐶𝑑𝑡</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𝑠𝑘</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oMath>
                </a14:m>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14:m>
                  <m:oMath xmlns:m="http://schemas.openxmlformats.org/officeDocument/2006/math">
                    <m:d>
                      <m:d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𝑠𝑘</m:t>
                            </m:r>
                            <m:d>
                              <m:dPr>
                                <m:begChr m:val="["/>
                                <m:endChr m:val="]"/>
                                <m:ctrlP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𝑖</m:t>
                                </m:r>
                              </m:e>
                            </m:d>
                          </m:sub>
                        </m:sSub>
                      </m:e>
                    </m:d>
                  </m:oMath>
                </a14:m>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 </a:t>
                </a:r>
                <a14:m>
                  <m:oMath xmlns:m="http://schemas.openxmlformats.org/officeDocument/2006/math">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𝐶𝑑𝑡</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𝑣𝑒</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oMath>
                </a14:m>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14:m>
                  <m:oMath xmlns:m="http://schemas.openxmlformats.org/officeDocument/2006/math">
                    <m:d>
                      <m:d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sSub>
                          <m:sSubPr>
                            <m:ctrlPr>
                              <a:rPr kumimoji="0" lang="fr-FR" sz="1100" b="0" i="1" u="none" strike="noStrike" kern="0" cap="none" spc="0" normalizeH="0" baseline="0" noProof="0" smtClean="0">
                                <a:ln>
                                  <a:noFill/>
                                </a:ln>
                                <a:solidFill>
                                  <a:srgbClr val="4472C4"/>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srgbClr val="4472C4"/>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srgbClr val="4472C4"/>
                                </a:solidFill>
                                <a:effectLst/>
                                <a:uLnTx/>
                                <a:uFillTx/>
                                <a:latin typeface="Cambria Math" panose="02040503050406030204" pitchFamily="18" charset="0"/>
                              </a:rPr>
                              <m:t>𝑣𝑒</m:t>
                            </m:r>
                            <m:d>
                              <m:dPr>
                                <m:begChr m:val="["/>
                                <m:endChr m:val="]"/>
                                <m:ctrlPr>
                                  <a:rPr kumimoji="0" lang="fr-FR" sz="1100" b="0" i="1" u="none" strike="noStrike" kern="0" cap="none" spc="0" normalizeH="0" baseline="0" noProof="0" smtClean="0">
                                    <a:ln>
                                      <a:noFill/>
                                    </a:ln>
                                    <a:solidFill>
                                      <a:srgbClr val="4472C4"/>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srgbClr val="4472C4"/>
                                    </a:solidFill>
                                    <a:effectLst/>
                                    <a:uLnTx/>
                                    <a:uFillTx/>
                                    <a:latin typeface="Cambria Math" panose="02040503050406030204" pitchFamily="18" charset="0"/>
                                  </a:rPr>
                                  <m:t>𝑖</m:t>
                                </m:r>
                              </m:e>
                            </m:d>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e>
                    </m:d>
                  </m:oMath>
                </a14:m>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 </a:t>
                </a:r>
                <a14:m>
                  <m:oMath xmlns:m="http://schemas.openxmlformats.org/officeDocument/2006/math">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𝐶𝑑𝑡</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𝑎𝑟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oMath>
                </a14:m>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14:m>
                  <m:oMath xmlns:m="http://schemas.openxmlformats.org/officeDocument/2006/math">
                    <m:d>
                      <m:d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sSub>
                          <m:sSubPr>
                            <m:ctrlP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t>𝑎𝑟</m:t>
                            </m:r>
                            <m:d>
                              <m:dPr>
                                <m:begChr m:val="["/>
                                <m:endChr m:val="]"/>
                                <m:ctrlP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t>𝑖</m:t>
                                </m:r>
                              </m:e>
                            </m:d>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e>
                    </m:d>
                    <m:r>
                      <a:rPr kumimoji="0" lang="fr-FR" sz="1100" b="0" i="0" u="none" strike="noStrike" kern="0" cap="none" spc="0" normalizeH="0" baseline="0" noProof="0" smtClean="0">
                        <a:ln>
                          <a:noFill/>
                        </a:ln>
                        <a:solidFill>
                          <a:prstClr val="black"/>
                        </a:solidFill>
                        <a:effectLst/>
                        <a:uLnTx/>
                        <a:uFillTx/>
                        <a:latin typeface="Cambria Math" panose="02040503050406030204" pitchFamily="18" charset="0"/>
                      </a:rPr>
                      <m:t> − </m:t>
                    </m:r>
                    <m:r>
                      <m:rPr>
                        <m:sty m:val="p"/>
                      </m:rPr>
                      <a:rPr kumimoji="0" lang="fr-FR" sz="1100" b="0" i="0" u="none" strike="noStrike" kern="0" cap="none" spc="0" normalizeH="0" baseline="0" noProof="0" smtClean="0">
                        <a:ln>
                          <a:noFill/>
                        </a:ln>
                        <a:solidFill>
                          <a:prstClr val="black"/>
                        </a:solidFill>
                        <a:effectLst/>
                        <a:uLnTx/>
                        <a:uFillTx/>
                        <a:latin typeface="Cambria Math" panose="02040503050406030204" pitchFamily="18" charset="0"/>
                      </a:rPr>
                      <m:t>RES</m:t>
                    </m:r>
                  </m:oMath>
                </a14:m>
                <a:endParaRPr kumimoji="0" lang="fr-FR"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Peau  :</a:t>
                </a:r>
              </a:p>
              <a:p>
                <a:pPr marL="0" marR="0" lvl="0" indent="360000"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Stockage = Métabolisme + Echange par le sang + Conduction  – Convection -  Rayonnement – Evaporation  </a:t>
                </a:r>
              </a:p>
              <a:p>
                <a:pPr marL="0" marR="0" lvl="0" indent="36000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𝐶𝑎𝑝</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𝑠𝑘</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 </m:t>
                    </m:r>
                    <m:f>
                      <m:f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fPr>
                      <m:num>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𝑑</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𝑠𝑘</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num>
                      <m:den>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𝑑𝑡</m:t>
                        </m:r>
                      </m:den>
                    </m:f>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𝑄</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𝑠𝑘</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+1,067</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acc>
                          <m:accPr>
                            <m: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acc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𝑉</m:t>
                            </m:r>
                          </m:e>
                        </m:acc>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𝑏</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 </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𝑎𝑟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𝑠𝑘</m:t>
                        </m:r>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d>
                      <m:d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sSub>
                          <m:sSubPr>
                            <m:ctrlP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t>𝑎𝑟</m:t>
                            </m:r>
                            <m:d>
                              <m:dPr>
                                <m:begChr m:val="["/>
                                <m:endChr m:val="]"/>
                                <m:ctrlP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srgbClr val="FF0000"/>
                                    </a:solidFill>
                                    <a:effectLst/>
                                    <a:uLnTx/>
                                    <a:uFillTx/>
                                    <a:latin typeface="Cambria Math" panose="02040503050406030204" pitchFamily="18" charset="0"/>
                                  </a:rPr>
                                  <m:t>𝑖</m:t>
                                </m:r>
                              </m:e>
                            </m:d>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𝑠𝑘</m:t>
                            </m:r>
                            <m:d>
                              <m:dPr>
                                <m:begChr m:val="["/>
                                <m:endChr m:val="]"/>
                                <m:ctrlP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𝑖</m:t>
                                </m:r>
                              </m:e>
                            </m:d>
                          </m:sub>
                        </m:sSub>
                      </m:e>
                    </m:d>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𝐶𝑑𝑡</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𝑠𝑘</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oMath>
                </a14:m>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14:m>
                  <m:oMath xmlns:m="http://schemas.openxmlformats.org/officeDocument/2006/math">
                    <m:d>
                      <m:d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𝑐𝑟</m:t>
                            </m:r>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𝑠𝑘</m:t>
                            </m:r>
                            <m:d>
                              <m:dPr>
                                <m:begChr m:val="["/>
                                <m:endChr m:val="]"/>
                                <m:ctrlP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𝑖</m:t>
                                </m:r>
                              </m:e>
                            </m:d>
                          </m:sub>
                        </m:sSub>
                      </m:e>
                    </m:d>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d>
                      <m:d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𝐶</m:t>
                            </m:r>
                          </m:e>
                          <m:sub>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𝑅</m:t>
                            </m:r>
                          </m:e>
                          <m:sub>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e>
                    </m:d>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𝐸</m:t>
                        </m:r>
                      </m:e>
                      <m:sub>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𝑅</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𝑠𝑤</m:t>
                        </m:r>
                        <m:d>
                          <m:dPr>
                            <m:begChr m:val="["/>
                            <m:endChr m:val="]"/>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e>
                        </m:d>
                      </m:sub>
                    </m:sSub>
                  </m:oMath>
                </a14:m>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 </a:t>
                </a:r>
                <a14:m>
                  <m:oMath xmlns:m="http://schemas.openxmlformats.org/officeDocument/2006/math">
                    <m:sSub>
                      <m:sSub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𝐶𝑑𝑡</m:t>
                        </m:r>
                      </m:e>
                      <m: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𝑠𝑣𝑒</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𝑠𝑘</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𝑖</m:t>
                        </m:r>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ub>
                    </m:sSub>
                  </m:oMath>
                </a14:m>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14:m>
                  <m:oMath xmlns:m="http://schemas.openxmlformats.org/officeDocument/2006/math">
                    <m:d>
                      <m:dPr>
                        <m:ctrlP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ctrlPr>
                      </m:dPr>
                      <m:e>
                        <m:sSub>
                          <m:sSubPr>
                            <m:ctrlPr>
                              <a:rPr kumimoji="0" lang="fr-FR" sz="1100" b="0" i="1" u="none" strike="noStrike" kern="0" cap="none" spc="0" normalizeH="0" baseline="0" noProof="0" smtClean="0">
                                <a:ln>
                                  <a:noFill/>
                                </a:ln>
                                <a:solidFill>
                                  <a:srgbClr val="7030A0"/>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srgbClr val="7030A0"/>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srgbClr val="7030A0"/>
                                </a:solidFill>
                                <a:effectLst/>
                                <a:uLnTx/>
                                <a:uFillTx/>
                                <a:latin typeface="Cambria Math" panose="02040503050406030204" pitchFamily="18" charset="0"/>
                              </a:rPr>
                              <m:t>𝑠𝑣𝑒</m:t>
                            </m:r>
                            <m:d>
                              <m:dPr>
                                <m:begChr m:val="["/>
                                <m:endChr m:val="]"/>
                                <m:ctrlPr>
                                  <a:rPr kumimoji="0" lang="fr-FR" sz="1100" b="0" i="1" u="none" strike="noStrike" kern="0" cap="none" spc="0" normalizeH="0" baseline="0" noProof="0" smtClean="0">
                                    <a:ln>
                                      <a:noFill/>
                                    </a:ln>
                                    <a:solidFill>
                                      <a:srgbClr val="7030A0"/>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srgbClr val="7030A0"/>
                                    </a:solidFill>
                                    <a:effectLst/>
                                    <a:uLnTx/>
                                    <a:uFillTx/>
                                    <a:latin typeface="Cambria Math" panose="02040503050406030204" pitchFamily="18" charset="0"/>
                                  </a:rPr>
                                  <m:t>𝑖</m:t>
                                </m:r>
                              </m:e>
                            </m:d>
                          </m:sub>
                        </m:sSub>
                        <m:r>
                          <a:rPr kumimoji="0" lang="fr-FR" sz="1100" b="0" i="1" u="none" strike="noStrike" kern="0" cap="none" spc="0" normalizeH="0" baseline="0" noProof="0" smtClean="0">
                            <a:ln>
                              <a:noFill/>
                            </a:ln>
                            <a:solidFill>
                              <a:prstClr val="black"/>
                            </a:solidFill>
                            <a:effectLst/>
                            <a:uLnTx/>
                            <a:uFillTx/>
                            <a:latin typeface="Cambria Math" panose="02040503050406030204" pitchFamily="18" charset="0"/>
                          </a:rPr>
                          <m:t>−</m:t>
                        </m:r>
                        <m:sSub>
                          <m:sSubPr>
                            <m:ctrlP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ctrlPr>
                          </m:sSubPr>
                          <m:e>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𝑇</m:t>
                            </m:r>
                          </m:e>
                          <m:sub>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𝑠𝑘</m:t>
                            </m:r>
                            <m:d>
                              <m:dPr>
                                <m:begChr m:val="["/>
                                <m:endChr m:val="]"/>
                                <m:ctrlP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ctrlPr>
                              </m:dPr>
                              <m:e>
                                <m:r>
                                  <a:rPr kumimoji="0" lang="fr-FR" sz="1100" b="0" i="1" u="none" strike="noStrike" kern="0" cap="none" spc="0" normalizeH="0" baseline="0" noProof="0" smtClean="0">
                                    <a:ln>
                                      <a:noFill/>
                                    </a:ln>
                                    <a:solidFill>
                                      <a:prstClr val="white">
                                        <a:lumMod val="65000"/>
                                      </a:prstClr>
                                    </a:solidFill>
                                    <a:effectLst/>
                                    <a:uLnTx/>
                                    <a:uFillTx/>
                                    <a:latin typeface="Cambria Math" panose="02040503050406030204" pitchFamily="18" charset="0"/>
                                  </a:rPr>
                                  <m:t>𝑖</m:t>
                                </m:r>
                              </m:e>
                            </m:d>
                          </m:sub>
                        </m:sSub>
                      </m:e>
                    </m:d>
                  </m:oMath>
                </a14:m>
                <a:endPar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artères</a:t>
                </a:r>
                <a:r>
                  <a:rPr kumimoji="0" lang="fr-FR"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&amp;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veines</a:t>
                </a: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ctrlPr>
                        </m:fPr>
                        <m:num>
                          <m:sSup>
                            <m:sSupPr>
                              <m:ctrlP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ctrlPr>
                            </m:sSupPr>
                            <m:e>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𝑻</m:t>
                              </m:r>
                            </m:e>
                            <m:sup>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𝒕</m:t>
                              </m:r>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m:t>
                              </m:r>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𝟏</m:t>
                              </m:r>
                            </m:sup>
                          </m:sSup>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m:t>
                          </m:r>
                          <m:sSup>
                            <m:sSupPr>
                              <m:ctrlP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ctrlPr>
                            </m:sSupPr>
                            <m:e>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𝑻</m:t>
                              </m:r>
                            </m:e>
                            <m:sup>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𝒕</m:t>
                              </m:r>
                            </m:sup>
                          </m:sSup>
                        </m:num>
                        <m:den>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ea typeface="Cambria Math" panose="02040503050406030204" pitchFamily="18" charset="0"/>
                            </a:rPr>
                            <m:t>∆</m:t>
                          </m:r>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ea typeface="Cambria Math" panose="02040503050406030204" pitchFamily="18" charset="0"/>
                            </a:rPr>
                            <m:t>𝒕</m:t>
                          </m:r>
                        </m:den>
                      </m:f>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m:t>
                      </m:r>
                      <m:r>
                        <a:rPr kumimoji="0" lang="fr-FR" sz="1600" b="1" i="0" u="none" strike="noStrike" kern="0" cap="none" spc="0" normalizeH="0" baseline="0" noProof="0" smtClean="0">
                          <a:ln>
                            <a:noFill/>
                          </a:ln>
                          <a:solidFill>
                            <a:srgbClr val="ED7D31"/>
                          </a:solidFill>
                          <a:effectLst/>
                          <a:uLnTx/>
                          <a:uFillTx/>
                          <a:latin typeface="Cambria Math" panose="02040503050406030204" pitchFamily="18" charset="0"/>
                        </a:rPr>
                        <m:t>𝐟</m:t>
                      </m:r>
                      <m:r>
                        <a:rPr kumimoji="0" lang="fr-FR" sz="1600" b="1" i="0" u="none" strike="noStrike" kern="0" cap="none" spc="0" normalizeH="0" baseline="0" noProof="0" smtClean="0">
                          <a:ln>
                            <a:noFill/>
                          </a:ln>
                          <a:solidFill>
                            <a:srgbClr val="ED7D31"/>
                          </a:solidFill>
                          <a:effectLst/>
                          <a:uLnTx/>
                          <a:uFillTx/>
                          <a:latin typeface="Cambria Math" panose="02040503050406030204" pitchFamily="18" charset="0"/>
                        </a:rPr>
                        <m:t>(</m:t>
                      </m:r>
                      <m:sSup>
                        <m:sSupPr>
                          <m:ctrlP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ctrlPr>
                        </m:sSupPr>
                        <m:e>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𝑻</m:t>
                          </m:r>
                        </m:e>
                        <m:sup>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𝒕</m:t>
                          </m:r>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m:t>
                          </m:r>
                          <m:r>
                            <a:rPr kumimoji="0" lang="fr-FR" sz="1600" b="1" i="1" u="none" strike="noStrike" kern="0" cap="none" spc="0" normalizeH="0" baseline="0" noProof="0" smtClean="0">
                              <a:ln>
                                <a:noFill/>
                              </a:ln>
                              <a:solidFill>
                                <a:srgbClr val="ED7D31"/>
                              </a:solidFill>
                              <a:effectLst/>
                              <a:uLnTx/>
                              <a:uFillTx/>
                              <a:latin typeface="Cambria Math" panose="02040503050406030204" pitchFamily="18" charset="0"/>
                            </a:rPr>
                            <m:t>𝟏</m:t>
                          </m:r>
                        </m:sup>
                      </m:sSup>
                      <m:r>
                        <a:rPr kumimoji="0" lang="fr-FR" sz="1600" b="1" i="0" u="none" strike="noStrike" kern="0" cap="none" spc="0" normalizeH="0" baseline="0" noProof="0" smtClean="0">
                          <a:ln>
                            <a:noFill/>
                          </a:ln>
                          <a:solidFill>
                            <a:srgbClr val="ED7D31"/>
                          </a:solidFill>
                          <a:effectLst/>
                          <a:uLnTx/>
                          <a:uFillTx/>
                          <a:latin typeface="Cambria Math" panose="02040503050406030204" pitchFamily="18" charset="0"/>
                        </a:rPr>
                        <m:t>) </m:t>
                      </m:r>
                    </m:oMath>
                  </m:oMathPara>
                </a14:m>
                <a:endParaRPr kumimoji="0" lang="fr-FR" sz="1800" b="1" i="0" u="none" strike="noStrike" kern="0" cap="none" spc="0" normalizeH="0" baseline="0" noProof="0" dirty="0">
                  <a:ln>
                    <a:noFill/>
                  </a:ln>
                  <a:solidFill>
                    <a:srgbClr val="ED7D31"/>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mc:Choice>
        <mc:Fallback xmlns="">
          <p:sp>
            <p:nvSpPr>
              <p:cNvPr id="14" name="ZoneTexte 13">
                <a:extLst>
                  <a:ext uri="{FF2B5EF4-FFF2-40B4-BE49-F238E27FC236}">
                    <a16:creationId xmlns:a16="http://schemas.microsoft.com/office/drawing/2014/main" id="{D29E92F3-186F-4008-811B-C461D7B795CA}"/>
                  </a:ext>
                </a:extLst>
              </p:cNvPr>
              <p:cNvSpPr txBox="1">
                <a:spLocks noRot="1" noChangeAspect="1" noMove="1" noResize="1" noEditPoints="1" noAdjustHandles="1" noChangeArrowheads="1" noChangeShapeType="1" noTextEdit="1"/>
              </p:cNvSpPr>
              <p:nvPr/>
            </p:nvSpPr>
            <p:spPr>
              <a:xfrm>
                <a:off x="7300346" y="2313110"/>
                <a:ext cx="4876800" cy="4647041"/>
              </a:xfrm>
              <a:prstGeom prst="rect">
                <a:avLst/>
              </a:prstGeom>
              <a:blipFill>
                <a:blip r:embed="rId7"/>
                <a:stretch>
                  <a:fillRect l="-2250" t="-1180" r="-2000"/>
                </a:stretch>
              </a:blipFill>
            </p:spPr>
            <p:txBody>
              <a:bodyPr/>
              <a:lstStyle/>
              <a:p>
                <a:r>
                  <a:rPr lang="fr-FR">
                    <a:noFill/>
                  </a:rPr>
                  <a:t> </a:t>
                </a:r>
              </a:p>
            </p:txBody>
          </p:sp>
        </mc:Fallback>
      </mc:AlternateContent>
      <p:sp>
        <p:nvSpPr>
          <p:cNvPr id="15" name="ZoneTexte 14">
            <a:extLst>
              <a:ext uri="{FF2B5EF4-FFF2-40B4-BE49-F238E27FC236}">
                <a16:creationId xmlns:a16="http://schemas.microsoft.com/office/drawing/2014/main" id="{C92BD69B-E989-4549-8CF1-68ECE6EC957F}"/>
              </a:ext>
            </a:extLst>
          </p:cNvPr>
          <p:cNvSpPr txBox="1"/>
          <p:nvPr/>
        </p:nvSpPr>
        <p:spPr>
          <a:xfrm>
            <a:off x="8493070" y="1852038"/>
            <a:ext cx="286072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Bilans thermiques</a:t>
            </a:r>
          </a:p>
        </p:txBody>
      </p:sp>
    </p:spTree>
    <p:extLst>
      <p:ext uri="{BB962C8B-B14F-4D97-AF65-F5344CB8AC3E}">
        <p14:creationId xmlns:p14="http://schemas.microsoft.com/office/powerpoint/2010/main" val="197069939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1"/>
            </p:custDataLst>
          </p:nvPr>
        </p:nvSpPr>
        <p:spPr/>
        <p:txBody>
          <a:bodyPr/>
          <a:lstStyle/>
          <a:p>
            <a:pPr indent="0">
              <a:buNone/>
            </a:pPr>
            <a:r>
              <a:rPr lang="fr-FR" sz="3200" b="1" dirty="0">
                <a:solidFill>
                  <a:schemeClr val="tx2"/>
                </a:solidFill>
                <a:latin typeface="Arial"/>
                <a:cs typeface="Arial"/>
              </a:rPr>
              <a:t>Introduction</a:t>
            </a:r>
            <a:endParaRPr lang="fr-FR" sz="3333" b="1" dirty="0">
              <a:solidFill>
                <a:schemeClr val="tx2"/>
              </a:solidFill>
              <a:latin typeface="Arial"/>
              <a:cs typeface="Arial"/>
            </a:endParaRPr>
          </a:p>
        </p:txBody>
      </p:sp>
      <p:sp>
        <p:nvSpPr>
          <p:cNvPr id="2" name="ZoneTexte 1">
            <a:extLst>
              <a:ext uri="{FF2B5EF4-FFF2-40B4-BE49-F238E27FC236}">
                <a16:creationId xmlns:a16="http://schemas.microsoft.com/office/drawing/2014/main" id="{A49CD8B3-5964-4790-BB2D-D5C8B6D8924E}"/>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1</a:t>
            </a:r>
          </a:p>
        </p:txBody>
      </p:sp>
      <p:sp>
        <p:nvSpPr>
          <p:cNvPr id="14" name="ZoneTexte 13">
            <a:extLst>
              <a:ext uri="{FF2B5EF4-FFF2-40B4-BE49-F238E27FC236}">
                <a16:creationId xmlns:a16="http://schemas.microsoft.com/office/drawing/2014/main" id="{21A48F04-9C55-4EF3-9649-B0BC9AEF74B9}"/>
              </a:ext>
            </a:extLst>
          </p:cNvPr>
          <p:cNvSpPr txBox="1"/>
          <p:nvPr/>
        </p:nvSpPr>
        <p:spPr>
          <a:xfrm>
            <a:off x="325982" y="1237797"/>
            <a:ext cx="11302800" cy="400110"/>
          </a:xfrm>
          <a:prstGeom prst="rect">
            <a:avLst/>
          </a:prstGeom>
          <a:noFill/>
          <a:ln w="38100">
            <a:noFill/>
          </a:ln>
        </p:spPr>
        <p:txBody>
          <a:bodyPr wrap="square" lIns="91440" tIns="45720" rIns="91440" bIns="45720" rtlCol="0" anchor="t">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r-FR" sz="2000" i="0" u="none" strike="noStrike" kern="1200" cap="none" spc="0" normalizeH="0" baseline="0" noProof="0" dirty="0">
                <a:ln>
                  <a:noFill/>
                </a:ln>
                <a:effectLst/>
                <a:uLnTx/>
                <a:uFillTx/>
                <a:latin typeface="Arial" panose="020B0604020202020204" pitchFamily="34" charset="0"/>
                <a:cs typeface="Arial" panose="020B0604020202020204" pitchFamily="34" charset="0"/>
              </a:rPr>
              <a:t>Etude épidémiologique : </a:t>
            </a:r>
            <a:r>
              <a:rPr kumimoji="0" lang="fr-FR" sz="2000" b="0" i="0" u="none" strike="noStrike" kern="1200" cap="none" spc="0" normalizeH="0" baseline="0" noProof="0" dirty="0">
                <a:ln>
                  <a:noFill/>
                </a:ln>
                <a:solidFill>
                  <a:prstClr val="black"/>
                </a:solidFill>
                <a:effectLst/>
                <a:uLnTx/>
                <a:uFillTx/>
                <a:latin typeface="Arial" panose="020B0604020202020204" pitchFamily="34" charset="0"/>
                <a:ea typeface="+mn-lt"/>
                <a:cs typeface="Arial" panose="020B0604020202020204" pitchFamily="34" charset="0"/>
              </a:rPr>
              <a:t>étude de la distribution des problèmes de santé dans une population </a:t>
            </a:r>
          </a:p>
        </p:txBody>
      </p:sp>
      <p:sp>
        <p:nvSpPr>
          <p:cNvPr id="12" name="ZoneTexte 11">
            <a:extLst>
              <a:ext uri="{FF2B5EF4-FFF2-40B4-BE49-F238E27FC236}">
                <a16:creationId xmlns:a16="http://schemas.microsoft.com/office/drawing/2014/main" id="{089DBD7B-1119-4119-8479-F6D9AB7D1A10}"/>
              </a:ext>
            </a:extLst>
          </p:cNvPr>
          <p:cNvSpPr txBox="1"/>
          <p:nvPr/>
        </p:nvSpPr>
        <p:spPr>
          <a:xfrm>
            <a:off x="436994" y="2461432"/>
            <a:ext cx="6879886" cy="1323439"/>
          </a:xfrm>
          <a:prstGeom prst="rect">
            <a:avLst/>
          </a:prstGeom>
          <a:noFill/>
        </p:spPr>
        <p:txBody>
          <a:bodyPr wrap="square">
            <a:spAutoFit/>
          </a:bodyPr>
          <a:lstStyle/>
          <a:p>
            <a:pPr marL="285750" indent="-285750">
              <a:buFont typeface="Wingdings" panose="05000000000000000000" pitchFamily="2" charset="2"/>
              <a:buChar char="à"/>
            </a:pPr>
            <a:r>
              <a:rPr lang="fr-FR" sz="2000" dirty="0">
                <a:effectLst/>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Etudier le risque sanitaire à l’</a:t>
            </a:r>
            <a:r>
              <a:rPr lang="fr-FR" sz="2000" b="1" dirty="0">
                <a:effectLst/>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échelle de l’individu</a:t>
            </a:r>
          </a:p>
          <a:p>
            <a:pPr marL="285750" indent="-285750">
              <a:buFont typeface="Wingdings" panose="05000000000000000000" pitchFamily="2" charset="2"/>
              <a:buChar char="à"/>
            </a:pPr>
            <a:r>
              <a:rPr lang="fr-FR" sz="2000" dirty="0">
                <a:solidFill>
                  <a:schemeClr val="accent1"/>
                </a:solidFill>
                <a:latin typeface="Arial" panose="020B0604020202020204" pitchFamily="34" charset="0"/>
                <a:cs typeface="Arial" panose="020B0604020202020204" pitchFamily="34" charset="0"/>
                <a:sym typeface="Wingdings" panose="05000000000000000000" pitchFamily="2" charset="2"/>
              </a:rPr>
              <a:t>Identifier des situations à risque </a:t>
            </a:r>
          </a:p>
          <a:p>
            <a:pPr marL="285750" indent="-285750">
              <a:buFont typeface="Wingdings" panose="05000000000000000000" pitchFamily="2" charset="2"/>
              <a:buChar char="à"/>
            </a:pPr>
            <a:r>
              <a:rPr lang="fr-FR" sz="2000" dirty="0">
                <a:solidFill>
                  <a:schemeClr val="accent1"/>
                </a:solidFill>
                <a:latin typeface="Arial" panose="020B0604020202020204" pitchFamily="34" charset="0"/>
                <a:cs typeface="Arial" panose="020B0604020202020204" pitchFamily="34" charset="0"/>
                <a:sym typeface="Wingdings" panose="05000000000000000000" pitchFamily="2" charset="2"/>
              </a:rPr>
              <a:t>Comprendre les facteurs qui affectent ce risque </a:t>
            </a:r>
          </a:p>
          <a:p>
            <a:pPr marL="285750" indent="-285750">
              <a:buFont typeface="Wingdings" panose="05000000000000000000" pitchFamily="2" charset="2"/>
              <a:buChar char="à"/>
            </a:pPr>
            <a:r>
              <a:rPr lang="fr-FR" sz="2000" dirty="0">
                <a:solidFill>
                  <a:schemeClr val="accent1"/>
                </a:solidFill>
                <a:latin typeface="Arial" panose="020B0604020202020204" pitchFamily="34" charset="0"/>
                <a:cs typeface="Arial" panose="020B0604020202020204" pitchFamily="34" charset="0"/>
                <a:sym typeface="Wingdings" panose="05000000000000000000" pitchFamily="2" charset="2"/>
              </a:rPr>
              <a:t>Prioriser les actions de protection </a:t>
            </a:r>
          </a:p>
        </p:txBody>
      </p:sp>
      <p:grpSp>
        <p:nvGrpSpPr>
          <p:cNvPr id="110" name="Groupe 109">
            <a:extLst>
              <a:ext uri="{FF2B5EF4-FFF2-40B4-BE49-F238E27FC236}">
                <a16:creationId xmlns:a16="http://schemas.microsoft.com/office/drawing/2014/main" id="{BF4A1206-F358-4BB1-B346-A786F4C0637E}"/>
              </a:ext>
            </a:extLst>
          </p:cNvPr>
          <p:cNvGrpSpPr/>
          <p:nvPr/>
        </p:nvGrpSpPr>
        <p:grpSpPr>
          <a:xfrm>
            <a:off x="6326044" y="3856245"/>
            <a:ext cx="5520160" cy="2145036"/>
            <a:chOff x="1447800" y="2952006"/>
            <a:chExt cx="5520160" cy="2395498"/>
          </a:xfrm>
        </p:grpSpPr>
        <p:sp>
          <p:nvSpPr>
            <p:cNvPr id="111" name="Rectangle 110">
              <a:extLst>
                <a:ext uri="{FF2B5EF4-FFF2-40B4-BE49-F238E27FC236}">
                  <a16:creationId xmlns:a16="http://schemas.microsoft.com/office/drawing/2014/main" id="{F1E06DA8-D4F0-4754-B624-7E529B56CF3F}"/>
                </a:ext>
              </a:extLst>
            </p:cNvPr>
            <p:cNvSpPr/>
            <p:nvPr/>
          </p:nvSpPr>
          <p:spPr>
            <a:xfrm>
              <a:off x="1447800" y="2952006"/>
              <a:ext cx="5520160" cy="2395498"/>
            </a:xfrm>
            <a:prstGeom prst="rect">
              <a:avLst/>
            </a:prstGeom>
            <a:noFill/>
            <a:ln w="381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800" b="1" dirty="0">
                  <a:solidFill>
                    <a:schemeClr val="bg1"/>
                  </a:solidFill>
                  <a:latin typeface="Arial" panose="020B0604020202020204" pitchFamily="34" charset="0"/>
                  <a:cs typeface="Arial" panose="020B0604020202020204" pitchFamily="34" charset="0"/>
                </a:rPr>
                <a:t>Modélisation numérique</a:t>
              </a:r>
            </a:p>
            <a:p>
              <a:endParaRPr lang="fr-FR" sz="1800" dirty="0">
                <a:latin typeface="Arial" panose="020B0604020202020204" pitchFamily="34" charset="0"/>
                <a:cs typeface="Arial" panose="020B0604020202020204" pitchFamily="34" charset="0"/>
              </a:endParaRPr>
            </a:p>
            <a:p>
              <a:endParaRPr lang="fr-FR" sz="1800" dirty="0">
                <a:latin typeface="Arial" panose="020B0604020202020204" pitchFamily="34" charset="0"/>
                <a:cs typeface="Arial" panose="020B0604020202020204" pitchFamily="34" charset="0"/>
              </a:endParaRPr>
            </a:p>
            <a:p>
              <a:endParaRPr lang="fr-FR" sz="1400" dirty="0">
                <a:latin typeface="Arial" panose="020B0604020202020204" pitchFamily="34" charset="0"/>
                <a:cs typeface="Arial" panose="020B0604020202020204" pitchFamily="34" charset="0"/>
              </a:endParaRPr>
            </a:p>
            <a:p>
              <a:endParaRPr lang="fr-FR" sz="1400" dirty="0">
                <a:latin typeface="Arial" panose="020B0604020202020204" pitchFamily="34" charset="0"/>
                <a:cs typeface="Arial" panose="020B0604020202020204" pitchFamily="34" charset="0"/>
              </a:endParaRPr>
            </a:p>
            <a:p>
              <a:endParaRPr lang="fr-FR" sz="1800" dirty="0">
                <a:latin typeface="Arial" panose="020B0604020202020204" pitchFamily="34" charset="0"/>
                <a:cs typeface="Arial" panose="020B0604020202020204" pitchFamily="34" charset="0"/>
              </a:endParaRPr>
            </a:p>
            <a:p>
              <a:endParaRPr lang="fr-FR" sz="1800" dirty="0">
                <a:latin typeface="Arial" panose="020B0604020202020204" pitchFamily="34" charset="0"/>
                <a:cs typeface="Arial" panose="020B0604020202020204" pitchFamily="34" charset="0"/>
              </a:endParaRPr>
            </a:p>
            <a:p>
              <a:r>
                <a:rPr lang="fr-FR" sz="1800" dirty="0">
                  <a:solidFill>
                    <a:schemeClr val="tx2"/>
                  </a:solidFill>
                  <a:latin typeface="Arial" panose="020B0604020202020204" pitchFamily="34" charset="0"/>
                  <a:cs typeface="Arial" panose="020B0604020202020204" pitchFamily="34" charset="0"/>
                </a:rPr>
                <a:t>Modèle thermo-physiologique        </a:t>
              </a:r>
              <a:r>
                <a:rPr lang="fr-FR" sz="1800" dirty="0">
                  <a:solidFill>
                    <a:schemeClr val="bg1"/>
                  </a:solidFill>
                  <a:latin typeface="Arial" panose="020B0604020202020204" pitchFamily="34" charset="0"/>
                  <a:cs typeface="Arial" panose="020B0604020202020204" pitchFamily="34" charset="0"/>
                </a:rPr>
                <a:t>STD de bâtiment</a:t>
              </a:r>
            </a:p>
          </p:txBody>
        </p:sp>
        <p:grpSp>
          <p:nvGrpSpPr>
            <p:cNvPr id="112" name="Groupe 111">
              <a:extLst>
                <a:ext uri="{FF2B5EF4-FFF2-40B4-BE49-F238E27FC236}">
                  <a16:creationId xmlns:a16="http://schemas.microsoft.com/office/drawing/2014/main" id="{5685866D-77D7-4A1A-AF6D-12295F8F3D23}"/>
                </a:ext>
              </a:extLst>
            </p:cNvPr>
            <p:cNvGrpSpPr/>
            <p:nvPr/>
          </p:nvGrpSpPr>
          <p:grpSpPr>
            <a:xfrm>
              <a:off x="2320771" y="3269062"/>
              <a:ext cx="1050894" cy="1540260"/>
              <a:chOff x="226018" y="2429292"/>
              <a:chExt cx="1708065" cy="2503453"/>
            </a:xfrm>
          </p:grpSpPr>
          <p:pic>
            <p:nvPicPr>
              <p:cNvPr id="129" name="Image 128">
                <a:extLst>
                  <a:ext uri="{FF2B5EF4-FFF2-40B4-BE49-F238E27FC236}">
                    <a16:creationId xmlns:a16="http://schemas.microsoft.com/office/drawing/2014/main" id="{3DA63107-B7DD-4B07-9F07-7E3A8CF58BE5}"/>
                  </a:ext>
                </a:extLst>
              </p:cNvPr>
              <p:cNvPicPr>
                <a:picLocks noChangeAspect="1"/>
              </p:cNvPicPr>
              <p:nvPr/>
            </p:nvPicPr>
            <p:blipFill rotWithShape="1">
              <a:blip r:embed="rId6"/>
              <a:srcRect l="22612" r="18171"/>
              <a:stretch/>
            </p:blipFill>
            <p:spPr>
              <a:xfrm rot="10800000">
                <a:off x="1666265" y="3314380"/>
                <a:ext cx="253866" cy="216746"/>
              </a:xfrm>
              <a:prstGeom prst="rect">
                <a:avLst/>
              </a:prstGeom>
            </p:spPr>
          </p:pic>
          <p:pic>
            <p:nvPicPr>
              <p:cNvPr id="130" name="Image 129">
                <a:extLst>
                  <a:ext uri="{FF2B5EF4-FFF2-40B4-BE49-F238E27FC236}">
                    <a16:creationId xmlns:a16="http://schemas.microsoft.com/office/drawing/2014/main" id="{B1D453DF-84D6-4064-AA50-3352A8FD6E33}"/>
                  </a:ext>
                </a:extLst>
              </p:cNvPr>
              <p:cNvPicPr>
                <a:picLocks noChangeAspect="1"/>
              </p:cNvPicPr>
              <p:nvPr/>
            </p:nvPicPr>
            <p:blipFill>
              <a:blip r:embed="rId7"/>
              <a:stretch>
                <a:fillRect/>
              </a:stretch>
            </p:blipFill>
            <p:spPr>
              <a:xfrm flipH="1">
                <a:off x="1652314" y="3062611"/>
                <a:ext cx="281769" cy="117189"/>
              </a:xfrm>
              <a:prstGeom prst="rect">
                <a:avLst/>
              </a:prstGeom>
            </p:spPr>
          </p:pic>
          <p:pic>
            <p:nvPicPr>
              <p:cNvPr id="131" name="Image 130">
                <a:extLst>
                  <a:ext uri="{FF2B5EF4-FFF2-40B4-BE49-F238E27FC236}">
                    <a16:creationId xmlns:a16="http://schemas.microsoft.com/office/drawing/2014/main" id="{739BC50C-F4BE-4EB7-A3B9-98CFE64C8101}"/>
                  </a:ext>
                </a:extLst>
              </p:cNvPr>
              <p:cNvPicPr>
                <a:picLocks noChangeAspect="1"/>
              </p:cNvPicPr>
              <p:nvPr/>
            </p:nvPicPr>
            <p:blipFill>
              <a:blip r:embed="rId8"/>
              <a:stretch>
                <a:fillRect/>
              </a:stretch>
            </p:blipFill>
            <p:spPr>
              <a:xfrm flipH="1">
                <a:off x="1388686" y="3969552"/>
                <a:ext cx="260094" cy="180835"/>
              </a:xfrm>
              <a:prstGeom prst="rect">
                <a:avLst/>
              </a:prstGeom>
            </p:spPr>
          </p:pic>
          <p:pic>
            <p:nvPicPr>
              <p:cNvPr id="132" name="Graphique 131">
                <a:extLst>
                  <a:ext uri="{FF2B5EF4-FFF2-40B4-BE49-F238E27FC236}">
                    <a16:creationId xmlns:a16="http://schemas.microsoft.com/office/drawing/2014/main" id="{7D73ACE3-1623-49BF-AB61-32CB1A402B80}"/>
                  </a:ext>
                </a:extLst>
              </p:cNvPr>
              <p:cNvPicPr>
                <a:picLocks noChangeAspect="1"/>
              </p:cNvPicPr>
              <p:nvPr>
                <p:custDataLst>
                  <p:tags r:id="rId2"/>
                </p:custDataLst>
              </p:nvPr>
            </p:nvPicPr>
            <p:blipFill rotWithShape="1">
              <a:blip r:embed="rId9">
                <a:extLst>
                  <a:ext uri="{96DAC541-7B7A-43D3-8B79-37D633B846F1}">
                    <asvg:svgBlip xmlns:asvg="http://schemas.microsoft.com/office/drawing/2016/SVG/main" r:embed="rId10"/>
                  </a:ext>
                </a:extLst>
              </a:blip>
              <a:srcRect r="12543"/>
              <a:stretch/>
            </p:blipFill>
            <p:spPr>
              <a:xfrm>
                <a:off x="226018" y="2429292"/>
                <a:ext cx="1548000" cy="2503453"/>
              </a:xfrm>
              <a:prstGeom prst="rect">
                <a:avLst/>
              </a:prstGeom>
            </p:spPr>
          </p:pic>
          <p:grpSp>
            <p:nvGrpSpPr>
              <p:cNvPr id="133" name="Groupe 132">
                <a:extLst>
                  <a:ext uri="{FF2B5EF4-FFF2-40B4-BE49-F238E27FC236}">
                    <a16:creationId xmlns:a16="http://schemas.microsoft.com/office/drawing/2014/main" id="{59924F85-54FD-456D-9A09-080A7009D2FD}"/>
                  </a:ext>
                </a:extLst>
              </p:cNvPr>
              <p:cNvGrpSpPr/>
              <p:nvPr>
                <p:custDataLst>
                  <p:tags r:id="rId3"/>
                </p:custDataLst>
              </p:nvPr>
            </p:nvGrpSpPr>
            <p:grpSpPr>
              <a:xfrm>
                <a:off x="553483" y="2731592"/>
                <a:ext cx="954030" cy="2142767"/>
                <a:chOff x="4328651" y="2243585"/>
                <a:chExt cx="1514167" cy="3373748"/>
              </a:xfrm>
            </p:grpSpPr>
            <p:cxnSp>
              <p:nvCxnSpPr>
                <p:cNvPr id="144" name="Connecteur droit 143">
                  <a:extLst>
                    <a:ext uri="{FF2B5EF4-FFF2-40B4-BE49-F238E27FC236}">
                      <a16:creationId xmlns:a16="http://schemas.microsoft.com/office/drawing/2014/main" id="{8F16CC33-6BD5-4854-AC3C-C2D8122F0FB2}"/>
                    </a:ext>
                  </a:extLst>
                </p:cNvPr>
                <p:cNvCxnSpPr>
                  <a:cxnSpLocks/>
                </p:cNvCxnSpPr>
                <p:nvPr/>
              </p:nvCxnSpPr>
              <p:spPr>
                <a:xfrm>
                  <a:off x="5083277" y="2963523"/>
                  <a:ext cx="0" cy="754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5" name="Connecteur droit 144">
                  <a:extLst>
                    <a:ext uri="{FF2B5EF4-FFF2-40B4-BE49-F238E27FC236}">
                      <a16:creationId xmlns:a16="http://schemas.microsoft.com/office/drawing/2014/main" id="{4B19C27D-0313-44D6-8EE4-CBFCF11F4A4A}"/>
                    </a:ext>
                  </a:extLst>
                </p:cNvPr>
                <p:cNvCxnSpPr>
                  <a:cxnSpLocks/>
                </p:cNvCxnSpPr>
                <p:nvPr/>
              </p:nvCxnSpPr>
              <p:spPr>
                <a:xfrm>
                  <a:off x="4803057" y="3787195"/>
                  <a:ext cx="0" cy="108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6" name="Connecteur droit 145">
                  <a:extLst>
                    <a:ext uri="{FF2B5EF4-FFF2-40B4-BE49-F238E27FC236}">
                      <a16:creationId xmlns:a16="http://schemas.microsoft.com/office/drawing/2014/main" id="{74B02120-42EF-499C-BAE6-6A2A55E1124B}"/>
                    </a:ext>
                  </a:extLst>
                </p:cNvPr>
                <p:cNvCxnSpPr>
                  <a:cxnSpLocks/>
                </p:cNvCxnSpPr>
                <p:nvPr/>
              </p:nvCxnSpPr>
              <p:spPr>
                <a:xfrm>
                  <a:off x="5319251" y="3787195"/>
                  <a:ext cx="0" cy="108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7" name="Connecteur droit 146">
                  <a:extLst>
                    <a:ext uri="{FF2B5EF4-FFF2-40B4-BE49-F238E27FC236}">
                      <a16:creationId xmlns:a16="http://schemas.microsoft.com/office/drawing/2014/main" id="{9AD759C2-8032-4CD2-BF71-E90B7090CC23}"/>
                    </a:ext>
                  </a:extLst>
                </p:cNvPr>
                <p:cNvCxnSpPr>
                  <a:cxnSpLocks/>
                </p:cNvCxnSpPr>
                <p:nvPr/>
              </p:nvCxnSpPr>
              <p:spPr>
                <a:xfrm>
                  <a:off x="5319251" y="4957333"/>
                  <a:ext cx="0" cy="66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8" name="Connecteur droit 147">
                  <a:extLst>
                    <a:ext uri="{FF2B5EF4-FFF2-40B4-BE49-F238E27FC236}">
                      <a16:creationId xmlns:a16="http://schemas.microsoft.com/office/drawing/2014/main" id="{40D1E942-0BAA-48C2-B2DA-6CB4DC76E087}"/>
                    </a:ext>
                  </a:extLst>
                </p:cNvPr>
                <p:cNvCxnSpPr>
                  <a:cxnSpLocks/>
                </p:cNvCxnSpPr>
                <p:nvPr/>
              </p:nvCxnSpPr>
              <p:spPr>
                <a:xfrm>
                  <a:off x="4803057" y="4957333"/>
                  <a:ext cx="0" cy="66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9" name="Connecteur droit 148">
                  <a:extLst>
                    <a:ext uri="{FF2B5EF4-FFF2-40B4-BE49-F238E27FC236}">
                      <a16:creationId xmlns:a16="http://schemas.microsoft.com/office/drawing/2014/main" id="{341E8196-38E9-4DB7-B7B4-549EE07518AA}"/>
                    </a:ext>
                  </a:extLst>
                </p:cNvPr>
                <p:cNvCxnSpPr>
                  <a:cxnSpLocks/>
                </p:cNvCxnSpPr>
                <p:nvPr/>
              </p:nvCxnSpPr>
              <p:spPr>
                <a:xfrm>
                  <a:off x="5083277" y="2243585"/>
                  <a:ext cx="0" cy="54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0" name="Connecteur droit 149">
                  <a:extLst>
                    <a:ext uri="{FF2B5EF4-FFF2-40B4-BE49-F238E27FC236}">
                      <a16:creationId xmlns:a16="http://schemas.microsoft.com/office/drawing/2014/main" id="{C14B5DEF-E165-4487-A2EB-26CA676F5CC1}"/>
                    </a:ext>
                  </a:extLst>
                </p:cNvPr>
                <p:cNvCxnSpPr>
                  <a:cxnSpLocks/>
                </p:cNvCxnSpPr>
                <p:nvPr/>
              </p:nvCxnSpPr>
              <p:spPr>
                <a:xfrm rot="16200000">
                  <a:off x="5527801" y="2571620"/>
                  <a:ext cx="0" cy="612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1" name="Connecteur droit 150">
                  <a:extLst>
                    <a:ext uri="{FF2B5EF4-FFF2-40B4-BE49-F238E27FC236}">
                      <a16:creationId xmlns:a16="http://schemas.microsoft.com/office/drawing/2014/main" id="{36CBBD5C-5110-4824-A089-BD71EF319ED6}"/>
                    </a:ext>
                  </a:extLst>
                </p:cNvPr>
                <p:cNvCxnSpPr>
                  <a:cxnSpLocks/>
                </p:cNvCxnSpPr>
                <p:nvPr/>
              </p:nvCxnSpPr>
              <p:spPr>
                <a:xfrm>
                  <a:off x="5842818" y="3137936"/>
                  <a:ext cx="0" cy="754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2" name="Connecteur droit 151">
                  <a:extLst>
                    <a:ext uri="{FF2B5EF4-FFF2-40B4-BE49-F238E27FC236}">
                      <a16:creationId xmlns:a16="http://schemas.microsoft.com/office/drawing/2014/main" id="{DC7C8D3A-BB92-4706-AC95-D4DD18D84115}"/>
                    </a:ext>
                  </a:extLst>
                </p:cNvPr>
                <p:cNvCxnSpPr>
                  <a:cxnSpLocks/>
                </p:cNvCxnSpPr>
                <p:nvPr/>
              </p:nvCxnSpPr>
              <p:spPr>
                <a:xfrm rot="16200000">
                  <a:off x="4652651" y="2561544"/>
                  <a:ext cx="0" cy="648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 name="Connecteur droit 152">
                  <a:extLst>
                    <a:ext uri="{FF2B5EF4-FFF2-40B4-BE49-F238E27FC236}">
                      <a16:creationId xmlns:a16="http://schemas.microsoft.com/office/drawing/2014/main" id="{B05C9E86-9AFC-4807-A7FD-765E0CB167BD}"/>
                    </a:ext>
                  </a:extLst>
                </p:cNvPr>
                <p:cNvCxnSpPr>
                  <a:cxnSpLocks/>
                </p:cNvCxnSpPr>
                <p:nvPr/>
              </p:nvCxnSpPr>
              <p:spPr>
                <a:xfrm>
                  <a:off x="4349721" y="3137936"/>
                  <a:ext cx="0" cy="754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grpSp>
          <p:pic>
            <p:nvPicPr>
              <p:cNvPr id="134" name="Graphique 133" descr="Feu">
                <a:extLst>
                  <a:ext uri="{FF2B5EF4-FFF2-40B4-BE49-F238E27FC236}">
                    <a16:creationId xmlns:a16="http://schemas.microsoft.com/office/drawing/2014/main" id="{F987FD3F-E232-4EA7-BFC6-8C7CADCEEC9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21647" y="3503698"/>
                <a:ext cx="235950" cy="235950"/>
              </a:xfrm>
              <a:prstGeom prst="rect">
                <a:avLst/>
              </a:prstGeom>
            </p:spPr>
          </p:pic>
          <p:cxnSp>
            <p:nvCxnSpPr>
              <p:cNvPr id="135" name="Connecteur droit avec flèche 134">
                <a:extLst>
                  <a:ext uri="{FF2B5EF4-FFF2-40B4-BE49-F238E27FC236}">
                    <a16:creationId xmlns:a16="http://schemas.microsoft.com/office/drawing/2014/main" id="{DF5270F5-6955-412D-81FB-06CD559C6054}"/>
                  </a:ext>
                </a:extLst>
              </p:cNvPr>
              <p:cNvCxnSpPr>
                <a:cxnSpLocks/>
              </p:cNvCxnSpPr>
              <p:nvPr/>
            </p:nvCxnSpPr>
            <p:spPr>
              <a:xfrm flipH="1">
                <a:off x="664230" y="3314380"/>
                <a:ext cx="280172"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136" name="Groupe 135">
                <a:extLst>
                  <a:ext uri="{FF2B5EF4-FFF2-40B4-BE49-F238E27FC236}">
                    <a16:creationId xmlns:a16="http://schemas.microsoft.com/office/drawing/2014/main" id="{130BFD60-60B2-4D05-9E79-4DE11BF22223}"/>
                  </a:ext>
                </a:extLst>
              </p:cNvPr>
              <p:cNvGrpSpPr/>
              <p:nvPr/>
            </p:nvGrpSpPr>
            <p:grpSpPr>
              <a:xfrm>
                <a:off x="1205651" y="2451471"/>
                <a:ext cx="381916" cy="254913"/>
                <a:chOff x="11918082" y="3584394"/>
                <a:chExt cx="818590" cy="546375"/>
              </a:xfrm>
            </p:grpSpPr>
            <p:sp>
              <p:nvSpPr>
                <p:cNvPr id="138" name="Rectangle 137">
                  <a:extLst>
                    <a:ext uri="{FF2B5EF4-FFF2-40B4-BE49-F238E27FC236}">
                      <a16:creationId xmlns:a16="http://schemas.microsoft.com/office/drawing/2014/main" id="{4DA785D2-81F1-4BBD-8138-5EE53708457D}"/>
                    </a:ext>
                  </a:extLst>
                </p:cNvPr>
                <p:cNvSpPr/>
                <p:nvPr/>
              </p:nvSpPr>
              <p:spPr>
                <a:xfrm>
                  <a:off x="12000241" y="3649720"/>
                  <a:ext cx="736431" cy="47672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latin typeface="Arial" panose="020B0604020202020204" pitchFamily="34" charset="0"/>
                    <a:cs typeface="Arial" panose="020B0604020202020204" pitchFamily="34" charset="0"/>
                  </a:endParaRPr>
                </a:p>
              </p:txBody>
            </p:sp>
            <p:grpSp>
              <p:nvGrpSpPr>
                <p:cNvPr id="139" name="Groupe 138">
                  <a:extLst>
                    <a:ext uri="{FF2B5EF4-FFF2-40B4-BE49-F238E27FC236}">
                      <a16:creationId xmlns:a16="http://schemas.microsoft.com/office/drawing/2014/main" id="{6F4A4CE0-36B6-4785-803F-68C5FDB747C6}"/>
                    </a:ext>
                  </a:extLst>
                </p:cNvPr>
                <p:cNvGrpSpPr/>
                <p:nvPr/>
              </p:nvGrpSpPr>
              <p:grpSpPr>
                <a:xfrm>
                  <a:off x="11918082" y="3710013"/>
                  <a:ext cx="253867" cy="328668"/>
                  <a:chOff x="9571034" y="3811385"/>
                  <a:chExt cx="1575733" cy="1761477"/>
                </a:xfrm>
                <a:solidFill>
                  <a:schemeClr val="bg1"/>
                </a:solidFill>
              </p:grpSpPr>
              <p:pic>
                <p:nvPicPr>
                  <p:cNvPr id="141" name="Graphique 140" descr="Eau">
                    <a:extLst>
                      <a:ext uri="{FF2B5EF4-FFF2-40B4-BE49-F238E27FC236}">
                        <a16:creationId xmlns:a16="http://schemas.microsoft.com/office/drawing/2014/main" id="{CA6B4C66-4AE6-426F-B47E-FDA04C2E0D3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571034" y="4658465"/>
                    <a:ext cx="914403" cy="914397"/>
                  </a:xfrm>
                  <a:prstGeom prst="rect">
                    <a:avLst/>
                  </a:prstGeom>
                </p:spPr>
              </p:pic>
              <p:pic>
                <p:nvPicPr>
                  <p:cNvPr id="142" name="Graphique 141" descr="Eau">
                    <a:extLst>
                      <a:ext uri="{FF2B5EF4-FFF2-40B4-BE49-F238E27FC236}">
                        <a16:creationId xmlns:a16="http://schemas.microsoft.com/office/drawing/2014/main" id="{88C1A6F2-31FF-4760-BD13-8D82E4BA436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697027" y="3811385"/>
                    <a:ext cx="914403" cy="914409"/>
                  </a:xfrm>
                  <a:prstGeom prst="rect">
                    <a:avLst/>
                  </a:prstGeom>
                </p:spPr>
              </p:pic>
              <p:pic>
                <p:nvPicPr>
                  <p:cNvPr id="143" name="Graphique 142" descr="Eau">
                    <a:extLst>
                      <a:ext uri="{FF2B5EF4-FFF2-40B4-BE49-F238E27FC236}">
                        <a16:creationId xmlns:a16="http://schemas.microsoft.com/office/drawing/2014/main" id="{E71690F5-D65E-4F2F-A766-081162A3795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126808" y="4174535"/>
                    <a:ext cx="1019959" cy="1019950"/>
                  </a:xfrm>
                  <a:prstGeom prst="rect">
                    <a:avLst/>
                  </a:prstGeom>
                </p:spPr>
              </p:pic>
            </p:grpSp>
            <p:pic>
              <p:nvPicPr>
                <p:cNvPr id="140" name="Image 139">
                  <a:extLst>
                    <a:ext uri="{FF2B5EF4-FFF2-40B4-BE49-F238E27FC236}">
                      <a16:creationId xmlns:a16="http://schemas.microsoft.com/office/drawing/2014/main" id="{A47F6EFD-9D00-4E9F-A63A-B61E68F6A281}"/>
                    </a:ext>
                  </a:extLst>
                </p:cNvPr>
                <p:cNvPicPr>
                  <a:picLocks noChangeAspect="1"/>
                </p:cNvPicPr>
                <p:nvPr/>
              </p:nvPicPr>
              <p:blipFill>
                <a:blip r:embed="rId15"/>
                <a:stretch>
                  <a:fillRect/>
                </a:stretch>
              </p:blipFill>
              <p:spPr>
                <a:xfrm rot="16200000" flipV="1">
                  <a:off x="12110244" y="3626211"/>
                  <a:ext cx="546375" cy="462741"/>
                </a:xfrm>
                <a:prstGeom prst="rect">
                  <a:avLst/>
                </a:prstGeom>
              </p:spPr>
            </p:pic>
          </p:grpSp>
          <p:sp>
            <p:nvSpPr>
              <p:cNvPr id="137" name="ZoneTexte 136">
                <a:extLst>
                  <a:ext uri="{FF2B5EF4-FFF2-40B4-BE49-F238E27FC236}">
                    <a16:creationId xmlns:a16="http://schemas.microsoft.com/office/drawing/2014/main" id="{59D5A4A1-30D5-4F74-9668-B5C00C38A98A}"/>
                  </a:ext>
                </a:extLst>
              </p:cNvPr>
              <p:cNvSpPr txBox="1"/>
              <p:nvPr/>
            </p:nvSpPr>
            <p:spPr>
              <a:xfrm>
                <a:off x="1086181" y="3421909"/>
                <a:ext cx="491048" cy="726250"/>
              </a:xfrm>
              <a:prstGeom prst="rect">
                <a:avLst/>
              </a:prstGeom>
              <a:noFill/>
            </p:spPr>
            <p:txBody>
              <a:bodyPr wrap="square" rtlCol="0">
                <a:spAutoFit/>
              </a:bodyPr>
              <a:lstStyle/>
              <a:p>
                <a:pPr defTabSz="1219140">
                  <a:defRPr/>
                </a:pPr>
                <a:r>
                  <a:rPr lang="fr-FR" sz="1000" b="1" kern="0" dirty="0">
                    <a:solidFill>
                      <a:srgbClr val="5B9BD5"/>
                    </a:solidFill>
                    <a:latin typeface="Arial" panose="020B0604020202020204" pitchFamily="34" charset="0"/>
                    <a:cs typeface="Arial" panose="020B0604020202020204" pitchFamily="34" charset="0"/>
                  </a:rPr>
                  <a:t>++</a:t>
                </a:r>
              </a:p>
            </p:txBody>
          </p:sp>
        </p:grpSp>
        <p:grpSp>
          <p:nvGrpSpPr>
            <p:cNvPr id="113" name="Groupe 112">
              <a:extLst>
                <a:ext uri="{FF2B5EF4-FFF2-40B4-BE49-F238E27FC236}">
                  <a16:creationId xmlns:a16="http://schemas.microsoft.com/office/drawing/2014/main" id="{42FD7D39-3F73-4EE9-8B01-73B3C01AA951}"/>
                </a:ext>
              </a:extLst>
            </p:cNvPr>
            <p:cNvGrpSpPr/>
            <p:nvPr/>
          </p:nvGrpSpPr>
          <p:grpSpPr>
            <a:xfrm>
              <a:off x="5358745" y="3499192"/>
              <a:ext cx="1080000" cy="1080000"/>
              <a:chOff x="5581055" y="2317668"/>
              <a:chExt cx="2880001" cy="2879999"/>
            </a:xfrm>
          </p:grpSpPr>
          <p:pic>
            <p:nvPicPr>
              <p:cNvPr id="117" name="Image 116">
                <a:extLst>
                  <a:ext uri="{FF2B5EF4-FFF2-40B4-BE49-F238E27FC236}">
                    <a16:creationId xmlns:a16="http://schemas.microsoft.com/office/drawing/2014/main" id="{40144F5F-CE93-4F57-8D75-F62603CCB243}"/>
                  </a:ext>
                </a:extLst>
              </p:cNvPr>
              <p:cNvPicPr>
                <a:picLocks noChangeAspect="1"/>
              </p:cNvPicPr>
              <p:nvPr/>
            </p:nvPicPr>
            <p:blipFill rotWithShape="1">
              <a:blip r:embed="rId6"/>
              <a:srcRect l="22612" r="18171"/>
              <a:stretch/>
            </p:blipFill>
            <p:spPr>
              <a:xfrm rot="8043354" flipH="1">
                <a:off x="7107513" y="3560112"/>
                <a:ext cx="421654" cy="360002"/>
              </a:xfrm>
              <a:prstGeom prst="rect">
                <a:avLst/>
              </a:prstGeom>
            </p:spPr>
          </p:pic>
          <p:pic>
            <p:nvPicPr>
              <p:cNvPr id="118" name="Image 117">
                <a:extLst>
                  <a:ext uri="{FF2B5EF4-FFF2-40B4-BE49-F238E27FC236}">
                    <a16:creationId xmlns:a16="http://schemas.microsoft.com/office/drawing/2014/main" id="{D64248B2-C16B-4877-8B4D-976C0D9B37E2}"/>
                  </a:ext>
                </a:extLst>
              </p:cNvPr>
              <p:cNvPicPr>
                <a:picLocks noChangeAspect="1"/>
              </p:cNvPicPr>
              <p:nvPr/>
            </p:nvPicPr>
            <p:blipFill>
              <a:blip r:embed="rId8">
                <a:clrChange>
                  <a:clrFrom>
                    <a:srgbClr val="000000">
                      <a:alpha val="0"/>
                    </a:srgbClr>
                  </a:clrFrom>
                  <a:clrTo>
                    <a:srgbClr val="000000">
                      <a:alpha val="0"/>
                    </a:srgbClr>
                  </a:clrTo>
                </a:clrChange>
              </a:blip>
              <a:stretch>
                <a:fillRect/>
              </a:stretch>
            </p:blipFill>
            <p:spPr>
              <a:xfrm rot="10800000">
                <a:off x="6146374" y="4496598"/>
                <a:ext cx="432000" cy="300355"/>
              </a:xfrm>
              <a:prstGeom prst="rect">
                <a:avLst/>
              </a:prstGeom>
            </p:spPr>
          </p:pic>
          <p:pic>
            <p:nvPicPr>
              <p:cNvPr id="119" name="Graphique 118" descr="Maison avec un remplissage uni">
                <a:extLst>
                  <a:ext uri="{FF2B5EF4-FFF2-40B4-BE49-F238E27FC236}">
                    <a16:creationId xmlns:a16="http://schemas.microsoft.com/office/drawing/2014/main" id="{119B8127-9C9E-4CF4-A2D1-70E680D3506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581055" y="2317668"/>
                <a:ext cx="2880001" cy="2879999"/>
              </a:xfrm>
              <a:prstGeom prst="rect">
                <a:avLst/>
              </a:prstGeom>
            </p:spPr>
          </p:pic>
          <p:pic>
            <p:nvPicPr>
              <p:cNvPr id="120" name="Image 119">
                <a:extLst>
                  <a:ext uri="{FF2B5EF4-FFF2-40B4-BE49-F238E27FC236}">
                    <a16:creationId xmlns:a16="http://schemas.microsoft.com/office/drawing/2014/main" id="{6AA60998-31B7-4D0F-BEF6-30CEE7155F6A}"/>
                  </a:ext>
                </a:extLst>
              </p:cNvPr>
              <p:cNvPicPr>
                <a:picLocks noChangeAspect="1"/>
              </p:cNvPicPr>
              <p:nvPr/>
            </p:nvPicPr>
            <p:blipFill rotWithShape="1">
              <a:blip r:embed="rId6"/>
              <a:srcRect l="22612" r="18171"/>
              <a:stretch/>
            </p:blipFill>
            <p:spPr>
              <a:xfrm rot="10800000" flipH="1">
                <a:off x="5671156" y="4409384"/>
                <a:ext cx="421655" cy="360001"/>
              </a:xfrm>
              <a:prstGeom prst="rect">
                <a:avLst/>
              </a:prstGeom>
            </p:spPr>
          </p:pic>
          <p:pic>
            <p:nvPicPr>
              <p:cNvPr id="121" name="Image 120">
                <a:extLst>
                  <a:ext uri="{FF2B5EF4-FFF2-40B4-BE49-F238E27FC236}">
                    <a16:creationId xmlns:a16="http://schemas.microsoft.com/office/drawing/2014/main" id="{BC52035E-7805-4780-98B9-E73C74C46527}"/>
                  </a:ext>
                </a:extLst>
              </p:cNvPr>
              <p:cNvPicPr>
                <a:picLocks noChangeAspect="1"/>
              </p:cNvPicPr>
              <p:nvPr/>
            </p:nvPicPr>
            <p:blipFill>
              <a:blip r:embed="rId8"/>
              <a:stretch>
                <a:fillRect/>
              </a:stretch>
            </p:blipFill>
            <p:spPr>
              <a:xfrm rot="2754881">
                <a:off x="6134961" y="2826334"/>
                <a:ext cx="432000" cy="300355"/>
              </a:xfrm>
              <a:prstGeom prst="rect">
                <a:avLst/>
              </a:prstGeom>
            </p:spPr>
          </p:pic>
          <p:pic>
            <p:nvPicPr>
              <p:cNvPr id="122" name="Image 121">
                <a:extLst>
                  <a:ext uri="{FF2B5EF4-FFF2-40B4-BE49-F238E27FC236}">
                    <a16:creationId xmlns:a16="http://schemas.microsoft.com/office/drawing/2014/main" id="{801597FD-3BF7-4920-815D-7288D99700F7}"/>
                  </a:ext>
                </a:extLst>
              </p:cNvPr>
              <p:cNvPicPr>
                <a:picLocks noChangeAspect="1"/>
              </p:cNvPicPr>
              <p:nvPr/>
            </p:nvPicPr>
            <p:blipFill>
              <a:blip r:embed="rId8"/>
              <a:stretch>
                <a:fillRect/>
              </a:stretch>
            </p:blipFill>
            <p:spPr>
              <a:xfrm>
                <a:off x="5622932" y="4082858"/>
                <a:ext cx="432000" cy="300355"/>
              </a:xfrm>
              <a:prstGeom prst="rect">
                <a:avLst/>
              </a:prstGeom>
            </p:spPr>
          </p:pic>
          <p:pic>
            <p:nvPicPr>
              <p:cNvPr id="123" name="Image 122">
                <a:extLst>
                  <a:ext uri="{FF2B5EF4-FFF2-40B4-BE49-F238E27FC236}">
                    <a16:creationId xmlns:a16="http://schemas.microsoft.com/office/drawing/2014/main" id="{D099E4D9-6938-4EEC-ADB5-1F49A5F97819}"/>
                  </a:ext>
                </a:extLst>
              </p:cNvPr>
              <p:cNvPicPr>
                <a:picLocks noChangeAspect="1"/>
              </p:cNvPicPr>
              <p:nvPr/>
            </p:nvPicPr>
            <p:blipFill>
              <a:blip r:embed="rId7"/>
              <a:stretch>
                <a:fillRect/>
              </a:stretch>
            </p:blipFill>
            <p:spPr>
              <a:xfrm rot="2993297">
                <a:off x="6342155" y="2595479"/>
                <a:ext cx="468000" cy="194643"/>
              </a:xfrm>
              <a:prstGeom prst="rect">
                <a:avLst/>
              </a:prstGeom>
            </p:spPr>
          </p:pic>
          <p:cxnSp>
            <p:nvCxnSpPr>
              <p:cNvPr id="124" name="Connecteur droit avec flèche 123">
                <a:extLst>
                  <a:ext uri="{FF2B5EF4-FFF2-40B4-BE49-F238E27FC236}">
                    <a16:creationId xmlns:a16="http://schemas.microsoft.com/office/drawing/2014/main" id="{3622995E-CFBC-47C2-9657-98424F1ADD92}"/>
                  </a:ext>
                </a:extLst>
              </p:cNvPr>
              <p:cNvCxnSpPr>
                <a:cxnSpLocks/>
              </p:cNvCxnSpPr>
              <p:nvPr/>
            </p:nvCxnSpPr>
            <p:spPr>
              <a:xfrm flipV="1">
                <a:off x="7055075" y="3095802"/>
                <a:ext cx="320007" cy="39600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Connecteur droit avec flèche 124">
                <a:extLst>
                  <a:ext uri="{FF2B5EF4-FFF2-40B4-BE49-F238E27FC236}">
                    <a16:creationId xmlns:a16="http://schemas.microsoft.com/office/drawing/2014/main" id="{24133991-C1B0-4ED0-A0FD-4CDC18C984ED}"/>
                  </a:ext>
                </a:extLst>
              </p:cNvPr>
              <p:cNvCxnSpPr>
                <a:cxnSpLocks/>
              </p:cNvCxnSpPr>
              <p:nvPr/>
            </p:nvCxnSpPr>
            <p:spPr>
              <a:xfrm>
                <a:off x="7473525" y="4709133"/>
                <a:ext cx="0" cy="39600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126" name="Graphique 125" descr="Flèche : courbe dans le sens des aiguilles d’une montre avec un remplissage uni">
                <a:extLst>
                  <a:ext uri="{FF2B5EF4-FFF2-40B4-BE49-F238E27FC236}">
                    <a16:creationId xmlns:a16="http://schemas.microsoft.com/office/drawing/2014/main" id="{B7CB3AC9-7D17-412F-9E79-3B799AA429A2}"/>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216153" y="3936250"/>
                <a:ext cx="360000" cy="360000"/>
              </a:xfrm>
              <a:prstGeom prst="rect">
                <a:avLst/>
              </a:prstGeom>
            </p:spPr>
          </p:pic>
          <p:pic>
            <p:nvPicPr>
              <p:cNvPr id="127" name="Graphique 126" descr="Flèche : courbe dans le sens des aiguilles d’une montre avec un remplissage uni">
                <a:extLst>
                  <a:ext uri="{FF2B5EF4-FFF2-40B4-BE49-F238E27FC236}">
                    <a16:creationId xmlns:a16="http://schemas.microsoft.com/office/drawing/2014/main" id="{9129FF23-B74A-4C5E-8155-A100FE01198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817379" y="3936250"/>
                <a:ext cx="360000" cy="360000"/>
              </a:xfrm>
              <a:prstGeom prst="rect">
                <a:avLst/>
              </a:prstGeom>
            </p:spPr>
          </p:pic>
          <p:pic>
            <p:nvPicPr>
              <p:cNvPr id="128" name="Graphique 127" descr="Flèche : courbe dans le sens des aiguilles d’une montre avec un remplissage uni">
                <a:extLst>
                  <a:ext uri="{FF2B5EF4-FFF2-40B4-BE49-F238E27FC236}">
                    <a16:creationId xmlns:a16="http://schemas.microsoft.com/office/drawing/2014/main" id="{DE854EC4-39AA-43C9-8099-E3466D56E0A8}"/>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flipH="1" flipV="1">
                <a:off x="7319976" y="3936250"/>
                <a:ext cx="360000" cy="360000"/>
              </a:xfrm>
              <a:prstGeom prst="rect">
                <a:avLst/>
              </a:prstGeom>
            </p:spPr>
          </p:pic>
        </p:grpSp>
        <p:grpSp>
          <p:nvGrpSpPr>
            <p:cNvPr id="114" name="Groupe 113">
              <a:extLst>
                <a:ext uri="{FF2B5EF4-FFF2-40B4-BE49-F238E27FC236}">
                  <a16:creationId xmlns:a16="http://schemas.microsoft.com/office/drawing/2014/main" id="{0E649AEF-B822-427C-BF8C-614199EA769A}"/>
                </a:ext>
              </a:extLst>
            </p:cNvPr>
            <p:cNvGrpSpPr/>
            <p:nvPr/>
          </p:nvGrpSpPr>
          <p:grpSpPr>
            <a:xfrm>
              <a:off x="3825205" y="3962992"/>
              <a:ext cx="1080000" cy="152400"/>
              <a:chOff x="3947120" y="3804535"/>
              <a:chExt cx="1080000" cy="152400"/>
            </a:xfrm>
          </p:grpSpPr>
          <p:cxnSp>
            <p:nvCxnSpPr>
              <p:cNvPr id="115" name="Connecteur droit avec flèche 114">
                <a:extLst>
                  <a:ext uri="{FF2B5EF4-FFF2-40B4-BE49-F238E27FC236}">
                    <a16:creationId xmlns:a16="http://schemas.microsoft.com/office/drawing/2014/main" id="{1D73F204-484D-461F-8ECE-2252749C2811}"/>
                  </a:ext>
                </a:extLst>
              </p:cNvPr>
              <p:cNvCxnSpPr>
                <a:cxnSpLocks/>
              </p:cNvCxnSpPr>
              <p:nvPr/>
            </p:nvCxnSpPr>
            <p:spPr>
              <a:xfrm>
                <a:off x="3947120" y="3804535"/>
                <a:ext cx="1080000" cy="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116" name="Connecteur droit avec flèche 115">
                <a:extLst>
                  <a:ext uri="{FF2B5EF4-FFF2-40B4-BE49-F238E27FC236}">
                    <a16:creationId xmlns:a16="http://schemas.microsoft.com/office/drawing/2014/main" id="{DE3EB4A8-13CD-4755-86C5-FC25FBB04328}"/>
                  </a:ext>
                </a:extLst>
              </p:cNvPr>
              <p:cNvCxnSpPr>
                <a:cxnSpLocks/>
              </p:cNvCxnSpPr>
              <p:nvPr/>
            </p:nvCxnSpPr>
            <p:spPr>
              <a:xfrm flipH="1">
                <a:off x="3947120" y="3956935"/>
                <a:ext cx="1080000" cy="0"/>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sp>
        <p:nvSpPr>
          <p:cNvPr id="154" name="Rectangle 153">
            <a:extLst>
              <a:ext uri="{FF2B5EF4-FFF2-40B4-BE49-F238E27FC236}">
                <a16:creationId xmlns:a16="http://schemas.microsoft.com/office/drawing/2014/main" id="{F40049FD-0EE3-4F33-A9D4-36DFCE782EBA}"/>
              </a:ext>
            </a:extLst>
          </p:cNvPr>
          <p:cNvSpPr/>
          <p:nvPr/>
        </p:nvSpPr>
        <p:spPr>
          <a:xfrm>
            <a:off x="901868" y="4653933"/>
            <a:ext cx="2927975" cy="534537"/>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800" b="1" dirty="0">
                <a:solidFill>
                  <a:schemeClr val="tx1"/>
                </a:solidFill>
                <a:latin typeface="Arial" panose="020B0604020202020204" pitchFamily="34" charset="0"/>
                <a:cs typeface="Arial" panose="020B0604020202020204" pitchFamily="34" charset="0"/>
              </a:rPr>
              <a:t>Enquêtes de terrain</a:t>
            </a:r>
            <a:endParaRPr lang="fr-FR" sz="1800" dirty="0">
              <a:latin typeface="Arial" panose="020B0604020202020204" pitchFamily="34" charset="0"/>
              <a:cs typeface="Arial" panose="020B0604020202020204" pitchFamily="34" charset="0"/>
            </a:endParaRPr>
          </a:p>
        </p:txBody>
      </p:sp>
      <p:cxnSp>
        <p:nvCxnSpPr>
          <p:cNvPr id="155" name="Connecteur droit avec flèche 154">
            <a:extLst>
              <a:ext uri="{FF2B5EF4-FFF2-40B4-BE49-F238E27FC236}">
                <a16:creationId xmlns:a16="http://schemas.microsoft.com/office/drawing/2014/main" id="{8B3B2A24-7207-4534-B9E1-B427423DC83C}"/>
              </a:ext>
            </a:extLst>
          </p:cNvPr>
          <p:cNvCxnSpPr>
            <a:cxnSpLocks/>
            <a:stCxn id="154" idx="3"/>
            <a:endCxn id="111" idx="1"/>
          </p:cNvCxnSpPr>
          <p:nvPr/>
        </p:nvCxnSpPr>
        <p:spPr>
          <a:xfrm>
            <a:off x="3829843" y="4921202"/>
            <a:ext cx="2496201" cy="75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6" name="ZoneTexte 155">
            <a:extLst>
              <a:ext uri="{FF2B5EF4-FFF2-40B4-BE49-F238E27FC236}">
                <a16:creationId xmlns:a16="http://schemas.microsoft.com/office/drawing/2014/main" id="{255F1EB2-0C97-470D-B17C-7B1F8E0C8D39}"/>
              </a:ext>
            </a:extLst>
          </p:cNvPr>
          <p:cNvSpPr txBox="1"/>
          <p:nvPr/>
        </p:nvSpPr>
        <p:spPr>
          <a:xfrm>
            <a:off x="3959696" y="5033714"/>
            <a:ext cx="2387482" cy="646331"/>
          </a:xfrm>
          <a:prstGeom prst="rect">
            <a:avLst/>
          </a:prstGeom>
          <a:noFill/>
        </p:spPr>
        <p:txBody>
          <a:bodyPr wrap="square">
            <a:spAutoFit/>
          </a:bodyPr>
          <a:lstStyle/>
          <a:p>
            <a:r>
              <a:rPr lang="fr-FR" sz="1800" dirty="0">
                <a:solidFill>
                  <a:schemeClr val="accent1"/>
                </a:solidFill>
                <a:latin typeface="Arial" panose="020B0604020202020204" pitchFamily="34" charset="0"/>
                <a:cs typeface="Arial" panose="020B0604020202020204" pitchFamily="34" charset="0"/>
                <a:sym typeface="Wingdings" panose="05000000000000000000" pitchFamily="2" charset="2"/>
              </a:rPr>
              <a:t>Compléter </a:t>
            </a:r>
          </a:p>
          <a:p>
            <a:r>
              <a:rPr lang="fr-FR" sz="1800" dirty="0">
                <a:solidFill>
                  <a:schemeClr val="accent1"/>
                </a:solidFill>
                <a:latin typeface="Arial" panose="020B0604020202020204" pitchFamily="34" charset="0"/>
                <a:cs typeface="Arial" panose="020B0604020202020204" pitchFamily="34" charset="0"/>
                <a:sym typeface="Wingdings" panose="05000000000000000000" pitchFamily="2" charset="2"/>
              </a:rPr>
              <a:t>Mettre à l’épreuve</a:t>
            </a:r>
          </a:p>
        </p:txBody>
      </p:sp>
    </p:spTree>
    <p:extLst>
      <p:ext uri="{BB962C8B-B14F-4D97-AF65-F5344CB8AC3E}">
        <p14:creationId xmlns:p14="http://schemas.microsoft.com/office/powerpoint/2010/main" val="1042799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4" grpId="0" animBg="1"/>
      <p:bldP spid="156" grpId="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Espace réservé du texte 1">
            <a:extLst>
              <a:ext uri="{FF2B5EF4-FFF2-40B4-BE49-F238E27FC236}">
                <a16:creationId xmlns:a16="http://schemas.microsoft.com/office/drawing/2014/main" id="{47381969-D38D-434E-AB17-DB770758996B}"/>
              </a:ext>
            </a:extLst>
          </p:cNvPr>
          <p:cNvSpPr>
            <a:spLocks noGrp="1"/>
          </p:cNvSpPr>
          <p:nvPr>
            <p:ph type="body" sz="quarter" idx="10"/>
          </p:nvPr>
        </p:nvSpPr>
        <p:spPr>
          <a:xfrm>
            <a:off x="3213118" y="137977"/>
            <a:ext cx="5765764" cy="698881"/>
          </a:xfrm>
        </p:spPr>
        <p:txBody>
          <a:bodyPr/>
          <a:lstStyle/>
          <a:p>
            <a:pPr indent="0">
              <a:buNone/>
            </a:pPr>
            <a:r>
              <a:rPr lang="fr-FR" sz="3333" b="1" dirty="0">
                <a:solidFill>
                  <a:schemeClr val="tx2"/>
                </a:solidFill>
                <a:latin typeface="Arial"/>
                <a:cs typeface="Arial"/>
              </a:rPr>
              <a:t>JOS 3 – Le système actif</a:t>
            </a:r>
          </a:p>
          <a:p>
            <a:pPr indent="0">
              <a:buNone/>
            </a:pPr>
            <a:endParaRPr lang="fr-FR" dirty="0"/>
          </a:p>
        </p:txBody>
      </p:sp>
      <p:grpSp>
        <p:nvGrpSpPr>
          <p:cNvPr id="57" name="Groupe 56">
            <a:extLst>
              <a:ext uri="{FF2B5EF4-FFF2-40B4-BE49-F238E27FC236}">
                <a16:creationId xmlns:a16="http://schemas.microsoft.com/office/drawing/2014/main" id="{37AE0944-36CC-4AD1-9480-555DF270EFD8}"/>
              </a:ext>
            </a:extLst>
          </p:cNvPr>
          <p:cNvGrpSpPr/>
          <p:nvPr>
            <p:custDataLst>
              <p:tags r:id="rId1"/>
            </p:custDataLst>
          </p:nvPr>
        </p:nvGrpSpPr>
        <p:grpSpPr>
          <a:xfrm>
            <a:off x="778476" y="1189660"/>
            <a:ext cx="10550247" cy="5368797"/>
            <a:chOff x="1186797" y="1363554"/>
            <a:chExt cx="10373233" cy="5368797"/>
          </a:xfrm>
        </p:grpSpPr>
        <p:grpSp>
          <p:nvGrpSpPr>
            <p:cNvPr id="58" name="Groupe 57">
              <a:extLst>
                <a:ext uri="{FF2B5EF4-FFF2-40B4-BE49-F238E27FC236}">
                  <a16:creationId xmlns:a16="http://schemas.microsoft.com/office/drawing/2014/main" id="{77D543A7-D6CB-4C59-B67D-F36B913D2CFC}"/>
                </a:ext>
              </a:extLst>
            </p:cNvPr>
            <p:cNvGrpSpPr/>
            <p:nvPr/>
          </p:nvGrpSpPr>
          <p:grpSpPr>
            <a:xfrm>
              <a:off x="7161403" y="1363554"/>
              <a:ext cx="1800000" cy="4868935"/>
              <a:chOff x="4309308" y="1233716"/>
              <a:chExt cx="1800000" cy="4868935"/>
            </a:xfrm>
          </p:grpSpPr>
          <p:sp>
            <p:nvSpPr>
              <p:cNvPr id="100" name="ZoneTexte 99">
                <a:extLst>
                  <a:ext uri="{FF2B5EF4-FFF2-40B4-BE49-F238E27FC236}">
                    <a16:creationId xmlns:a16="http://schemas.microsoft.com/office/drawing/2014/main" id="{46A1DEE1-CF67-46E6-A8C9-C55FC838B8AE}"/>
                  </a:ext>
                </a:extLst>
              </p:cNvPr>
              <p:cNvSpPr txBox="1"/>
              <p:nvPr/>
            </p:nvSpPr>
            <p:spPr>
              <a:xfrm>
                <a:off x="4309308" y="3046758"/>
                <a:ext cx="1800000" cy="369332"/>
              </a:xfrm>
              <a:prstGeom prst="rect">
                <a:avLst/>
              </a:prstGeom>
              <a:solidFill>
                <a:sysClr val="window" lastClr="FFFFFF"/>
              </a:solidFill>
              <a:ln w="12700" cap="flat" cmpd="sng" algn="ctr">
                <a:solidFill>
                  <a:sysClr val="windowText" lastClr="00000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latin typeface="Calibri" panose="020F0502020204030204"/>
                  </a:rPr>
                  <a:t>Vasodilatation</a:t>
                </a:r>
              </a:p>
            </p:txBody>
          </p:sp>
          <p:sp>
            <p:nvSpPr>
              <p:cNvPr id="101" name="ZoneTexte 100">
                <a:extLst>
                  <a:ext uri="{FF2B5EF4-FFF2-40B4-BE49-F238E27FC236}">
                    <a16:creationId xmlns:a16="http://schemas.microsoft.com/office/drawing/2014/main" id="{EFF00163-C2DD-4A15-B2D4-70C0F2A6393F}"/>
                  </a:ext>
                </a:extLst>
              </p:cNvPr>
              <p:cNvSpPr txBox="1"/>
              <p:nvPr/>
            </p:nvSpPr>
            <p:spPr>
              <a:xfrm>
                <a:off x="4309308" y="2243571"/>
                <a:ext cx="1800000" cy="369332"/>
              </a:xfrm>
              <a:prstGeom prst="rect">
                <a:avLst/>
              </a:prstGeom>
              <a:solidFill>
                <a:sysClr val="window" lastClr="FFFFFF"/>
              </a:solidFill>
              <a:ln w="12700" cap="flat" cmpd="sng" algn="ctr">
                <a:solidFill>
                  <a:sysClr val="windowText" lastClr="00000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latin typeface="Calibri" panose="020F0502020204030204"/>
                  </a:rPr>
                  <a:t>Vasoconstriction</a:t>
                </a:r>
              </a:p>
            </p:txBody>
          </p:sp>
          <p:sp>
            <p:nvSpPr>
              <p:cNvPr id="102" name="ZoneTexte 101">
                <a:extLst>
                  <a:ext uri="{FF2B5EF4-FFF2-40B4-BE49-F238E27FC236}">
                    <a16:creationId xmlns:a16="http://schemas.microsoft.com/office/drawing/2014/main" id="{AA412310-5AB6-4128-B2FD-5F07A7A45178}"/>
                  </a:ext>
                </a:extLst>
              </p:cNvPr>
              <p:cNvSpPr txBox="1"/>
              <p:nvPr/>
            </p:nvSpPr>
            <p:spPr>
              <a:xfrm>
                <a:off x="4309308" y="3849945"/>
                <a:ext cx="1800000" cy="369332"/>
              </a:xfrm>
              <a:prstGeom prst="rect">
                <a:avLst/>
              </a:prstGeom>
              <a:solidFill>
                <a:sysClr val="window" lastClr="FFFFFF"/>
              </a:solidFill>
              <a:ln w="12700" cap="flat" cmpd="sng" algn="ctr">
                <a:solidFill>
                  <a:sysClr val="windowText" lastClr="00000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latin typeface="Calibri" panose="020F0502020204030204"/>
                  </a:rPr>
                  <a:t>Sudation</a:t>
                </a:r>
              </a:p>
            </p:txBody>
          </p:sp>
          <p:sp>
            <p:nvSpPr>
              <p:cNvPr id="103" name="ZoneTexte 102">
                <a:extLst>
                  <a:ext uri="{FF2B5EF4-FFF2-40B4-BE49-F238E27FC236}">
                    <a16:creationId xmlns:a16="http://schemas.microsoft.com/office/drawing/2014/main" id="{32509F1D-0A6A-42EB-BF83-3BE596865EC7}"/>
                  </a:ext>
                </a:extLst>
              </p:cNvPr>
              <p:cNvSpPr txBox="1"/>
              <p:nvPr/>
            </p:nvSpPr>
            <p:spPr>
              <a:xfrm>
                <a:off x="4309308" y="1233716"/>
                <a:ext cx="1800000" cy="576000"/>
              </a:xfrm>
              <a:prstGeom prst="rect">
                <a:avLst/>
              </a:prstGeom>
              <a:solidFill>
                <a:sysClr val="window" lastClr="FFFFFF"/>
              </a:solidFill>
              <a:ln w="12700" cap="flat" cmpd="sng" algn="ctr">
                <a:solidFill>
                  <a:sysClr val="windowText" lastClr="00000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latin typeface="Calibri" panose="020F0502020204030204"/>
                  </a:rPr>
                  <a:t>Anastomose artérioveineuse</a:t>
                </a:r>
              </a:p>
            </p:txBody>
          </p:sp>
          <p:sp>
            <p:nvSpPr>
              <p:cNvPr id="104" name="ZoneTexte 103">
                <a:extLst>
                  <a:ext uri="{FF2B5EF4-FFF2-40B4-BE49-F238E27FC236}">
                    <a16:creationId xmlns:a16="http://schemas.microsoft.com/office/drawing/2014/main" id="{DE79929D-98AB-48F6-8635-8C747CFE735A}"/>
                  </a:ext>
                </a:extLst>
              </p:cNvPr>
              <p:cNvSpPr txBox="1"/>
              <p:nvPr/>
            </p:nvSpPr>
            <p:spPr>
              <a:xfrm>
                <a:off x="4309308" y="4653132"/>
                <a:ext cx="1800000" cy="369332"/>
              </a:xfrm>
              <a:prstGeom prst="rect">
                <a:avLst/>
              </a:prstGeom>
              <a:solidFill>
                <a:sysClr val="window" lastClr="FFFFFF"/>
              </a:solidFill>
              <a:ln w="12700" cap="flat" cmpd="sng" algn="ctr">
                <a:solidFill>
                  <a:sysClr val="windowText" lastClr="00000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latin typeface="Calibri" panose="020F0502020204030204"/>
                  </a:rPr>
                  <a:t>Frissonnement</a:t>
                </a:r>
              </a:p>
            </p:txBody>
          </p:sp>
          <p:sp>
            <p:nvSpPr>
              <p:cNvPr id="105" name="ZoneTexte 104">
                <a:extLst>
                  <a:ext uri="{FF2B5EF4-FFF2-40B4-BE49-F238E27FC236}">
                    <a16:creationId xmlns:a16="http://schemas.microsoft.com/office/drawing/2014/main" id="{83E1118B-AB2F-4AA8-B1B9-9DDCB169974E}"/>
                  </a:ext>
                </a:extLst>
              </p:cNvPr>
              <p:cNvSpPr txBox="1"/>
              <p:nvPr/>
            </p:nvSpPr>
            <p:spPr>
              <a:xfrm>
                <a:off x="4309308" y="5456320"/>
                <a:ext cx="1800000" cy="646331"/>
              </a:xfrm>
              <a:prstGeom prst="rect">
                <a:avLst/>
              </a:prstGeom>
              <a:solidFill>
                <a:sysClr val="window" lastClr="FFFFFF"/>
              </a:solidFill>
              <a:ln w="12700" cap="flat" cmpd="sng" algn="ctr">
                <a:solidFill>
                  <a:sysClr val="windowText" lastClr="00000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latin typeface="Calibri" panose="020F0502020204030204"/>
                  </a:rPr>
                  <a:t>Thermogénèse non frissonnante</a:t>
                </a:r>
              </a:p>
            </p:txBody>
          </p:sp>
        </p:grpSp>
        <p:sp>
          <p:nvSpPr>
            <p:cNvPr id="59" name="Ellipse 58">
              <a:extLst>
                <a:ext uri="{FF2B5EF4-FFF2-40B4-BE49-F238E27FC236}">
                  <a16:creationId xmlns:a16="http://schemas.microsoft.com/office/drawing/2014/main" id="{4F67C351-B654-4E49-9A61-5C2B86EABF92}"/>
                </a:ext>
              </a:extLst>
            </p:cNvPr>
            <p:cNvSpPr/>
            <p:nvPr/>
          </p:nvSpPr>
          <p:spPr>
            <a:xfrm>
              <a:off x="3046253" y="5591480"/>
              <a:ext cx="504000" cy="504000"/>
            </a:xfrm>
            <a:prstGeom prst="ellipse">
              <a:avLst/>
            </a:prstGeom>
            <a:solidFill>
              <a:sysClr val="window" lastClr="FFFFFF"/>
            </a:solidFill>
            <a:ln w="12700" cap="flat" cmpd="sng" algn="ctr">
              <a:solidFill>
                <a:srgbClr val="4472C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a:ln>
                    <a:noFill/>
                  </a:ln>
                  <a:solidFill>
                    <a:prstClr val="black"/>
                  </a:solidFill>
                  <a:effectLst/>
                  <a:uLnTx/>
                  <a:uFillTx/>
                  <a:latin typeface="Calibri" panose="020F0502020204030204"/>
                </a:rPr>
                <a:t>Δ</a:t>
              </a:r>
              <a:endParaRPr kumimoji="0" lang="fr-FR" sz="1800" b="0" i="0" u="none" strike="noStrike" kern="0" cap="none" spc="0" normalizeH="0" baseline="-25000" noProof="0" dirty="0">
                <a:ln>
                  <a:noFill/>
                </a:ln>
                <a:solidFill>
                  <a:prstClr val="black"/>
                </a:solidFill>
                <a:effectLst/>
                <a:uLnTx/>
                <a:uFillTx/>
                <a:latin typeface="Calibri" panose="020F0502020204030204"/>
              </a:endParaRPr>
            </a:p>
          </p:txBody>
        </p:sp>
        <p:sp>
          <p:nvSpPr>
            <p:cNvPr id="60" name="Ellipse 59">
              <a:extLst>
                <a:ext uri="{FF2B5EF4-FFF2-40B4-BE49-F238E27FC236}">
                  <a16:creationId xmlns:a16="http://schemas.microsoft.com/office/drawing/2014/main" id="{03789C68-22B7-4B5A-A2EB-1F4F29C03F0C}"/>
                </a:ext>
              </a:extLst>
            </p:cNvPr>
            <p:cNvSpPr/>
            <p:nvPr/>
          </p:nvSpPr>
          <p:spPr>
            <a:xfrm>
              <a:off x="3046253" y="2935974"/>
              <a:ext cx="504000" cy="504000"/>
            </a:xfrm>
            <a:prstGeom prst="ellipse">
              <a:avLst/>
            </a:prstGeom>
            <a:solidFill>
              <a:sysClr val="window" lastClr="FFFFFF"/>
            </a:solidFill>
            <a:ln w="12700" cap="flat" cmpd="sng" algn="ctr">
              <a:solidFill>
                <a:srgbClr val="ED7D3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a:ln>
                    <a:noFill/>
                  </a:ln>
                  <a:solidFill>
                    <a:prstClr val="black"/>
                  </a:solidFill>
                  <a:effectLst/>
                  <a:uLnTx/>
                  <a:uFillTx/>
                  <a:latin typeface="Calibri" panose="020F0502020204030204"/>
                </a:rPr>
                <a:t>Δ</a:t>
              </a:r>
              <a:endParaRPr kumimoji="0" lang="fr-FR" sz="1800" b="0" i="0" u="none" strike="noStrike" kern="0" cap="none" spc="0" normalizeH="0" baseline="-25000" noProof="0" dirty="0">
                <a:ln>
                  <a:noFill/>
                </a:ln>
                <a:solidFill>
                  <a:prstClr val="black"/>
                </a:solidFill>
                <a:effectLst/>
                <a:uLnTx/>
                <a:uFillTx/>
                <a:latin typeface="Calibri" panose="020F0502020204030204"/>
              </a:endParaRPr>
            </a:p>
          </p:txBody>
        </p:sp>
        <p:sp>
          <p:nvSpPr>
            <p:cNvPr id="61" name="Rectangle 60">
              <a:extLst>
                <a:ext uri="{FF2B5EF4-FFF2-40B4-BE49-F238E27FC236}">
                  <a16:creationId xmlns:a16="http://schemas.microsoft.com/office/drawing/2014/main" id="{3184FA29-A7C8-4418-A1A9-DC19BFE14235}"/>
                </a:ext>
              </a:extLst>
            </p:cNvPr>
            <p:cNvSpPr/>
            <p:nvPr/>
          </p:nvSpPr>
          <p:spPr>
            <a:xfrm>
              <a:off x="4270253" y="5582108"/>
              <a:ext cx="504000" cy="504000"/>
            </a:xfrm>
            <a:prstGeom prst="rect">
              <a:avLst/>
            </a:prstGeom>
            <a:solidFill>
              <a:sysClr val="window" lastClr="FFFFFF"/>
            </a:solidFill>
            <a:ln w="12700" cap="flat" cmpd="sng" algn="ctr">
              <a:solidFill>
                <a:srgbClr val="00B0F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a:ln>
                    <a:noFill/>
                  </a:ln>
                  <a:solidFill>
                    <a:prstClr val="black"/>
                  </a:solidFill>
                  <a:effectLst/>
                  <a:uLnTx/>
                  <a:uFillTx/>
                  <a:latin typeface="Calibri" panose="020F0502020204030204"/>
                </a:rPr>
                <a:t>Σ</a:t>
              </a:r>
              <a:endParaRPr kumimoji="0" lang="fr-FR" sz="1800" b="0" i="0" u="none" strike="noStrike" kern="0" cap="none" spc="0" normalizeH="0" baseline="0" noProof="0" dirty="0">
                <a:ln>
                  <a:noFill/>
                </a:ln>
                <a:solidFill>
                  <a:prstClr val="black"/>
                </a:solidFill>
                <a:effectLst/>
                <a:uLnTx/>
                <a:uFillTx/>
                <a:latin typeface="Calibri" panose="020F0502020204030204"/>
              </a:endParaRPr>
            </a:p>
          </p:txBody>
        </p:sp>
        <p:sp>
          <p:nvSpPr>
            <p:cNvPr id="62" name="Ellipse 15">
              <a:extLst>
                <a:ext uri="{FF2B5EF4-FFF2-40B4-BE49-F238E27FC236}">
                  <a16:creationId xmlns:a16="http://schemas.microsoft.com/office/drawing/2014/main" id="{0C3F1DB6-A0DF-4472-89F9-EEBF482D13F0}"/>
                </a:ext>
              </a:extLst>
            </p:cNvPr>
            <p:cNvSpPr/>
            <p:nvPr/>
          </p:nvSpPr>
          <p:spPr>
            <a:xfrm>
              <a:off x="3046253" y="1383981"/>
              <a:ext cx="504000" cy="504000"/>
            </a:xfrm>
            <a:prstGeom prst="ellipse">
              <a:avLst/>
            </a:prstGeom>
            <a:noFill/>
            <a:ln w="12700" cap="flat" cmpd="sng" algn="ctr">
              <a:solidFill>
                <a:srgbClr val="99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a:ln>
                    <a:noFill/>
                  </a:ln>
                  <a:solidFill>
                    <a:prstClr val="black"/>
                  </a:solidFill>
                  <a:effectLst/>
                  <a:uLnTx/>
                  <a:uFillTx/>
                  <a:latin typeface="Calibri" panose="020F0502020204030204"/>
                </a:rPr>
                <a:t>Δ</a:t>
              </a:r>
              <a:endParaRPr kumimoji="0" lang="fr-FR" sz="1800" b="0" i="0" u="none" strike="noStrike" kern="0" cap="none" spc="0" normalizeH="0" baseline="-25000" noProof="0" dirty="0">
                <a:ln>
                  <a:noFill/>
                </a:ln>
                <a:solidFill>
                  <a:prstClr val="black"/>
                </a:solidFill>
                <a:effectLst/>
                <a:uLnTx/>
                <a:uFillTx/>
                <a:latin typeface="Calibri" panose="020F0502020204030204"/>
              </a:endParaRPr>
            </a:p>
          </p:txBody>
        </p:sp>
        <p:sp>
          <p:nvSpPr>
            <p:cNvPr id="63" name="TextBox 12">
              <a:extLst>
                <a:ext uri="{FF2B5EF4-FFF2-40B4-BE49-F238E27FC236}">
                  <a16:creationId xmlns:a16="http://schemas.microsoft.com/office/drawing/2014/main" id="{87B4F614-801D-40E0-8256-A1CC759BC42F}"/>
                </a:ext>
              </a:extLst>
            </p:cNvPr>
            <p:cNvSpPr txBox="1"/>
            <p:nvPr/>
          </p:nvSpPr>
          <p:spPr>
            <a:xfrm>
              <a:off x="1186797" y="3003259"/>
              <a:ext cx="113366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err="1">
                  <a:ln>
                    <a:noFill/>
                  </a:ln>
                  <a:solidFill>
                    <a:srgbClr val="ED7D31"/>
                  </a:solidFill>
                  <a:effectLst/>
                  <a:uLnTx/>
                  <a:uFillTx/>
                </a:rPr>
                <a:t>T</a:t>
              </a:r>
              <a:r>
                <a:rPr kumimoji="0" lang="fr-FR" sz="1800" b="0" i="0" u="none" strike="noStrike" kern="0" cap="none" spc="0" normalizeH="0" baseline="-25000" noProof="0" dirty="0" err="1">
                  <a:ln>
                    <a:noFill/>
                  </a:ln>
                  <a:solidFill>
                    <a:srgbClr val="ED7D31"/>
                  </a:solidFill>
                  <a:effectLst/>
                  <a:uLnTx/>
                  <a:uFillTx/>
                </a:rPr>
                <a:t>noyau</a:t>
              </a:r>
              <a:r>
                <a:rPr kumimoji="0" lang="fr-FR" sz="1600" b="0" i="0" u="none" strike="noStrike" kern="0" cap="none" spc="0" normalizeH="0" baseline="0" noProof="0" dirty="0">
                  <a:ln>
                    <a:noFill/>
                  </a:ln>
                  <a:solidFill>
                    <a:srgbClr val="ED7D31"/>
                  </a:solidFill>
                  <a:effectLst/>
                  <a:uLnTx/>
                  <a:uFillTx/>
                </a:rPr>
                <a:t>[tête]</a:t>
              </a:r>
              <a:endParaRPr kumimoji="0" lang="fr-FR" sz="1800" b="0" i="0" u="none" strike="noStrike" kern="0" cap="none" spc="0" normalizeH="0" baseline="-25000" noProof="0" dirty="0">
                <a:ln>
                  <a:noFill/>
                </a:ln>
                <a:solidFill>
                  <a:srgbClr val="ED7D31"/>
                </a:solidFill>
                <a:effectLst/>
                <a:uLnTx/>
                <a:uFillTx/>
              </a:endParaRPr>
            </a:p>
          </p:txBody>
        </p:sp>
        <p:cxnSp>
          <p:nvCxnSpPr>
            <p:cNvPr id="64" name="Straight Arrow Connector 29">
              <a:extLst>
                <a:ext uri="{FF2B5EF4-FFF2-40B4-BE49-F238E27FC236}">
                  <a16:creationId xmlns:a16="http://schemas.microsoft.com/office/drawing/2014/main" id="{0E02F8F4-7D16-42AE-B362-FCC1E3443D44}"/>
                </a:ext>
              </a:extLst>
            </p:cNvPr>
            <p:cNvCxnSpPr>
              <a:stCxn id="63" idx="3"/>
              <a:endCxn id="60" idx="2"/>
            </p:cNvCxnSpPr>
            <p:nvPr/>
          </p:nvCxnSpPr>
          <p:spPr>
            <a:xfrm>
              <a:off x="2320459" y="3187925"/>
              <a:ext cx="725794" cy="49"/>
            </a:xfrm>
            <a:prstGeom prst="straightConnector1">
              <a:avLst/>
            </a:prstGeom>
            <a:noFill/>
            <a:ln w="6350" cap="flat" cmpd="sng" algn="ctr">
              <a:solidFill>
                <a:sysClr val="windowText" lastClr="000000"/>
              </a:solidFill>
              <a:prstDash val="solid"/>
              <a:miter lim="800000"/>
              <a:tailEnd type="triangle"/>
            </a:ln>
            <a:effectLst/>
          </p:spPr>
        </p:cxnSp>
        <p:sp>
          <p:nvSpPr>
            <p:cNvPr id="65" name="TextBox 33">
              <a:extLst>
                <a:ext uri="{FF2B5EF4-FFF2-40B4-BE49-F238E27FC236}">
                  <a16:creationId xmlns:a16="http://schemas.microsoft.com/office/drawing/2014/main" id="{DC8C641F-751A-4F05-8682-23B531FDB6CE}"/>
                </a:ext>
              </a:extLst>
            </p:cNvPr>
            <p:cNvSpPr txBox="1"/>
            <p:nvPr/>
          </p:nvSpPr>
          <p:spPr>
            <a:xfrm>
              <a:off x="2730062" y="3832483"/>
              <a:ext cx="1136382" cy="32400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err="1">
                  <a:ln>
                    <a:noFill/>
                  </a:ln>
                  <a:solidFill>
                    <a:srgbClr val="ED7D31"/>
                  </a:solidFill>
                  <a:effectLst/>
                  <a:uLnTx/>
                  <a:uFillTx/>
                </a:rPr>
                <a:t>T</a:t>
              </a:r>
              <a:r>
                <a:rPr kumimoji="0" lang="fr-FR" sz="1800" b="0" i="0" u="none" strike="noStrike" kern="0" cap="none" spc="0" normalizeH="0" baseline="-25000" noProof="0" dirty="0" err="1">
                  <a:ln>
                    <a:noFill/>
                  </a:ln>
                  <a:solidFill>
                    <a:srgbClr val="ED7D31"/>
                  </a:solidFill>
                  <a:effectLst/>
                  <a:uLnTx/>
                  <a:uFillTx/>
                </a:rPr>
                <a:t>noyau,seuil</a:t>
              </a:r>
              <a:endParaRPr kumimoji="0" lang="fr-FR" sz="1800" b="0" i="0" u="none" strike="noStrike" kern="0" cap="none" spc="0" normalizeH="0" baseline="-25000" noProof="0" dirty="0">
                <a:ln>
                  <a:noFill/>
                </a:ln>
                <a:solidFill>
                  <a:srgbClr val="ED7D31"/>
                </a:solidFill>
                <a:effectLst/>
                <a:uLnTx/>
                <a:uFillTx/>
              </a:endParaRPr>
            </a:p>
          </p:txBody>
        </p:sp>
        <p:cxnSp>
          <p:nvCxnSpPr>
            <p:cNvPr id="66" name="Straight Arrow Connector 35">
              <a:extLst>
                <a:ext uri="{FF2B5EF4-FFF2-40B4-BE49-F238E27FC236}">
                  <a16:creationId xmlns:a16="http://schemas.microsoft.com/office/drawing/2014/main" id="{1BBB710B-28E9-443F-AEDF-421528D7A22D}"/>
                </a:ext>
              </a:extLst>
            </p:cNvPr>
            <p:cNvCxnSpPr>
              <a:stCxn id="65" idx="0"/>
              <a:endCxn id="60" idx="4"/>
            </p:cNvCxnSpPr>
            <p:nvPr/>
          </p:nvCxnSpPr>
          <p:spPr>
            <a:xfrm flipV="1">
              <a:off x="3298253" y="3439974"/>
              <a:ext cx="0" cy="392509"/>
            </a:xfrm>
            <a:prstGeom prst="straightConnector1">
              <a:avLst/>
            </a:prstGeom>
            <a:noFill/>
            <a:ln w="6350" cap="flat" cmpd="sng" algn="ctr">
              <a:solidFill>
                <a:sysClr val="windowText" lastClr="000000"/>
              </a:solidFill>
              <a:prstDash val="solid"/>
              <a:miter lim="800000"/>
              <a:tailEnd type="triangle"/>
            </a:ln>
            <a:effectLst/>
          </p:spPr>
        </p:cxnSp>
        <p:cxnSp>
          <p:nvCxnSpPr>
            <p:cNvPr id="67" name="Straight Arrow Connector 38">
              <a:extLst>
                <a:ext uri="{FF2B5EF4-FFF2-40B4-BE49-F238E27FC236}">
                  <a16:creationId xmlns:a16="http://schemas.microsoft.com/office/drawing/2014/main" id="{CEE7D412-D9F6-406C-B43F-A02DDF0ABF9D}"/>
                </a:ext>
              </a:extLst>
            </p:cNvPr>
            <p:cNvCxnSpPr>
              <a:stCxn id="60" idx="6"/>
              <a:endCxn id="104" idx="1"/>
            </p:cNvCxnSpPr>
            <p:nvPr/>
          </p:nvCxnSpPr>
          <p:spPr>
            <a:xfrm>
              <a:off x="3550253" y="3187974"/>
              <a:ext cx="3611150" cy="1779662"/>
            </a:xfrm>
            <a:prstGeom prst="straightConnector1">
              <a:avLst/>
            </a:prstGeom>
            <a:noFill/>
            <a:ln w="12700" cap="flat" cmpd="sng" algn="ctr">
              <a:solidFill>
                <a:srgbClr val="ED7D31"/>
              </a:solidFill>
              <a:prstDash val="solid"/>
              <a:miter lim="800000"/>
              <a:tailEnd type="triangle"/>
            </a:ln>
            <a:effectLst/>
          </p:spPr>
        </p:cxnSp>
        <p:cxnSp>
          <p:nvCxnSpPr>
            <p:cNvPr id="68" name="Straight Arrow Connector 40">
              <a:extLst>
                <a:ext uri="{FF2B5EF4-FFF2-40B4-BE49-F238E27FC236}">
                  <a16:creationId xmlns:a16="http://schemas.microsoft.com/office/drawing/2014/main" id="{0CF458E4-426E-4466-9457-B298F91F4C6D}"/>
                </a:ext>
              </a:extLst>
            </p:cNvPr>
            <p:cNvCxnSpPr>
              <a:stCxn id="60" idx="6"/>
              <a:endCxn id="101" idx="1"/>
            </p:cNvCxnSpPr>
            <p:nvPr/>
          </p:nvCxnSpPr>
          <p:spPr>
            <a:xfrm flipV="1">
              <a:off x="3550253" y="2558075"/>
              <a:ext cx="3611150" cy="629899"/>
            </a:xfrm>
            <a:prstGeom prst="straightConnector1">
              <a:avLst/>
            </a:prstGeom>
            <a:noFill/>
            <a:ln w="12700" cap="flat" cmpd="sng" algn="ctr">
              <a:solidFill>
                <a:srgbClr val="ED7D31"/>
              </a:solidFill>
              <a:prstDash val="solid"/>
              <a:miter lim="800000"/>
              <a:tailEnd type="triangle"/>
            </a:ln>
            <a:effectLst/>
          </p:spPr>
        </p:cxnSp>
        <p:cxnSp>
          <p:nvCxnSpPr>
            <p:cNvPr id="69" name="Straight Arrow Connector 41">
              <a:extLst>
                <a:ext uri="{FF2B5EF4-FFF2-40B4-BE49-F238E27FC236}">
                  <a16:creationId xmlns:a16="http://schemas.microsoft.com/office/drawing/2014/main" id="{83957BFB-6D1B-410B-ADF9-FEDF01D468F3}"/>
                </a:ext>
              </a:extLst>
            </p:cNvPr>
            <p:cNvCxnSpPr>
              <a:cxnSpLocks/>
              <a:stCxn id="60" idx="6"/>
              <a:endCxn id="100" idx="1"/>
            </p:cNvCxnSpPr>
            <p:nvPr/>
          </p:nvCxnSpPr>
          <p:spPr>
            <a:xfrm>
              <a:off x="3550253" y="3187974"/>
              <a:ext cx="3611150" cy="173288"/>
            </a:xfrm>
            <a:prstGeom prst="straightConnector1">
              <a:avLst/>
            </a:prstGeom>
            <a:noFill/>
            <a:ln w="12700" cap="flat" cmpd="sng" algn="ctr">
              <a:solidFill>
                <a:srgbClr val="ED7D31"/>
              </a:solidFill>
              <a:prstDash val="solid"/>
              <a:miter lim="800000"/>
              <a:tailEnd type="triangle"/>
            </a:ln>
            <a:effectLst/>
          </p:spPr>
        </p:cxnSp>
        <p:cxnSp>
          <p:nvCxnSpPr>
            <p:cNvPr id="70" name="Straight Arrow Connector 43">
              <a:extLst>
                <a:ext uri="{FF2B5EF4-FFF2-40B4-BE49-F238E27FC236}">
                  <a16:creationId xmlns:a16="http://schemas.microsoft.com/office/drawing/2014/main" id="{4613BE78-BC11-4B42-9860-FA9D456FA1FD}"/>
                </a:ext>
              </a:extLst>
            </p:cNvPr>
            <p:cNvCxnSpPr>
              <a:cxnSpLocks/>
              <a:stCxn id="60" idx="6"/>
              <a:endCxn id="102" idx="1"/>
            </p:cNvCxnSpPr>
            <p:nvPr/>
          </p:nvCxnSpPr>
          <p:spPr>
            <a:xfrm>
              <a:off x="3550253" y="3187974"/>
              <a:ext cx="3611150" cy="976475"/>
            </a:xfrm>
            <a:prstGeom prst="straightConnector1">
              <a:avLst/>
            </a:prstGeom>
            <a:noFill/>
            <a:ln w="12700" cap="flat" cmpd="sng" algn="ctr">
              <a:solidFill>
                <a:srgbClr val="ED7D31"/>
              </a:solidFill>
              <a:prstDash val="solid"/>
              <a:miter lim="800000"/>
              <a:tailEnd type="triangle"/>
            </a:ln>
            <a:effectLst/>
          </p:spPr>
        </p:cxnSp>
        <p:sp>
          <p:nvSpPr>
            <p:cNvPr id="71" name="TextBox 47">
              <a:extLst>
                <a:ext uri="{FF2B5EF4-FFF2-40B4-BE49-F238E27FC236}">
                  <a16:creationId xmlns:a16="http://schemas.microsoft.com/office/drawing/2014/main" id="{1988A2CB-5F2D-4C33-B196-73493F3002D6}"/>
                </a:ext>
              </a:extLst>
            </p:cNvPr>
            <p:cNvSpPr txBox="1"/>
            <p:nvPr/>
          </p:nvSpPr>
          <p:spPr>
            <a:xfrm>
              <a:off x="1231015" y="5643034"/>
              <a:ext cx="76454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err="1">
                  <a:ln>
                    <a:noFill/>
                  </a:ln>
                  <a:solidFill>
                    <a:srgbClr val="4472C4"/>
                  </a:solidFill>
                  <a:effectLst/>
                  <a:uLnTx/>
                  <a:uFillTx/>
                </a:rPr>
                <a:t>T</a:t>
              </a:r>
              <a:r>
                <a:rPr kumimoji="0" lang="fr-FR" sz="1800" b="0" i="0" u="none" strike="noStrike" kern="0" cap="none" spc="0" normalizeH="0" baseline="-25000" noProof="0" dirty="0" err="1">
                  <a:ln>
                    <a:noFill/>
                  </a:ln>
                  <a:solidFill>
                    <a:srgbClr val="4472C4"/>
                  </a:solidFill>
                  <a:effectLst/>
                  <a:uLnTx/>
                  <a:uFillTx/>
                </a:rPr>
                <a:t>peau</a:t>
              </a:r>
              <a:r>
                <a:rPr kumimoji="0" lang="fr-FR" sz="1600" b="0" i="0" u="none" strike="noStrike" kern="0" cap="none" spc="0" normalizeH="0" baseline="0" noProof="0" dirty="0">
                  <a:ln>
                    <a:noFill/>
                  </a:ln>
                  <a:solidFill>
                    <a:srgbClr val="4472C4"/>
                  </a:solidFill>
                  <a:effectLst/>
                  <a:uLnTx/>
                  <a:uFillTx/>
                </a:rPr>
                <a:t>[i]</a:t>
              </a:r>
              <a:endParaRPr kumimoji="0" lang="fr-FR" sz="1800" b="0" i="0" u="none" strike="noStrike" kern="0" cap="none" spc="0" normalizeH="0" baseline="-25000" noProof="0" dirty="0">
                <a:ln>
                  <a:noFill/>
                </a:ln>
                <a:solidFill>
                  <a:srgbClr val="4472C4"/>
                </a:solidFill>
                <a:effectLst/>
                <a:uLnTx/>
                <a:uFillTx/>
              </a:endParaRPr>
            </a:p>
          </p:txBody>
        </p:sp>
        <p:sp>
          <p:nvSpPr>
            <p:cNvPr id="72" name="TextBox 48">
              <a:extLst>
                <a:ext uri="{FF2B5EF4-FFF2-40B4-BE49-F238E27FC236}">
                  <a16:creationId xmlns:a16="http://schemas.microsoft.com/office/drawing/2014/main" id="{C37F280B-97C1-4DDF-92EA-4B02CDB0AF0A}"/>
                </a:ext>
              </a:extLst>
            </p:cNvPr>
            <p:cNvSpPr txBox="1"/>
            <p:nvPr/>
          </p:nvSpPr>
          <p:spPr>
            <a:xfrm>
              <a:off x="2810461" y="6363019"/>
              <a:ext cx="99781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err="1">
                  <a:ln>
                    <a:noFill/>
                  </a:ln>
                  <a:solidFill>
                    <a:srgbClr val="4472C4"/>
                  </a:solidFill>
                  <a:effectLst/>
                  <a:uLnTx/>
                  <a:uFillTx/>
                </a:rPr>
                <a:t>T</a:t>
              </a:r>
              <a:r>
                <a:rPr kumimoji="0" lang="fr-FR" sz="1800" b="0" i="0" u="none" strike="noStrike" kern="0" cap="none" spc="0" normalizeH="0" baseline="-25000" noProof="0" dirty="0" err="1">
                  <a:ln>
                    <a:noFill/>
                  </a:ln>
                  <a:solidFill>
                    <a:srgbClr val="4472C4"/>
                  </a:solidFill>
                  <a:effectLst/>
                  <a:uLnTx/>
                  <a:uFillTx/>
                </a:rPr>
                <a:t>peau,seuil</a:t>
              </a:r>
              <a:endParaRPr kumimoji="0" lang="fr-FR" sz="1800" b="0" i="0" u="none" strike="noStrike" kern="0" cap="none" spc="0" normalizeH="0" baseline="-25000" noProof="0" dirty="0">
                <a:ln>
                  <a:noFill/>
                </a:ln>
                <a:solidFill>
                  <a:srgbClr val="4472C4"/>
                </a:solidFill>
                <a:effectLst/>
                <a:uLnTx/>
                <a:uFillTx/>
              </a:endParaRPr>
            </a:p>
          </p:txBody>
        </p:sp>
        <p:cxnSp>
          <p:nvCxnSpPr>
            <p:cNvPr id="73" name="Straight Arrow Connector 50">
              <a:extLst>
                <a:ext uri="{FF2B5EF4-FFF2-40B4-BE49-F238E27FC236}">
                  <a16:creationId xmlns:a16="http://schemas.microsoft.com/office/drawing/2014/main" id="{6CA14A8C-4D66-485C-92A7-D6E8DE179DD6}"/>
                </a:ext>
              </a:extLst>
            </p:cNvPr>
            <p:cNvCxnSpPr>
              <a:stCxn id="71" idx="3"/>
              <a:endCxn id="59" idx="2"/>
            </p:cNvCxnSpPr>
            <p:nvPr/>
          </p:nvCxnSpPr>
          <p:spPr>
            <a:xfrm>
              <a:off x="1995561" y="5827700"/>
              <a:ext cx="1050692" cy="0"/>
            </a:xfrm>
            <a:prstGeom prst="straightConnector1">
              <a:avLst/>
            </a:prstGeom>
            <a:noFill/>
            <a:ln w="6350" cap="flat" cmpd="sng" algn="ctr">
              <a:solidFill>
                <a:sysClr val="windowText" lastClr="000000"/>
              </a:solidFill>
              <a:prstDash val="solid"/>
              <a:miter lim="800000"/>
              <a:tailEnd type="triangle"/>
            </a:ln>
            <a:effectLst/>
          </p:spPr>
        </p:cxnSp>
        <p:cxnSp>
          <p:nvCxnSpPr>
            <p:cNvPr id="74" name="Straight Arrow Connector 54">
              <a:extLst>
                <a:ext uri="{FF2B5EF4-FFF2-40B4-BE49-F238E27FC236}">
                  <a16:creationId xmlns:a16="http://schemas.microsoft.com/office/drawing/2014/main" id="{87992603-DAF1-45E4-887B-3132506F4705}"/>
                </a:ext>
              </a:extLst>
            </p:cNvPr>
            <p:cNvCxnSpPr>
              <a:cxnSpLocks/>
              <a:endCxn id="59" idx="4"/>
            </p:cNvCxnSpPr>
            <p:nvPr/>
          </p:nvCxnSpPr>
          <p:spPr>
            <a:xfrm flipV="1">
              <a:off x="3298253" y="6095480"/>
              <a:ext cx="0" cy="384632"/>
            </a:xfrm>
            <a:prstGeom prst="straightConnector1">
              <a:avLst/>
            </a:prstGeom>
            <a:noFill/>
            <a:ln w="6350" cap="flat" cmpd="sng" algn="ctr">
              <a:solidFill>
                <a:sysClr val="windowText" lastClr="000000"/>
              </a:solidFill>
              <a:prstDash val="solid"/>
              <a:miter lim="800000"/>
              <a:tailEnd type="triangle"/>
            </a:ln>
            <a:effectLst/>
          </p:spPr>
        </p:cxnSp>
        <p:cxnSp>
          <p:nvCxnSpPr>
            <p:cNvPr id="75" name="Straight Arrow Connector 57">
              <a:extLst>
                <a:ext uri="{FF2B5EF4-FFF2-40B4-BE49-F238E27FC236}">
                  <a16:creationId xmlns:a16="http://schemas.microsoft.com/office/drawing/2014/main" id="{4CAE9137-6A7F-41EA-B324-C328249BF7BD}"/>
                </a:ext>
              </a:extLst>
            </p:cNvPr>
            <p:cNvCxnSpPr>
              <a:stCxn id="59" idx="6"/>
              <a:endCxn id="61" idx="1"/>
            </p:cNvCxnSpPr>
            <p:nvPr/>
          </p:nvCxnSpPr>
          <p:spPr>
            <a:xfrm flipV="1">
              <a:off x="3550253" y="5834108"/>
              <a:ext cx="720000" cy="0"/>
            </a:xfrm>
            <a:prstGeom prst="straightConnector1">
              <a:avLst/>
            </a:prstGeom>
            <a:noFill/>
            <a:ln w="12700" cap="flat" cmpd="sng" algn="ctr">
              <a:solidFill>
                <a:srgbClr val="4472C4"/>
              </a:solidFill>
              <a:prstDash val="solid"/>
              <a:miter lim="800000"/>
              <a:tailEnd type="triangle"/>
            </a:ln>
            <a:effectLst/>
          </p:spPr>
        </p:cxnSp>
        <p:cxnSp>
          <p:nvCxnSpPr>
            <p:cNvPr id="76" name="Straight Arrow Connector 60">
              <a:extLst>
                <a:ext uri="{FF2B5EF4-FFF2-40B4-BE49-F238E27FC236}">
                  <a16:creationId xmlns:a16="http://schemas.microsoft.com/office/drawing/2014/main" id="{51FAB117-1E5E-43BD-9D27-443BD55B9B56}"/>
                </a:ext>
              </a:extLst>
            </p:cNvPr>
            <p:cNvCxnSpPr>
              <a:stCxn id="61" idx="3"/>
              <a:endCxn id="104" idx="1"/>
            </p:cNvCxnSpPr>
            <p:nvPr/>
          </p:nvCxnSpPr>
          <p:spPr>
            <a:xfrm flipV="1">
              <a:off x="4774253" y="4967636"/>
              <a:ext cx="2387150" cy="866472"/>
            </a:xfrm>
            <a:prstGeom prst="straightConnector1">
              <a:avLst/>
            </a:prstGeom>
            <a:noFill/>
            <a:ln w="12700" cap="flat" cmpd="sng" algn="ctr">
              <a:solidFill>
                <a:srgbClr val="00B0F0"/>
              </a:solidFill>
              <a:prstDash val="solid"/>
              <a:miter lim="800000"/>
              <a:tailEnd type="triangle"/>
            </a:ln>
            <a:effectLst/>
          </p:spPr>
        </p:cxnSp>
        <p:cxnSp>
          <p:nvCxnSpPr>
            <p:cNvPr id="77" name="Straight Arrow Connector 61">
              <a:extLst>
                <a:ext uri="{FF2B5EF4-FFF2-40B4-BE49-F238E27FC236}">
                  <a16:creationId xmlns:a16="http://schemas.microsoft.com/office/drawing/2014/main" id="{212033E7-AA15-4BD8-A839-4ADC84AD080F}"/>
                </a:ext>
              </a:extLst>
            </p:cNvPr>
            <p:cNvCxnSpPr>
              <a:cxnSpLocks/>
              <a:stCxn id="61" idx="3"/>
              <a:endCxn id="105" idx="1"/>
            </p:cNvCxnSpPr>
            <p:nvPr/>
          </p:nvCxnSpPr>
          <p:spPr>
            <a:xfrm>
              <a:off x="4774253" y="5834108"/>
              <a:ext cx="2387150" cy="75216"/>
            </a:xfrm>
            <a:prstGeom prst="straightConnector1">
              <a:avLst/>
            </a:prstGeom>
            <a:noFill/>
            <a:ln w="12700" cap="flat" cmpd="sng" algn="ctr">
              <a:solidFill>
                <a:srgbClr val="00B0F0"/>
              </a:solidFill>
              <a:prstDash val="solid"/>
              <a:miter lim="800000"/>
              <a:tailEnd type="triangle"/>
            </a:ln>
            <a:effectLst/>
          </p:spPr>
        </p:cxnSp>
        <p:cxnSp>
          <p:nvCxnSpPr>
            <p:cNvPr id="78" name="Straight Arrow Connector 64">
              <a:extLst>
                <a:ext uri="{FF2B5EF4-FFF2-40B4-BE49-F238E27FC236}">
                  <a16:creationId xmlns:a16="http://schemas.microsoft.com/office/drawing/2014/main" id="{11F9D982-47D3-4A90-B31C-62C2AA91043F}"/>
                </a:ext>
              </a:extLst>
            </p:cNvPr>
            <p:cNvCxnSpPr>
              <a:cxnSpLocks/>
              <a:stCxn id="61" idx="3"/>
              <a:endCxn id="101" idx="1"/>
            </p:cNvCxnSpPr>
            <p:nvPr/>
          </p:nvCxnSpPr>
          <p:spPr>
            <a:xfrm flipV="1">
              <a:off x="4774253" y="2558075"/>
              <a:ext cx="2387150" cy="3276033"/>
            </a:xfrm>
            <a:prstGeom prst="straightConnector1">
              <a:avLst/>
            </a:prstGeom>
            <a:noFill/>
            <a:ln w="12700" cap="flat" cmpd="sng" algn="ctr">
              <a:solidFill>
                <a:srgbClr val="00B0F0"/>
              </a:solidFill>
              <a:prstDash val="solid"/>
              <a:miter lim="800000"/>
              <a:tailEnd type="triangle"/>
            </a:ln>
            <a:effectLst/>
          </p:spPr>
        </p:cxnSp>
        <p:cxnSp>
          <p:nvCxnSpPr>
            <p:cNvPr id="79" name="Straight Arrow Connector 67">
              <a:extLst>
                <a:ext uri="{FF2B5EF4-FFF2-40B4-BE49-F238E27FC236}">
                  <a16:creationId xmlns:a16="http://schemas.microsoft.com/office/drawing/2014/main" id="{AC85282B-17A0-41A9-A96B-199AFBA360E3}"/>
                </a:ext>
              </a:extLst>
            </p:cNvPr>
            <p:cNvCxnSpPr>
              <a:cxnSpLocks/>
              <a:stCxn id="61" idx="3"/>
              <a:endCxn id="100" idx="1"/>
            </p:cNvCxnSpPr>
            <p:nvPr/>
          </p:nvCxnSpPr>
          <p:spPr>
            <a:xfrm flipV="1">
              <a:off x="4774253" y="3361262"/>
              <a:ext cx="2387150" cy="2472846"/>
            </a:xfrm>
            <a:prstGeom prst="straightConnector1">
              <a:avLst/>
            </a:prstGeom>
            <a:noFill/>
            <a:ln w="12700" cap="flat" cmpd="sng" algn="ctr">
              <a:solidFill>
                <a:srgbClr val="00B0F0"/>
              </a:solidFill>
              <a:prstDash val="solid"/>
              <a:miter lim="800000"/>
              <a:tailEnd type="triangle"/>
            </a:ln>
            <a:effectLst/>
          </p:spPr>
        </p:cxnSp>
        <p:cxnSp>
          <p:nvCxnSpPr>
            <p:cNvPr id="80" name="Straight Arrow Connector 70">
              <a:extLst>
                <a:ext uri="{FF2B5EF4-FFF2-40B4-BE49-F238E27FC236}">
                  <a16:creationId xmlns:a16="http://schemas.microsoft.com/office/drawing/2014/main" id="{0BD6EF23-1AB5-4851-85DC-A2D11EB40F98}"/>
                </a:ext>
              </a:extLst>
            </p:cNvPr>
            <p:cNvCxnSpPr>
              <a:cxnSpLocks/>
              <a:stCxn id="61" idx="3"/>
              <a:endCxn id="102" idx="1"/>
            </p:cNvCxnSpPr>
            <p:nvPr/>
          </p:nvCxnSpPr>
          <p:spPr>
            <a:xfrm flipV="1">
              <a:off x="4774253" y="4164449"/>
              <a:ext cx="2387150" cy="1669659"/>
            </a:xfrm>
            <a:prstGeom prst="straightConnector1">
              <a:avLst/>
            </a:prstGeom>
            <a:noFill/>
            <a:ln w="12700" cap="flat" cmpd="sng" algn="ctr">
              <a:solidFill>
                <a:srgbClr val="00B0F0"/>
              </a:solidFill>
              <a:prstDash val="solid"/>
              <a:miter lim="800000"/>
              <a:tailEnd type="triangle"/>
            </a:ln>
            <a:effectLst/>
          </p:spPr>
        </p:cxnSp>
        <p:sp>
          <p:nvSpPr>
            <p:cNvPr id="81" name="TextBox 76">
              <a:extLst>
                <a:ext uri="{FF2B5EF4-FFF2-40B4-BE49-F238E27FC236}">
                  <a16:creationId xmlns:a16="http://schemas.microsoft.com/office/drawing/2014/main" id="{110844A7-571C-4A45-927D-8CD268F03AE3}"/>
                </a:ext>
              </a:extLst>
            </p:cNvPr>
            <p:cNvSpPr txBox="1"/>
            <p:nvPr/>
          </p:nvSpPr>
          <p:spPr>
            <a:xfrm>
              <a:off x="1231015" y="1452404"/>
              <a:ext cx="125722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err="1">
                  <a:ln>
                    <a:noFill/>
                  </a:ln>
                  <a:solidFill>
                    <a:srgbClr val="990000"/>
                  </a:solidFill>
                  <a:effectLst/>
                  <a:uLnTx/>
                  <a:uFillTx/>
                </a:rPr>
                <a:t>T</a:t>
              </a:r>
              <a:r>
                <a:rPr kumimoji="0" lang="fr-FR" sz="1800" b="0" i="0" u="none" strike="noStrike" kern="0" cap="none" spc="0" normalizeH="0" baseline="-25000" noProof="0" dirty="0" err="1">
                  <a:ln>
                    <a:noFill/>
                  </a:ln>
                  <a:solidFill>
                    <a:srgbClr val="990000"/>
                  </a:solidFill>
                  <a:effectLst/>
                  <a:uLnTx/>
                  <a:uFillTx/>
                </a:rPr>
                <a:t>noyau</a:t>
              </a:r>
              <a:r>
                <a:rPr kumimoji="0" lang="fr-FR" sz="1600" b="0" i="0" u="none" strike="noStrike" kern="0" cap="none" spc="0" normalizeH="0" baseline="0" noProof="0" dirty="0">
                  <a:ln>
                    <a:noFill/>
                  </a:ln>
                  <a:solidFill>
                    <a:srgbClr val="990000"/>
                  </a:solidFill>
                  <a:effectLst/>
                  <a:uLnTx/>
                  <a:uFillTx/>
                </a:rPr>
                <a:t>[tronc]</a:t>
              </a:r>
              <a:endParaRPr kumimoji="0" lang="fr-FR" sz="1800" b="0" i="0" u="none" strike="noStrike" kern="0" cap="none" spc="0" normalizeH="0" baseline="0" noProof="0" dirty="0">
                <a:ln>
                  <a:noFill/>
                </a:ln>
                <a:solidFill>
                  <a:prstClr val="black"/>
                </a:solidFill>
                <a:effectLst/>
                <a:uLnTx/>
                <a:uFillTx/>
              </a:endParaRPr>
            </a:p>
          </p:txBody>
        </p:sp>
        <p:sp>
          <p:nvSpPr>
            <p:cNvPr id="82" name="TextBox 77">
              <a:extLst>
                <a:ext uri="{FF2B5EF4-FFF2-40B4-BE49-F238E27FC236}">
                  <a16:creationId xmlns:a16="http://schemas.microsoft.com/office/drawing/2014/main" id="{A5441353-C80C-4777-99F1-9CCDA7B70695}"/>
                </a:ext>
              </a:extLst>
            </p:cNvPr>
            <p:cNvSpPr txBox="1"/>
            <p:nvPr/>
          </p:nvSpPr>
          <p:spPr>
            <a:xfrm>
              <a:off x="2616540" y="2257353"/>
              <a:ext cx="136782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err="1">
                  <a:ln>
                    <a:noFill/>
                  </a:ln>
                  <a:solidFill>
                    <a:srgbClr val="990000"/>
                  </a:solidFill>
                  <a:effectLst/>
                  <a:uLnTx/>
                  <a:uFillTx/>
                </a:rPr>
                <a:t>T</a:t>
              </a:r>
              <a:r>
                <a:rPr kumimoji="0" lang="fr-FR" sz="1800" b="0" i="0" u="none" strike="noStrike" kern="0" cap="none" spc="0" normalizeH="0" baseline="-25000" noProof="0" dirty="0" err="1">
                  <a:ln>
                    <a:noFill/>
                  </a:ln>
                  <a:solidFill>
                    <a:srgbClr val="990000"/>
                  </a:solidFill>
                  <a:effectLst/>
                  <a:uLnTx/>
                  <a:uFillTx/>
                </a:rPr>
                <a:t>noyau-tronc,seuil</a:t>
              </a:r>
              <a:endParaRPr kumimoji="0" lang="fr-FR" sz="1800" b="0" i="0" u="none" strike="noStrike" kern="0" cap="none" spc="0" normalizeH="0" baseline="0" noProof="0" dirty="0">
                <a:ln>
                  <a:noFill/>
                </a:ln>
                <a:solidFill>
                  <a:prstClr val="black"/>
                </a:solidFill>
                <a:effectLst/>
                <a:uLnTx/>
                <a:uFillTx/>
              </a:endParaRPr>
            </a:p>
          </p:txBody>
        </p:sp>
        <p:cxnSp>
          <p:nvCxnSpPr>
            <p:cNvPr id="83" name="Straight Arrow Connector 79">
              <a:extLst>
                <a:ext uri="{FF2B5EF4-FFF2-40B4-BE49-F238E27FC236}">
                  <a16:creationId xmlns:a16="http://schemas.microsoft.com/office/drawing/2014/main" id="{B4F430FC-9FB4-4E06-BE6F-418B050F6461}"/>
                </a:ext>
              </a:extLst>
            </p:cNvPr>
            <p:cNvCxnSpPr>
              <a:stCxn id="82" idx="0"/>
              <a:endCxn id="62" idx="4"/>
            </p:cNvCxnSpPr>
            <p:nvPr/>
          </p:nvCxnSpPr>
          <p:spPr>
            <a:xfrm flipH="1" flipV="1">
              <a:off x="3298253" y="1887981"/>
              <a:ext cx="0" cy="360000"/>
            </a:xfrm>
            <a:prstGeom prst="straightConnector1">
              <a:avLst/>
            </a:prstGeom>
            <a:noFill/>
            <a:ln w="6350" cap="flat" cmpd="sng" algn="ctr">
              <a:solidFill>
                <a:sysClr val="windowText" lastClr="000000"/>
              </a:solidFill>
              <a:prstDash val="solid"/>
              <a:miter lim="800000"/>
              <a:tailEnd type="triangle"/>
            </a:ln>
            <a:effectLst/>
          </p:spPr>
        </p:cxnSp>
        <p:cxnSp>
          <p:nvCxnSpPr>
            <p:cNvPr id="84" name="Straight Arrow Connector 82">
              <a:extLst>
                <a:ext uri="{FF2B5EF4-FFF2-40B4-BE49-F238E27FC236}">
                  <a16:creationId xmlns:a16="http://schemas.microsoft.com/office/drawing/2014/main" id="{5714F711-2815-43FD-BBFD-64E3BD83EB39}"/>
                </a:ext>
              </a:extLst>
            </p:cNvPr>
            <p:cNvCxnSpPr>
              <a:cxnSpLocks/>
              <a:stCxn id="81" idx="3"/>
              <a:endCxn id="62" idx="2"/>
            </p:cNvCxnSpPr>
            <p:nvPr/>
          </p:nvCxnSpPr>
          <p:spPr>
            <a:xfrm flipV="1">
              <a:off x="2488238" y="1635981"/>
              <a:ext cx="558015" cy="1089"/>
            </a:xfrm>
            <a:prstGeom prst="straightConnector1">
              <a:avLst/>
            </a:prstGeom>
            <a:noFill/>
            <a:ln w="6350" cap="flat" cmpd="sng" algn="ctr">
              <a:solidFill>
                <a:sysClr val="windowText" lastClr="000000"/>
              </a:solidFill>
              <a:prstDash val="solid"/>
              <a:miter lim="800000"/>
              <a:tailEnd type="triangle"/>
            </a:ln>
            <a:effectLst/>
          </p:spPr>
        </p:cxnSp>
        <p:cxnSp>
          <p:nvCxnSpPr>
            <p:cNvPr id="85" name="Straight Arrow Connector 88">
              <a:extLst>
                <a:ext uri="{FF2B5EF4-FFF2-40B4-BE49-F238E27FC236}">
                  <a16:creationId xmlns:a16="http://schemas.microsoft.com/office/drawing/2014/main" id="{A782BD93-96A1-4006-A747-993F6D44E69A}"/>
                </a:ext>
              </a:extLst>
            </p:cNvPr>
            <p:cNvCxnSpPr>
              <a:stCxn id="62" idx="6"/>
              <a:endCxn id="103" idx="1"/>
            </p:cNvCxnSpPr>
            <p:nvPr/>
          </p:nvCxnSpPr>
          <p:spPr>
            <a:xfrm>
              <a:off x="3550253" y="1635981"/>
              <a:ext cx="3611150" cy="15573"/>
            </a:xfrm>
            <a:prstGeom prst="straightConnector1">
              <a:avLst/>
            </a:prstGeom>
            <a:noFill/>
            <a:ln w="12700" cap="flat" cmpd="sng" algn="ctr">
              <a:solidFill>
                <a:srgbClr val="990000"/>
              </a:solidFill>
              <a:prstDash val="solid"/>
              <a:miter lim="800000"/>
              <a:tailEnd type="triangle"/>
            </a:ln>
            <a:effectLst/>
          </p:spPr>
        </p:cxnSp>
        <p:grpSp>
          <p:nvGrpSpPr>
            <p:cNvPr id="86" name="Group 132">
              <a:extLst>
                <a:ext uri="{FF2B5EF4-FFF2-40B4-BE49-F238E27FC236}">
                  <a16:creationId xmlns:a16="http://schemas.microsoft.com/office/drawing/2014/main" id="{33C5ED33-FE92-4336-8C1E-BB3BC774BEEF}"/>
                </a:ext>
              </a:extLst>
            </p:cNvPr>
            <p:cNvGrpSpPr/>
            <p:nvPr/>
          </p:nvGrpSpPr>
          <p:grpSpPr>
            <a:xfrm>
              <a:off x="1231015" y="4463637"/>
              <a:ext cx="2666328" cy="1024618"/>
              <a:chOff x="2597882" y="5691370"/>
              <a:chExt cx="2666328" cy="1024618"/>
            </a:xfrm>
          </p:grpSpPr>
          <p:sp>
            <p:nvSpPr>
              <p:cNvPr id="95" name="Ellipse 14">
                <a:extLst>
                  <a:ext uri="{FF2B5EF4-FFF2-40B4-BE49-F238E27FC236}">
                    <a16:creationId xmlns:a16="http://schemas.microsoft.com/office/drawing/2014/main" id="{9FEE28C1-5C7D-44CC-909A-5E709CA7F028}"/>
                  </a:ext>
                </a:extLst>
              </p:cNvPr>
              <p:cNvSpPr/>
              <p:nvPr/>
            </p:nvSpPr>
            <p:spPr>
              <a:xfrm>
                <a:off x="4408692" y="5691370"/>
                <a:ext cx="504000" cy="504000"/>
              </a:xfrm>
              <a:prstGeom prst="ellipse">
                <a:avLst/>
              </a:prstGeom>
              <a:solidFill>
                <a:sysClr val="window" lastClr="FFFFFF"/>
              </a:solidFill>
              <a:ln w="12700" cap="flat" cmpd="sng" algn="ctr">
                <a:solidFill>
                  <a:srgbClr val="70AD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a:ln>
                      <a:noFill/>
                    </a:ln>
                    <a:solidFill>
                      <a:prstClr val="black"/>
                    </a:solidFill>
                    <a:effectLst/>
                    <a:uLnTx/>
                    <a:uFillTx/>
                    <a:latin typeface="Calibri" panose="020F0502020204030204"/>
                  </a:rPr>
                  <a:t>Δ</a:t>
                </a:r>
                <a:endParaRPr kumimoji="0" lang="fr-FR" sz="1800" b="0" i="0" u="none" strike="noStrike" kern="0" cap="none" spc="0" normalizeH="0" baseline="-25000" noProof="0" dirty="0">
                  <a:ln>
                    <a:noFill/>
                  </a:ln>
                  <a:solidFill>
                    <a:prstClr val="black"/>
                  </a:solidFill>
                  <a:effectLst/>
                  <a:uLnTx/>
                  <a:uFillTx/>
                  <a:latin typeface="Calibri" panose="020F0502020204030204"/>
                </a:endParaRPr>
              </a:p>
            </p:txBody>
          </p:sp>
          <p:sp>
            <p:nvSpPr>
              <p:cNvPr id="96" name="TextBox 89">
                <a:extLst>
                  <a:ext uri="{FF2B5EF4-FFF2-40B4-BE49-F238E27FC236}">
                    <a16:creationId xmlns:a16="http://schemas.microsoft.com/office/drawing/2014/main" id="{235766D2-BB21-4464-924D-16F2B502D95F}"/>
                  </a:ext>
                </a:extLst>
              </p:cNvPr>
              <p:cNvSpPr txBox="1"/>
              <p:nvPr/>
            </p:nvSpPr>
            <p:spPr>
              <a:xfrm>
                <a:off x="2597882" y="5740830"/>
                <a:ext cx="9158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err="1">
                    <a:ln>
                      <a:noFill/>
                    </a:ln>
                    <a:solidFill>
                      <a:srgbClr val="70AD47"/>
                    </a:solidFill>
                    <a:effectLst/>
                    <a:uLnTx/>
                    <a:uFillTx/>
                  </a:rPr>
                  <a:t>T</a:t>
                </a:r>
                <a:r>
                  <a:rPr kumimoji="0" lang="fr-FR" sz="1800" b="0" i="0" u="none" strike="noStrike" kern="0" cap="none" spc="0" normalizeH="0" baseline="-25000" noProof="0" dirty="0" err="1">
                    <a:ln>
                      <a:noFill/>
                    </a:ln>
                    <a:solidFill>
                      <a:srgbClr val="70AD47"/>
                    </a:solidFill>
                    <a:effectLst/>
                    <a:uLnTx/>
                    <a:uFillTx/>
                  </a:rPr>
                  <a:t>peau,moy</a:t>
                </a:r>
                <a:endParaRPr kumimoji="0" lang="fr-FR" sz="1800" b="0" i="0" u="none" strike="noStrike" kern="0" cap="none" spc="0" normalizeH="0" baseline="-25000" noProof="0" dirty="0">
                  <a:ln>
                    <a:noFill/>
                  </a:ln>
                  <a:solidFill>
                    <a:srgbClr val="70AD47"/>
                  </a:solidFill>
                  <a:effectLst/>
                  <a:uLnTx/>
                  <a:uFillTx/>
                </a:endParaRPr>
              </a:p>
            </p:txBody>
          </p:sp>
          <p:sp>
            <p:nvSpPr>
              <p:cNvPr id="97" name="TextBox 90">
                <a:extLst>
                  <a:ext uri="{FF2B5EF4-FFF2-40B4-BE49-F238E27FC236}">
                    <a16:creationId xmlns:a16="http://schemas.microsoft.com/office/drawing/2014/main" id="{7E69032F-5D1C-48A4-BF05-11E7E6A6DA12}"/>
                  </a:ext>
                </a:extLst>
              </p:cNvPr>
              <p:cNvSpPr txBox="1"/>
              <p:nvPr/>
            </p:nvSpPr>
            <p:spPr>
              <a:xfrm>
                <a:off x="4006246" y="6346656"/>
                <a:ext cx="125796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err="1">
                    <a:ln>
                      <a:noFill/>
                    </a:ln>
                    <a:solidFill>
                      <a:srgbClr val="70AD47"/>
                    </a:solidFill>
                    <a:effectLst/>
                    <a:uLnTx/>
                    <a:uFillTx/>
                  </a:rPr>
                  <a:t>T</a:t>
                </a:r>
                <a:r>
                  <a:rPr kumimoji="0" lang="fr-FR" sz="1800" b="0" i="0" u="none" strike="noStrike" kern="0" cap="none" spc="0" normalizeH="0" baseline="-25000" noProof="0" dirty="0" err="1">
                    <a:ln>
                      <a:noFill/>
                    </a:ln>
                    <a:solidFill>
                      <a:srgbClr val="70AD47"/>
                    </a:solidFill>
                    <a:effectLst/>
                    <a:uLnTx/>
                    <a:uFillTx/>
                  </a:rPr>
                  <a:t>peau-moy,seuil</a:t>
                </a:r>
                <a:endParaRPr kumimoji="0" lang="fr-FR" sz="1800" b="0" i="0" u="none" strike="noStrike" kern="0" cap="none" spc="0" normalizeH="0" baseline="-25000" noProof="0" dirty="0">
                  <a:ln>
                    <a:noFill/>
                  </a:ln>
                  <a:solidFill>
                    <a:srgbClr val="70AD47"/>
                  </a:solidFill>
                  <a:effectLst/>
                  <a:uLnTx/>
                  <a:uFillTx/>
                </a:endParaRPr>
              </a:p>
            </p:txBody>
          </p:sp>
          <p:cxnSp>
            <p:nvCxnSpPr>
              <p:cNvPr id="98" name="Straight Arrow Connector 92">
                <a:extLst>
                  <a:ext uri="{FF2B5EF4-FFF2-40B4-BE49-F238E27FC236}">
                    <a16:creationId xmlns:a16="http://schemas.microsoft.com/office/drawing/2014/main" id="{5B2187FD-8FFC-4802-BAB7-3FF4C36FD885}"/>
                  </a:ext>
                </a:extLst>
              </p:cNvPr>
              <p:cNvCxnSpPr>
                <a:stCxn id="96" idx="3"/>
                <a:endCxn id="95" idx="2"/>
              </p:cNvCxnSpPr>
              <p:nvPr/>
            </p:nvCxnSpPr>
            <p:spPr>
              <a:xfrm>
                <a:off x="3513682" y="5925496"/>
                <a:ext cx="895010" cy="17874"/>
              </a:xfrm>
              <a:prstGeom prst="straightConnector1">
                <a:avLst/>
              </a:prstGeom>
              <a:noFill/>
              <a:ln w="6350" cap="flat" cmpd="sng" algn="ctr">
                <a:solidFill>
                  <a:sysClr val="windowText" lastClr="000000"/>
                </a:solidFill>
                <a:prstDash val="solid"/>
                <a:miter lim="800000"/>
                <a:tailEnd type="triangle"/>
              </a:ln>
              <a:effectLst/>
            </p:spPr>
          </p:cxnSp>
          <p:cxnSp>
            <p:nvCxnSpPr>
              <p:cNvPr id="99" name="Straight Arrow Connector 95">
                <a:extLst>
                  <a:ext uri="{FF2B5EF4-FFF2-40B4-BE49-F238E27FC236}">
                    <a16:creationId xmlns:a16="http://schemas.microsoft.com/office/drawing/2014/main" id="{368CC19A-F051-4C27-8755-359FC4BD3BC6}"/>
                  </a:ext>
                </a:extLst>
              </p:cNvPr>
              <p:cNvCxnSpPr>
                <a:cxnSpLocks/>
                <a:endCxn id="95" idx="4"/>
              </p:cNvCxnSpPr>
              <p:nvPr/>
            </p:nvCxnSpPr>
            <p:spPr>
              <a:xfrm flipV="1">
                <a:off x="4660692" y="6195370"/>
                <a:ext cx="0" cy="296735"/>
              </a:xfrm>
              <a:prstGeom prst="straightConnector1">
                <a:avLst/>
              </a:prstGeom>
              <a:noFill/>
              <a:ln w="6350" cap="flat" cmpd="sng" algn="ctr">
                <a:solidFill>
                  <a:sysClr val="windowText" lastClr="000000"/>
                </a:solidFill>
                <a:prstDash val="solid"/>
                <a:miter lim="800000"/>
                <a:tailEnd type="triangle"/>
              </a:ln>
              <a:effectLst/>
            </p:spPr>
          </p:cxnSp>
        </p:grpSp>
        <p:sp>
          <p:nvSpPr>
            <p:cNvPr id="87" name="TextBox 107">
              <a:extLst>
                <a:ext uri="{FF2B5EF4-FFF2-40B4-BE49-F238E27FC236}">
                  <a16:creationId xmlns:a16="http://schemas.microsoft.com/office/drawing/2014/main" id="{0A0FBE2E-B183-4E34-A6BC-E530FFA715B7}"/>
                </a:ext>
              </a:extLst>
            </p:cNvPr>
            <p:cNvSpPr txBox="1"/>
            <p:nvPr/>
          </p:nvSpPr>
          <p:spPr>
            <a:xfrm rot="19932675">
              <a:off x="1587894" y="3981918"/>
              <a:ext cx="1172898"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1" u="none" strike="noStrike" kern="0" cap="none" spc="0" normalizeH="0" baseline="0" noProof="0" dirty="0">
                  <a:ln>
                    <a:noFill/>
                  </a:ln>
                  <a:solidFill>
                    <a:prstClr val="black"/>
                  </a:solidFill>
                  <a:effectLst/>
                  <a:uLnTx/>
                  <a:uFillTx/>
                </a:rPr>
                <a:t>Frissonnement</a:t>
              </a:r>
            </a:p>
          </p:txBody>
        </p:sp>
        <p:sp>
          <p:nvSpPr>
            <p:cNvPr id="88" name="Right Brace 108">
              <a:extLst>
                <a:ext uri="{FF2B5EF4-FFF2-40B4-BE49-F238E27FC236}">
                  <a16:creationId xmlns:a16="http://schemas.microsoft.com/office/drawing/2014/main" id="{576D1E11-8F8B-4FA8-B961-9CDCBF97667E}"/>
                </a:ext>
              </a:extLst>
            </p:cNvPr>
            <p:cNvSpPr/>
            <p:nvPr/>
          </p:nvSpPr>
          <p:spPr>
            <a:xfrm>
              <a:off x="8961403" y="2373409"/>
              <a:ext cx="375545" cy="1172518"/>
            </a:xfrm>
            <a:prstGeom prst="rightBrace">
              <a:avLst>
                <a:gd name="adj1" fmla="val 50813"/>
                <a:gd name="adj2" fmla="val 49285"/>
              </a:avLst>
            </a:prstGeom>
            <a:no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black"/>
                </a:solidFill>
                <a:effectLst/>
                <a:uLnTx/>
                <a:uFillTx/>
                <a:latin typeface="Calibri" panose="020F0502020204030204"/>
              </a:endParaRPr>
            </a:p>
          </p:txBody>
        </p:sp>
        <p:sp>
          <p:nvSpPr>
            <p:cNvPr id="89" name="TextBox 109">
              <a:extLst>
                <a:ext uri="{FF2B5EF4-FFF2-40B4-BE49-F238E27FC236}">
                  <a16:creationId xmlns:a16="http://schemas.microsoft.com/office/drawing/2014/main" id="{17AFDF92-D7C4-48F9-BB1A-D6DF77DD4C21}"/>
                </a:ext>
              </a:extLst>
            </p:cNvPr>
            <p:cNvSpPr txBox="1"/>
            <p:nvPr/>
          </p:nvSpPr>
          <p:spPr>
            <a:xfrm>
              <a:off x="9336948" y="2775002"/>
              <a:ext cx="222308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rPr>
                <a:t>Débit sanguin cutané</a:t>
              </a:r>
            </a:p>
          </p:txBody>
        </p:sp>
        <p:cxnSp>
          <p:nvCxnSpPr>
            <p:cNvPr id="90" name="Connector: Elbow 111">
              <a:extLst>
                <a:ext uri="{FF2B5EF4-FFF2-40B4-BE49-F238E27FC236}">
                  <a16:creationId xmlns:a16="http://schemas.microsoft.com/office/drawing/2014/main" id="{872A3C61-28F2-4C44-934F-4A58E96185AF}"/>
                </a:ext>
              </a:extLst>
            </p:cNvPr>
            <p:cNvCxnSpPr>
              <a:cxnSpLocks/>
              <a:stCxn id="59" idx="5"/>
              <a:endCxn id="89" idx="3"/>
            </p:cNvCxnSpPr>
            <p:nvPr/>
          </p:nvCxnSpPr>
          <p:spPr>
            <a:xfrm rot="5400000" flipH="1" flipV="1">
              <a:off x="5987235" y="448877"/>
              <a:ext cx="3062003" cy="8083586"/>
            </a:xfrm>
            <a:prstGeom prst="bentConnector4">
              <a:avLst>
                <a:gd name="adj1" fmla="val -9876"/>
                <a:gd name="adj2" fmla="val 105056"/>
              </a:avLst>
            </a:prstGeom>
            <a:noFill/>
            <a:ln w="12700" cap="flat" cmpd="sng" algn="ctr">
              <a:solidFill>
                <a:srgbClr val="4472C4"/>
              </a:solidFill>
              <a:prstDash val="solid"/>
              <a:miter lim="800000"/>
              <a:tailEnd type="triangle"/>
            </a:ln>
            <a:effectLst/>
          </p:spPr>
        </p:cxnSp>
        <p:cxnSp>
          <p:nvCxnSpPr>
            <p:cNvPr id="91" name="Straight Arrow Connector 118">
              <a:extLst>
                <a:ext uri="{FF2B5EF4-FFF2-40B4-BE49-F238E27FC236}">
                  <a16:creationId xmlns:a16="http://schemas.microsoft.com/office/drawing/2014/main" id="{2F5CF31F-EF04-485A-AE42-B94ECEC6AE7A}"/>
                </a:ext>
              </a:extLst>
            </p:cNvPr>
            <p:cNvCxnSpPr>
              <a:stCxn id="95" idx="6"/>
              <a:endCxn id="103" idx="1"/>
            </p:cNvCxnSpPr>
            <p:nvPr/>
          </p:nvCxnSpPr>
          <p:spPr>
            <a:xfrm flipV="1">
              <a:off x="3545825" y="1651554"/>
              <a:ext cx="3615578" cy="3064083"/>
            </a:xfrm>
            <a:prstGeom prst="straightConnector1">
              <a:avLst/>
            </a:prstGeom>
            <a:noFill/>
            <a:ln w="12700" cap="flat" cmpd="sng" algn="ctr">
              <a:solidFill>
                <a:srgbClr val="70AD47"/>
              </a:solidFill>
              <a:prstDash val="solid"/>
              <a:miter lim="800000"/>
              <a:tailEnd type="triangle"/>
            </a:ln>
            <a:effectLst/>
          </p:spPr>
        </p:cxnSp>
        <p:sp>
          <p:nvSpPr>
            <p:cNvPr id="92" name="TextBox 120">
              <a:extLst>
                <a:ext uri="{FF2B5EF4-FFF2-40B4-BE49-F238E27FC236}">
                  <a16:creationId xmlns:a16="http://schemas.microsoft.com/office/drawing/2014/main" id="{DC0109C9-91BA-4FF3-B2A3-6531E7A3A28E}"/>
                </a:ext>
              </a:extLst>
            </p:cNvPr>
            <p:cNvSpPr txBox="1"/>
            <p:nvPr/>
          </p:nvSpPr>
          <p:spPr>
            <a:xfrm>
              <a:off x="9211475" y="3841283"/>
              <a:ext cx="2348555"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black"/>
                  </a:solidFill>
                  <a:effectLst/>
                  <a:uLnTx/>
                  <a:uFillTx/>
                </a:rPr>
                <a:t>Perte de chaleur latente par sudation</a:t>
              </a:r>
            </a:p>
          </p:txBody>
        </p:sp>
        <p:cxnSp>
          <p:nvCxnSpPr>
            <p:cNvPr id="93" name="Connector: Elbow 141">
              <a:extLst>
                <a:ext uri="{FF2B5EF4-FFF2-40B4-BE49-F238E27FC236}">
                  <a16:creationId xmlns:a16="http://schemas.microsoft.com/office/drawing/2014/main" id="{35792C36-DD75-4CAB-B1B1-831FEFCAED99}"/>
                </a:ext>
              </a:extLst>
            </p:cNvPr>
            <p:cNvCxnSpPr>
              <a:cxnSpLocks/>
              <a:stCxn id="59" idx="5"/>
              <a:endCxn id="92" idx="3"/>
            </p:cNvCxnSpPr>
            <p:nvPr/>
          </p:nvCxnSpPr>
          <p:spPr>
            <a:xfrm rot="5400000" flipH="1" flipV="1">
              <a:off x="6589626" y="1051267"/>
              <a:ext cx="1857222" cy="8083586"/>
            </a:xfrm>
            <a:prstGeom prst="bentConnector4">
              <a:avLst>
                <a:gd name="adj1" fmla="val -16283"/>
                <a:gd name="adj2" fmla="val 104885"/>
              </a:avLst>
            </a:prstGeom>
            <a:noFill/>
            <a:ln w="12700" cap="flat" cmpd="sng" algn="ctr">
              <a:solidFill>
                <a:srgbClr val="4472C4"/>
              </a:solidFill>
              <a:prstDash val="solid"/>
              <a:miter lim="800000"/>
              <a:tailEnd type="triangle"/>
            </a:ln>
            <a:effectLst/>
          </p:spPr>
        </p:cxnSp>
        <p:cxnSp>
          <p:nvCxnSpPr>
            <p:cNvPr id="94" name="Straight Arrow Connector 151">
              <a:extLst>
                <a:ext uri="{FF2B5EF4-FFF2-40B4-BE49-F238E27FC236}">
                  <a16:creationId xmlns:a16="http://schemas.microsoft.com/office/drawing/2014/main" id="{BCB02E3A-98A3-4463-A1E7-CFA057E1611B}"/>
                </a:ext>
              </a:extLst>
            </p:cNvPr>
            <p:cNvCxnSpPr>
              <a:cxnSpLocks/>
              <a:stCxn id="96" idx="0"/>
              <a:endCxn id="65" idx="1"/>
            </p:cNvCxnSpPr>
            <p:nvPr/>
          </p:nvCxnSpPr>
          <p:spPr>
            <a:xfrm flipV="1">
              <a:off x="1688915" y="3994483"/>
              <a:ext cx="1041147" cy="518614"/>
            </a:xfrm>
            <a:prstGeom prst="straightConnector1">
              <a:avLst/>
            </a:prstGeom>
            <a:noFill/>
            <a:ln w="12700" cap="flat" cmpd="sng" algn="ctr">
              <a:solidFill>
                <a:srgbClr val="70AD47"/>
              </a:solidFill>
              <a:prstDash val="solid"/>
              <a:miter lim="800000"/>
              <a:tailEnd type="triangle"/>
            </a:ln>
            <a:effectLst/>
          </p:spPr>
        </p:cxnSp>
      </p:grpSp>
      <p:sp>
        <p:nvSpPr>
          <p:cNvPr id="106" name="ZoneTexte 10">
            <a:extLst>
              <a:ext uri="{FF2B5EF4-FFF2-40B4-BE49-F238E27FC236}">
                <a16:creationId xmlns:a16="http://schemas.microsoft.com/office/drawing/2014/main" id="{CDBF9309-5218-4526-859D-AE9B5BD63867}"/>
              </a:ext>
            </a:extLst>
          </p:cNvPr>
          <p:cNvSpPr txBox="1"/>
          <p:nvPr>
            <p:custDataLst>
              <p:tags r:id="rId2"/>
            </p:custDataLst>
          </p:nvPr>
        </p:nvSpPr>
        <p:spPr>
          <a:xfrm>
            <a:off x="7867181" y="6231588"/>
            <a:ext cx="523427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400" b="0" i="1" u="sng" strike="noStrike" kern="0" cap="none" spc="0" normalizeH="0" baseline="0" noProof="0" dirty="0">
                <a:ln>
                  <a:noFill/>
                </a:ln>
                <a:solidFill>
                  <a:prstClr val="black"/>
                </a:solidFill>
                <a:effectLst/>
                <a:uLnTx/>
                <a:uFillTx/>
              </a:rPr>
              <a:t>L’organisation du système actif du JOS3</a:t>
            </a:r>
          </a:p>
        </p:txBody>
      </p:sp>
    </p:spTree>
    <p:extLst>
      <p:ext uri="{BB962C8B-B14F-4D97-AF65-F5344CB8AC3E}">
        <p14:creationId xmlns:p14="http://schemas.microsoft.com/office/powerpoint/2010/main" val="858650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Espace réservé du texte 1">
            <a:extLst>
              <a:ext uri="{FF2B5EF4-FFF2-40B4-BE49-F238E27FC236}">
                <a16:creationId xmlns:a16="http://schemas.microsoft.com/office/drawing/2014/main" id="{47381969-D38D-434E-AB17-DB770758996B}"/>
              </a:ext>
            </a:extLst>
          </p:cNvPr>
          <p:cNvSpPr>
            <a:spLocks noGrp="1"/>
          </p:cNvSpPr>
          <p:nvPr>
            <p:ph type="body" sz="quarter" idx="10"/>
          </p:nvPr>
        </p:nvSpPr>
        <p:spPr>
          <a:xfrm>
            <a:off x="3213118" y="137977"/>
            <a:ext cx="5765764" cy="698881"/>
          </a:xfrm>
        </p:spPr>
        <p:txBody>
          <a:bodyPr/>
          <a:lstStyle/>
          <a:p>
            <a:pPr indent="0">
              <a:buNone/>
            </a:pPr>
            <a:r>
              <a:rPr lang="fr-FR" sz="3333" b="1" dirty="0">
                <a:solidFill>
                  <a:schemeClr val="tx2"/>
                </a:solidFill>
                <a:latin typeface="Arial"/>
                <a:cs typeface="Arial"/>
              </a:rPr>
              <a:t>JOS 3 – L’individualisation</a:t>
            </a:r>
          </a:p>
          <a:p>
            <a:pPr indent="0">
              <a:buNone/>
            </a:pPr>
            <a:endParaRPr lang="fr-FR" dirty="0"/>
          </a:p>
        </p:txBody>
      </p:sp>
      <p:grpSp>
        <p:nvGrpSpPr>
          <p:cNvPr id="153" name="Groupe 152">
            <a:extLst>
              <a:ext uri="{FF2B5EF4-FFF2-40B4-BE49-F238E27FC236}">
                <a16:creationId xmlns:a16="http://schemas.microsoft.com/office/drawing/2014/main" id="{AF055C72-DB93-47D2-BA40-0CE46C5BBC8B}"/>
              </a:ext>
            </a:extLst>
          </p:cNvPr>
          <p:cNvGrpSpPr/>
          <p:nvPr>
            <p:custDataLst>
              <p:tags r:id="rId1"/>
            </p:custDataLst>
          </p:nvPr>
        </p:nvGrpSpPr>
        <p:grpSpPr>
          <a:xfrm>
            <a:off x="902360" y="1195408"/>
            <a:ext cx="10387280" cy="5028245"/>
            <a:chOff x="902360" y="1195408"/>
            <a:chExt cx="10387280" cy="5028245"/>
          </a:xfrm>
        </p:grpSpPr>
        <p:cxnSp>
          <p:nvCxnSpPr>
            <p:cNvPr id="154" name="Connecteur : en angle 153">
              <a:extLst>
                <a:ext uri="{FF2B5EF4-FFF2-40B4-BE49-F238E27FC236}">
                  <a16:creationId xmlns:a16="http://schemas.microsoft.com/office/drawing/2014/main" id="{1C2B79AD-BEBA-41B4-B43E-048CA9C67128}"/>
                </a:ext>
              </a:extLst>
            </p:cNvPr>
            <p:cNvCxnSpPr>
              <a:cxnSpLocks/>
              <a:stCxn id="162" idx="3"/>
              <a:endCxn id="179" idx="2"/>
            </p:cNvCxnSpPr>
            <p:nvPr/>
          </p:nvCxnSpPr>
          <p:spPr>
            <a:xfrm flipH="1">
              <a:off x="1933758" y="2388894"/>
              <a:ext cx="9355882" cy="3170810"/>
            </a:xfrm>
            <a:prstGeom prst="bentConnector4">
              <a:avLst>
                <a:gd name="adj1" fmla="val -5099"/>
                <a:gd name="adj2" fmla="val 127585"/>
              </a:avLst>
            </a:prstGeom>
            <a:noFill/>
            <a:ln w="6350" cap="flat" cmpd="sng" algn="ctr">
              <a:solidFill>
                <a:sysClr val="windowText" lastClr="000000"/>
              </a:solidFill>
              <a:prstDash val="dashDot"/>
              <a:miter lim="800000"/>
              <a:tailEnd type="triangle"/>
            </a:ln>
            <a:effectLst/>
          </p:spPr>
        </p:cxnSp>
        <p:grpSp>
          <p:nvGrpSpPr>
            <p:cNvPr id="155" name="Groupe 154">
              <a:extLst>
                <a:ext uri="{FF2B5EF4-FFF2-40B4-BE49-F238E27FC236}">
                  <a16:creationId xmlns:a16="http://schemas.microsoft.com/office/drawing/2014/main" id="{87BAE3A6-03AE-4D7E-BE85-34CC28B18072}"/>
                </a:ext>
              </a:extLst>
            </p:cNvPr>
            <p:cNvGrpSpPr/>
            <p:nvPr/>
          </p:nvGrpSpPr>
          <p:grpSpPr>
            <a:xfrm>
              <a:off x="902360" y="1195408"/>
              <a:ext cx="10387280" cy="5028245"/>
              <a:chOff x="606058" y="1195408"/>
              <a:chExt cx="10387280" cy="5028245"/>
            </a:xfrm>
          </p:grpSpPr>
          <p:sp>
            <p:nvSpPr>
              <p:cNvPr id="156" name="ZoneTexte 155">
                <a:extLst>
                  <a:ext uri="{FF2B5EF4-FFF2-40B4-BE49-F238E27FC236}">
                    <a16:creationId xmlns:a16="http://schemas.microsoft.com/office/drawing/2014/main" id="{7A9B70B5-0092-4144-8817-54EA231246E8}"/>
                  </a:ext>
                </a:extLst>
              </p:cNvPr>
              <p:cNvSpPr txBox="1"/>
              <p:nvPr/>
            </p:nvSpPr>
            <p:spPr>
              <a:xfrm>
                <a:off x="4393780" y="1195408"/>
                <a:ext cx="1080000" cy="346234"/>
              </a:xfrm>
              <a:prstGeom prst="ellipse">
                <a:avLst/>
              </a:prstGeom>
              <a:solidFill>
                <a:sysClr val="window" lastClr="FFFFFF"/>
              </a:solidFill>
              <a:ln w="28575" cap="flat" cmpd="sng" algn="ctr">
                <a:solidFill>
                  <a:srgbClr val="FFC000"/>
                </a:solidFill>
                <a:prstDash val="solid"/>
                <a:miter lim="800000"/>
              </a:ln>
              <a:effectLst/>
            </p:spPr>
            <p:txBody>
              <a:bodyPr wrap="square" t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Calibri" panose="020F0502020204030204"/>
                    <a:ea typeface="+mn-ea"/>
                    <a:cs typeface="+mn-cs"/>
                  </a:rPr>
                  <a:t>Sexe</a:t>
                </a:r>
              </a:p>
            </p:txBody>
          </p:sp>
          <p:sp>
            <p:nvSpPr>
              <p:cNvPr id="157" name="ZoneTexte 156">
                <a:extLst>
                  <a:ext uri="{FF2B5EF4-FFF2-40B4-BE49-F238E27FC236}">
                    <a16:creationId xmlns:a16="http://schemas.microsoft.com/office/drawing/2014/main" id="{00EB1C00-331D-48DC-AE5C-C8B9605B2D53}"/>
                  </a:ext>
                </a:extLst>
              </p:cNvPr>
              <p:cNvSpPr txBox="1"/>
              <p:nvPr/>
            </p:nvSpPr>
            <p:spPr>
              <a:xfrm>
                <a:off x="5671584" y="1201617"/>
                <a:ext cx="1118586" cy="346234"/>
              </a:xfrm>
              <a:prstGeom prst="ellipse">
                <a:avLst/>
              </a:prstGeom>
              <a:solidFill>
                <a:sysClr val="window" lastClr="FFFFFF"/>
              </a:solidFill>
              <a:ln w="28575" cap="flat" cmpd="sng" algn="ctr">
                <a:solidFill>
                  <a:srgbClr val="4472C4"/>
                </a:solidFill>
                <a:prstDash val="solid"/>
                <a:miter lim="800000"/>
              </a:ln>
              <a:effectLst/>
            </p:spPr>
            <p:txBody>
              <a:bodyPr wrap="square" t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Calibri" panose="020F0502020204030204"/>
                    <a:ea typeface="+mn-ea"/>
                    <a:cs typeface="+mn-cs"/>
                  </a:rPr>
                  <a:t>Age</a:t>
                </a:r>
              </a:p>
            </p:txBody>
          </p:sp>
          <p:sp>
            <p:nvSpPr>
              <p:cNvPr id="158" name="ZoneTexte 157">
                <a:extLst>
                  <a:ext uri="{FF2B5EF4-FFF2-40B4-BE49-F238E27FC236}">
                    <a16:creationId xmlns:a16="http://schemas.microsoft.com/office/drawing/2014/main" id="{97C0E6EA-60EF-473D-8E3A-10CE362EFC20}"/>
                  </a:ext>
                </a:extLst>
              </p:cNvPr>
              <p:cNvSpPr txBox="1"/>
              <p:nvPr/>
            </p:nvSpPr>
            <p:spPr>
              <a:xfrm>
                <a:off x="4856462" y="4217464"/>
                <a:ext cx="1118586" cy="346234"/>
              </a:xfrm>
              <a:prstGeom prst="ellipse">
                <a:avLst/>
              </a:prstGeom>
              <a:solidFill>
                <a:sysClr val="window" lastClr="FFFFFF"/>
              </a:solidFill>
              <a:ln w="28575" cap="flat" cmpd="sng" algn="ctr">
                <a:solidFill>
                  <a:srgbClr val="A5A5A5"/>
                </a:solidFill>
                <a:prstDash val="solid"/>
                <a:miter lim="800000"/>
              </a:ln>
              <a:effectLst/>
            </p:spPr>
            <p:txBody>
              <a:bodyPr wrap="square" t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Calibri" panose="020F0502020204030204"/>
                    <a:ea typeface="+mn-ea"/>
                    <a:cs typeface="+mn-cs"/>
                  </a:rPr>
                  <a:t>Taille</a:t>
                </a:r>
              </a:p>
            </p:txBody>
          </p:sp>
          <p:sp>
            <p:nvSpPr>
              <p:cNvPr id="159" name="ZoneTexte 158">
                <a:extLst>
                  <a:ext uri="{FF2B5EF4-FFF2-40B4-BE49-F238E27FC236}">
                    <a16:creationId xmlns:a16="http://schemas.microsoft.com/office/drawing/2014/main" id="{41CE87BA-11D9-4F10-BB2E-71BEA26A1BE0}"/>
                  </a:ext>
                </a:extLst>
              </p:cNvPr>
              <p:cNvSpPr txBox="1"/>
              <p:nvPr/>
            </p:nvSpPr>
            <p:spPr>
              <a:xfrm>
                <a:off x="6198082" y="4512240"/>
                <a:ext cx="1118586" cy="346234"/>
              </a:xfrm>
              <a:prstGeom prst="ellipse">
                <a:avLst/>
              </a:prstGeom>
              <a:solidFill>
                <a:sysClr val="window" lastClr="FFFFFF"/>
              </a:solidFill>
              <a:ln w="28575" cap="flat" cmpd="sng" algn="ctr">
                <a:solidFill>
                  <a:srgbClr val="ED7D31"/>
                </a:solidFill>
                <a:prstDash val="solid"/>
                <a:miter lim="800000"/>
              </a:ln>
              <a:effectLst/>
            </p:spPr>
            <p:txBody>
              <a:bodyPr wrap="square" t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Calibri" panose="020F0502020204030204"/>
                    <a:ea typeface="+mn-ea"/>
                    <a:cs typeface="+mn-cs"/>
                  </a:rPr>
                  <a:t>Poids</a:t>
                </a:r>
              </a:p>
            </p:txBody>
          </p:sp>
          <p:sp>
            <p:nvSpPr>
              <p:cNvPr id="160" name="ZoneTexte 159">
                <a:extLst>
                  <a:ext uri="{FF2B5EF4-FFF2-40B4-BE49-F238E27FC236}">
                    <a16:creationId xmlns:a16="http://schemas.microsoft.com/office/drawing/2014/main" id="{4B9221D1-DDFB-4140-BE90-02FC3A194233}"/>
                  </a:ext>
                </a:extLst>
              </p:cNvPr>
              <p:cNvSpPr txBox="1"/>
              <p:nvPr/>
            </p:nvSpPr>
            <p:spPr>
              <a:xfrm>
                <a:off x="8618520" y="5531185"/>
                <a:ext cx="1789736" cy="692468"/>
              </a:xfrm>
              <a:prstGeom prst="ellipse">
                <a:avLst/>
              </a:prstGeom>
              <a:solidFill>
                <a:sysClr val="window" lastClr="FFFFFF"/>
              </a:solidFill>
              <a:ln w="28575" cap="flat" cmpd="sng" algn="ctr">
                <a:solidFill>
                  <a:srgbClr val="7030A0"/>
                </a:solidFill>
                <a:prstDash val="solid"/>
                <a:miter lim="800000"/>
              </a:ln>
              <a:effectLst/>
            </p:spPr>
            <p:txBody>
              <a:bodyPr wrap="square" t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Calibri" panose="020F0502020204030204"/>
                    <a:ea typeface="+mn-ea"/>
                    <a:cs typeface="+mn-cs"/>
                  </a:rPr>
                  <a:t>Pourcentage de graisse</a:t>
                </a:r>
              </a:p>
            </p:txBody>
          </p:sp>
          <p:sp>
            <p:nvSpPr>
              <p:cNvPr id="161" name="ZoneTexte 160">
                <a:extLst>
                  <a:ext uri="{FF2B5EF4-FFF2-40B4-BE49-F238E27FC236}">
                    <a16:creationId xmlns:a16="http://schemas.microsoft.com/office/drawing/2014/main" id="{BF27835C-08E2-409F-8B8E-3CC218B45FC3}"/>
                  </a:ext>
                </a:extLst>
              </p:cNvPr>
              <p:cNvSpPr txBox="1"/>
              <p:nvPr/>
            </p:nvSpPr>
            <p:spPr>
              <a:xfrm>
                <a:off x="9468604" y="3081908"/>
                <a:ext cx="1491446" cy="692468"/>
              </a:xfrm>
              <a:prstGeom prst="ellipse">
                <a:avLst/>
              </a:prstGeom>
              <a:solidFill>
                <a:sysClr val="window" lastClr="FFFFFF"/>
              </a:solidFill>
              <a:ln w="28575" cap="flat" cmpd="sng" algn="ctr">
                <a:solidFill>
                  <a:srgbClr val="70AD47"/>
                </a:solidFill>
                <a:prstDash val="solid"/>
                <a:miter lim="800000"/>
              </a:ln>
              <a:effectLst/>
            </p:spPr>
            <p:txBody>
              <a:bodyPr wrap="square" t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Calibri" panose="020F0502020204030204"/>
                    <a:ea typeface="+mn-ea"/>
                    <a:cs typeface="+mn-cs"/>
                  </a:rPr>
                  <a:t>Indice cardiaque</a:t>
                </a:r>
              </a:p>
            </p:txBody>
          </p:sp>
          <p:sp>
            <p:nvSpPr>
              <p:cNvPr id="162" name="Rectangle 161">
                <a:extLst>
                  <a:ext uri="{FF2B5EF4-FFF2-40B4-BE49-F238E27FC236}">
                    <a16:creationId xmlns:a16="http://schemas.microsoft.com/office/drawing/2014/main" id="{7CE8C79D-F4CD-41BA-B4B3-1BEEC4B03A2E}"/>
                  </a:ext>
                </a:extLst>
              </p:cNvPr>
              <p:cNvSpPr/>
              <p:nvPr/>
            </p:nvSpPr>
            <p:spPr>
              <a:xfrm>
                <a:off x="9409338" y="2082894"/>
                <a:ext cx="1584000" cy="612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Débits sanguins totales &amp; locales</a:t>
                </a:r>
              </a:p>
            </p:txBody>
          </p:sp>
          <p:sp>
            <p:nvSpPr>
              <p:cNvPr id="163" name="Rectangle 162">
                <a:extLst>
                  <a:ext uri="{FF2B5EF4-FFF2-40B4-BE49-F238E27FC236}">
                    <a16:creationId xmlns:a16="http://schemas.microsoft.com/office/drawing/2014/main" id="{F613F6BC-5414-4D77-BF4F-F1E5D8F85CB0}"/>
                  </a:ext>
                </a:extLst>
              </p:cNvPr>
              <p:cNvSpPr/>
              <p:nvPr/>
            </p:nvSpPr>
            <p:spPr>
              <a:xfrm>
                <a:off x="5230892" y="5051339"/>
                <a:ext cx="2016000" cy="360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Conductance</a:t>
                </a:r>
              </a:p>
            </p:txBody>
          </p:sp>
          <p:sp>
            <p:nvSpPr>
              <p:cNvPr id="164" name="Rectangle 163">
                <a:extLst>
                  <a:ext uri="{FF2B5EF4-FFF2-40B4-BE49-F238E27FC236}">
                    <a16:creationId xmlns:a16="http://schemas.microsoft.com/office/drawing/2014/main" id="{8F7637C3-8A92-4FB6-9B6E-82084599F6C5}"/>
                  </a:ext>
                </a:extLst>
              </p:cNvPr>
              <p:cNvSpPr/>
              <p:nvPr/>
            </p:nvSpPr>
            <p:spPr>
              <a:xfrm>
                <a:off x="2663456" y="3259886"/>
                <a:ext cx="2016000" cy="360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Surface corporelle</a:t>
                </a:r>
              </a:p>
            </p:txBody>
          </p:sp>
          <p:sp>
            <p:nvSpPr>
              <p:cNvPr id="165" name="Rectangle 164">
                <a:extLst>
                  <a:ext uri="{FF2B5EF4-FFF2-40B4-BE49-F238E27FC236}">
                    <a16:creationId xmlns:a16="http://schemas.microsoft.com/office/drawing/2014/main" id="{CACF6E0D-B2DD-4015-A4ED-9663D1EFF113}"/>
                  </a:ext>
                </a:extLst>
              </p:cNvPr>
              <p:cNvSpPr/>
              <p:nvPr/>
            </p:nvSpPr>
            <p:spPr>
              <a:xfrm>
                <a:off x="8338256" y="4325034"/>
                <a:ext cx="2088000" cy="612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Masse des différents tissus</a:t>
                </a:r>
              </a:p>
            </p:txBody>
          </p:sp>
          <p:sp>
            <p:nvSpPr>
              <p:cNvPr id="166" name="Rectangle 165">
                <a:extLst>
                  <a:ext uri="{FF2B5EF4-FFF2-40B4-BE49-F238E27FC236}">
                    <a16:creationId xmlns:a16="http://schemas.microsoft.com/office/drawing/2014/main" id="{A6641220-D218-4E1A-AD5F-AA8C798D2F39}"/>
                  </a:ext>
                </a:extLst>
              </p:cNvPr>
              <p:cNvSpPr/>
              <p:nvPr/>
            </p:nvSpPr>
            <p:spPr>
              <a:xfrm>
                <a:off x="606058" y="2208894"/>
                <a:ext cx="936000" cy="360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Sudation</a:t>
                </a:r>
              </a:p>
            </p:txBody>
          </p:sp>
          <p:sp>
            <p:nvSpPr>
              <p:cNvPr id="167" name="Rectangle 166">
                <a:extLst>
                  <a:ext uri="{FF2B5EF4-FFF2-40B4-BE49-F238E27FC236}">
                    <a16:creationId xmlns:a16="http://schemas.microsoft.com/office/drawing/2014/main" id="{508E4B6A-3075-4B65-8B85-6895CEB48237}"/>
                  </a:ext>
                </a:extLst>
              </p:cNvPr>
              <p:cNvSpPr/>
              <p:nvPr/>
            </p:nvSpPr>
            <p:spPr>
              <a:xfrm>
                <a:off x="5242370" y="5710813"/>
                <a:ext cx="2052000" cy="360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Capacité thermique </a:t>
                </a:r>
              </a:p>
            </p:txBody>
          </p:sp>
          <p:sp>
            <p:nvSpPr>
              <p:cNvPr id="168" name="Rectangle 167">
                <a:extLst>
                  <a:ext uri="{FF2B5EF4-FFF2-40B4-BE49-F238E27FC236}">
                    <a16:creationId xmlns:a16="http://schemas.microsoft.com/office/drawing/2014/main" id="{FC5C0265-78E2-48AF-AF5A-65452E4CF9B4}"/>
                  </a:ext>
                </a:extLst>
              </p:cNvPr>
              <p:cNvSpPr/>
              <p:nvPr/>
            </p:nvSpPr>
            <p:spPr>
              <a:xfrm>
                <a:off x="3749514" y="2208894"/>
                <a:ext cx="1440000" cy="360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Frissonnement</a:t>
                </a:r>
              </a:p>
            </p:txBody>
          </p:sp>
          <p:sp>
            <p:nvSpPr>
              <p:cNvPr id="169" name="Rectangle 168">
                <a:extLst>
                  <a:ext uri="{FF2B5EF4-FFF2-40B4-BE49-F238E27FC236}">
                    <a16:creationId xmlns:a16="http://schemas.microsoft.com/office/drawing/2014/main" id="{D02C963D-15A7-4E10-B2AD-68B51067B03C}"/>
                  </a:ext>
                </a:extLst>
              </p:cNvPr>
              <p:cNvSpPr/>
              <p:nvPr/>
            </p:nvSpPr>
            <p:spPr>
              <a:xfrm>
                <a:off x="5467222" y="2082894"/>
                <a:ext cx="1476000" cy="612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Métabolisme de base</a:t>
                </a:r>
              </a:p>
            </p:txBody>
          </p:sp>
          <p:sp>
            <p:nvSpPr>
              <p:cNvPr id="170" name="Rectangle 169">
                <a:extLst>
                  <a:ext uri="{FF2B5EF4-FFF2-40B4-BE49-F238E27FC236}">
                    <a16:creationId xmlns:a16="http://schemas.microsoft.com/office/drawing/2014/main" id="{7F06DEAB-C435-4049-812E-0889B77C4017}"/>
                  </a:ext>
                </a:extLst>
              </p:cNvPr>
              <p:cNvSpPr/>
              <p:nvPr/>
            </p:nvSpPr>
            <p:spPr>
              <a:xfrm>
                <a:off x="7357338" y="2082894"/>
                <a:ext cx="1584000" cy="612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Thermogénèse non frissonnante</a:t>
                </a:r>
              </a:p>
            </p:txBody>
          </p:sp>
          <p:sp>
            <p:nvSpPr>
              <p:cNvPr id="171" name="Rectangle 170">
                <a:extLst>
                  <a:ext uri="{FF2B5EF4-FFF2-40B4-BE49-F238E27FC236}">
                    <a16:creationId xmlns:a16="http://schemas.microsoft.com/office/drawing/2014/main" id="{7756FD31-D302-454E-8903-F5DAFB590E73}"/>
                  </a:ext>
                </a:extLst>
              </p:cNvPr>
              <p:cNvSpPr/>
              <p:nvPr/>
            </p:nvSpPr>
            <p:spPr>
              <a:xfrm>
                <a:off x="7789338" y="3038753"/>
                <a:ext cx="720000" cy="360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IMC</a:t>
                </a:r>
              </a:p>
            </p:txBody>
          </p:sp>
          <p:sp>
            <p:nvSpPr>
              <p:cNvPr id="172" name="Rectangle 171">
                <a:extLst>
                  <a:ext uri="{FF2B5EF4-FFF2-40B4-BE49-F238E27FC236}">
                    <a16:creationId xmlns:a16="http://schemas.microsoft.com/office/drawing/2014/main" id="{59A7267B-A693-4936-86C3-67E4A31743C8}"/>
                  </a:ext>
                </a:extLst>
              </p:cNvPr>
              <p:cNvSpPr/>
              <p:nvPr/>
            </p:nvSpPr>
            <p:spPr>
              <a:xfrm>
                <a:off x="1891977" y="2208894"/>
                <a:ext cx="1368000" cy="360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Vasodilatation</a:t>
                </a:r>
              </a:p>
            </p:txBody>
          </p:sp>
          <p:cxnSp>
            <p:nvCxnSpPr>
              <p:cNvPr id="173" name="Connecteur droit avec flèche 172">
                <a:extLst>
                  <a:ext uri="{FF2B5EF4-FFF2-40B4-BE49-F238E27FC236}">
                    <a16:creationId xmlns:a16="http://schemas.microsoft.com/office/drawing/2014/main" id="{00E5975C-8A85-48E3-8800-95902CEE0BFA}"/>
                  </a:ext>
                </a:extLst>
              </p:cNvPr>
              <p:cNvCxnSpPr>
                <a:cxnSpLocks/>
                <a:stCxn id="157" idx="4"/>
                <a:endCxn id="172" idx="0"/>
              </p:cNvCxnSpPr>
              <p:nvPr/>
            </p:nvCxnSpPr>
            <p:spPr>
              <a:xfrm flipH="1">
                <a:off x="2575977" y="1547851"/>
                <a:ext cx="3654900" cy="661043"/>
              </a:xfrm>
              <a:prstGeom prst="straightConnector1">
                <a:avLst/>
              </a:prstGeom>
              <a:noFill/>
              <a:ln w="28575" cap="flat" cmpd="sng" algn="ctr">
                <a:solidFill>
                  <a:srgbClr val="4472C4"/>
                </a:solidFill>
                <a:prstDash val="solid"/>
                <a:miter lim="800000"/>
                <a:tailEnd type="triangle"/>
              </a:ln>
              <a:effectLst/>
            </p:spPr>
          </p:cxnSp>
          <p:cxnSp>
            <p:nvCxnSpPr>
              <p:cNvPr id="174" name="Connecteur droit avec flèche 173">
                <a:extLst>
                  <a:ext uri="{FF2B5EF4-FFF2-40B4-BE49-F238E27FC236}">
                    <a16:creationId xmlns:a16="http://schemas.microsoft.com/office/drawing/2014/main" id="{C1C0F6E4-53BF-46EE-B8D5-51C253BB5C4C}"/>
                  </a:ext>
                </a:extLst>
              </p:cNvPr>
              <p:cNvCxnSpPr>
                <a:cxnSpLocks/>
                <a:stCxn id="157" idx="4"/>
                <a:endCxn id="168" idx="0"/>
              </p:cNvCxnSpPr>
              <p:nvPr/>
            </p:nvCxnSpPr>
            <p:spPr>
              <a:xfrm flipH="1">
                <a:off x="4469514" y="1547851"/>
                <a:ext cx="1761363" cy="661043"/>
              </a:xfrm>
              <a:prstGeom prst="straightConnector1">
                <a:avLst/>
              </a:prstGeom>
              <a:noFill/>
              <a:ln w="28575" cap="flat" cmpd="sng" algn="ctr">
                <a:solidFill>
                  <a:srgbClr val="4472C4"/>
                </a:solidFill>
                <a:prstDash val="solid"/>
                <a:miter lim="800000"/>
                <a:tailEnd type="triangle"/>
              </a:ln>
              <a:effectLst/>
            </p:spPr>
          </p:cxnSp>
          <p:cxnSp>
            <p:nvCxnSpPr>
              <p:cNvPr id="175" name="Connecteur droit avec flèche 174">
                <a:extLst>
                  <a:ext uri="{FF2B5EF4-FFF2-40B4-BE49-F238E27FC236}">
                    <a16:creationId xmlns:a16="http://schemas.microsoft.com/office/drawing/2014/main" id="{EDA73094-7C54-4A52-A917-7158FB858D86}"/>
                  </a:ext>
                </a:extLst>
              </p:cNvPr>
              <p:cNvCxnSpPr>
                <a:cxnSpLocks/>
                <a:stCxn id="157" idx="4"/>
                <a:endCxn id="166" idx="0"/>
              </p:cNvCxnSpPr>
              <p:nvPr/>
            </p:nvCxnSpPr>
            <p:spPr>
              <a:xfrm flipH="1">
                <a:off x="1074058" y="1547851"/>
                <a:ext cx="5156819" cy="661043"/>
              </a:xfrm>
              <a:prstGeom prst="straightConnector1">
                <a:avLst/>
              </a:prstGeom>
              <a:noFill/>
              <a:ln w="28575" cap="flat" cmpd="sng" algn="ctr">
                <a:solidFill>
                  <a:srgbClr val="4472C4"/>
                </a:solidFill>
                <a:prstDash val="solid"/>
                <a:miter lim="800000"/>
                <a:tailEnd type="triangle"/>
              </a:ln>
              <a:effectLst/>
            </p:spPr>
          </p:cxnSp>
          <p:cxnSp>
            <p:nvCxnSpPr>
              <p:cNvPr id="176" name="Connecteur droit avec flèche 175">
                <a:extLst>
                  <a:ext uri="{FF2B5EF4-FFF2-40B4-BE49-F238E27FC236}">
                    <a16:creationId xmlns:a16="http://schemas.microsoft.com/office/drawing/2014/main" id="{362DD26A-56E4-48C4-BC7F-992A5CE779F2}"/>
                  </a:ext>
                </a:extLst>
              </p:cNvPr>
              <p:cNvCxnSpPr>
                <a:cxnSpLocks/>
                <a:stCxn id="157" idx="4"/>
                <a:endCxn id="170" idx="0"/>
              </p:cNvCxnSpPr>
              <p:nvPr/>
            </p:nvCxnSpPr>
            <p:spPr>
              <a:xfrm>
                <a:off x="6230877" y="1547851"/>
                <a:ext cx="1918461" cy="535043"/>
              </a:xfrm>
              <a:prstGeom prst="straightConnector1">
                <a:avLst/>
              </a:prstGeom>
              <a:noFill/>
              <a:ln w="28575" cap="flat" cmpd="sng" algn="ctr">
                <a:solidFill>
                  <a:srgbClr val="4472C4"/>
                </a:solidFill>
                <a:prstDash val="solid"/>
                <a:miter lim="800000"/>
                <a:tailEnd type="triangle"/>
              </a:ln>
              <a:effectLst/>
            </p:spPr>
          </p:cxnSp>
          <p:cxnSp>
            <p:nvCxnSpPr>
              <p:cNvPr id="177" name="Connecteur droit avec flèche 176">
                <a:extLst>
                  <a:ext uri="{FF2B5EF4-FFF2-40B4-BE49-F238E27FC236}">
                    <a16:creationId xmlns:a16="http://schemas.microsoft.com/office/drawing/2014/main" id="{965F35D7-3951-48D8-9815-0A47F1F98AA1}"/>
                  </a:ext>
                </a:extLst>
              </p:cNvPr>
              <p:cNvCxnSpPr>
                <a:cxnSpLocks/>
                <a:stCxn id="157" idx="4"/>
                <a:endCxn id="162" idx="0"/>
              </p:cNvCxnSpPr>
              <p:nvPr/>
            </p:nvCxnSpPr>
            <p:spPr>
              <a:xfrm>
                <a:off x="6230877" y="1547851"/>
                <a:ext cx="3970461" cy="535043"/>
              </a:xfrm>
              <a:prstGeom prst="straightConnector1">
                <a:avLst/>
              </a:prstGeom>
              <a:noFill/>
              <a:ln w="28575" cap="flat" cmpd="sng" algn="ctr">
                <a:solidFill>
                  <a:srgbClr val="4472C4"/>
                </a:solidFill>
                <a:prstDash val="solid"/>
                <a:miter lim="800000"/>
                <a:tailEnd type="triangle"/>
              </a:ln>
              <a:effectLst/>
            </p:spPr>
          </p:cxnSp>
          <p:cxnSp>
            <p:nvCxnSpPr>
              <p:cNvPr id="178" name="Connecteur droit avec flèche 177">
                <a:extLst>
                  <a:ext uri="{FF2B5EF4-FFF2-40B4-BE49-F238E27FC236}">
                    <a16:creationId xmlns:a16="http://schemas.microsoft.com/office/drawing/2014/main" id="{B3656B01-7116-48E2-B36C-2911823AFC66}"/>
                  </a:ext>
                </a:extLst>
              </p:cNvPr>
              <p:cNvCxnSpPr>
                <a:cxnSpLocks/>
                <a:stCxn id="157" idx="4"/>
                <a:endCxn id="169" idx="0"/>
              </p:cNvCxnSpPr>
              <p:nvPr/>
            </p:nvCxnSpPr>
            <p:spPr>
              <a:xfrm flipH="1">
                <a:off x="6205222" y="1547851"/>
                <a:ext cx="25655" cy="535043"/>
              </a:xfrm>
              <a:prstGeom prst="straightConnector1">
                <a:avLst/>
              </a:prstGeom>
              <a:noFill/>
              <a:ln w="28575" cap="flat" cmpd="sng" algn="ctr">
                <a:solidFill>
                  <a:srgbClr val="4472C4"/>
                </a:solidFill>
                <a:prstDash val="solid"/>
                <a:miter lim="800000"/>
                <a:tailEnd type="triangle"/>
              </a:ln>
              <a:effectLst/>
            </p:spPr>
          </p:cxnSp>
          <p:sp>
            <p:nvSpPr>
              <p:cNvPr id="179" name="Rectangle 178">
                <a:extLst>
                  <a:ext uri="{FF2B5EF4-FFF2-40B4-BE49-F238E27FC236}">
                    <a16:creationId xmlns:a16="http://schemas.microsoft.com/office/drawing/2014/main" id="{F64FB2D6-E0C5-4E96-8533-14708C6A7733}"/>
                  </a:ext>
                </a:extLst>
              </p:cNvPr>
              <p:cNvSpPr/>
              <p:nvPr/>
            </p:nvSpPr>
            <p:spPr>
              <a:xfrm>
                <a:off x="611456" y="5019704"/>
                <a:ext cx="2052000" cy="5400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latin typeface="Calibri" panose="020F0502020204030204"/>
                    <a:ea typeface="+mn-ea"/>
                    <a:cs typeface="+mn-cs"/>
                  </a:rPr>
                  <a:t>Anastomose artérioveineuse</a:t>
                </a:r>
              </a:p>
            </p:txBody>
          </p:sp>
          <p:cxnSp>
            <p:nvCxnSpPr>
              <p:cNvPr id="180" name="Connecteur droit avec flèche 179">
                <a:extLst>
                  <a:ext uri="{FF2B5EF4-FFF2-40B4-BE49-F238E27FC236}">
                    <a16:creationId xmlns:a16="http://schemas.microsoft.com/office/drawing/2014/main" id="{1509FB35-01B0-4AB5-A25A-A5B98E7D4906}"/>
                  </a:ext>
                </a:extLst>
              </p:cNvPr>
              <p:cNvCxnSpPr>
                <a:cxnSpLocks/>
                <a:stCxn id="159" idx="0"/>
                <a:endCxn id="165" idx="1"/>
              </p:cNvCxnSpPr>
              <p:nvPr/>
            </p:nvCxnSpPr>
            <p:spPr>
              <a:xfrm>
                <a:off x="6757375" y="4512240"/>
                <a:ext cx="1580881" cy="118794"/>
              </a:xfrm>
              <a:prstGeom prst="straightConnector1">
                <a:avLst/>
              </a:prstGeom>
              <a:noFill/>
              <a:ln w="28575" cap="flat" cmpd="sng" algn="ctr">
                <a:solidFill>
                  <a:srgbClr val="ED7D31"/>
                </a:solidFill>
                <a:prstDash val="solid"/>
                <a:miter lim="800000"/>
                <a:tailEnd type="triangle"/>
              </a:ln>
              <a:effectLst/>
            </p:spPr>
          </p:cxnSp>
          <p:cxnSp>
            <p:nvCxnSpPr>
              <p:cNvPr id="181" name="Connecteur droit avec flèche 180">
                <a:extLst>
                  <a:ext uri="{FF2B5EF4-FFF2-40B4-BE49-F238E27FC236}">
                    <a16:creationId xmlns:a16="http://schemas.microsoft.com/office/drawing/2014/main" id="{427826D9-5CC4-4C50-9189-77E3A86F3304}"/>
                  </a:ext>
                </a:extLst>
              </p:cNvPr>
              <p:cNvCxnSpPr>
                <a:cxnSpLocks/>
                <a:stCxn id="159" idx="0"/>
                <a:endCxn id="171" idx="2"/>
              </p:cNvCxnSpPr>
              <p:nvPr/>
            </p:nvCxnSpPr>
            <p:spPr>
              <a:xfrm flipV="1">
                <a:off x="6757375" y="3398753"/>
                <a:ext cx="1391963" cy="1113487"/>
              </a:xfrm>
              <a:prstGeom prst="straightConnector1">
                <a:avLst/>
              </a:prstGeom>
              <a:noFill/>
              <a:ln w="28575" cap="flat" cmpd="sng" algn="ctr">
                <a:solidFill>
                  <a:srgbClr val="ED7D31"/>
                </a:solidFill>
                <a:prstDash val="solid"/>
                <a:miter lim="800000"/>
                <a:tailEnd type="triangle"/>
              </a:ln>
              <a:effectLst/>
            </p:spPr>
          </p:cxnSp>
          <p:cxnSp>
            <p:nvCxnSpPr>
              <p:cNvPr id="182" name="Connecteur droit avec flèche 181">
                <a:extLst>
                  <a:ext uri="{FF2B5EF4-FFF2-40B4-BE49-F238E27FC236}">
                    <a16:creationId xmlns:a16="http://schemas.microsoft.com/office/drawing/2014/main" id="{EB5DEBFF-E39A-4AC7-B47B-495B7E1E80FB}"/>
                  </a:ext>
                </a:extLst>
              </p:cNvPr>
              <p:cNvCxnSpPr>
                <a:cxnSpLocks/>
                <a:stCxn id="159" idx="0"/>
                <a:endCxn id="164" idx="3"/>
              </p:cNvCxnSpPr>
              <p:nvPr/>
            </p:nvCxnSpPr>
            <p:spPr>
              <a:xfrm flipH="1" flipV="1">
                <a:off x="4679456" y="3439886"/>
                <a:ext cx="2077919" cy="1072354"/>
              </a:xfrm>
              <a:prstGeom prst="straightConnector1">
                <a:avLst/>
              </a:prstGeom>
              <a:noFill/>
              <a:ln w="28575" cap="flat" cmpd="sng" algn="ctr">
                <a:solidFill>
                  <a:srgbClr val="ED7D31"/>
                </a:solidFill>
                <a:prstDash val="solid"/>
                <a:miter lim="800000"/>
                <a:tailEnd type="triangle"/>
              </a:ln>
              <a:effectLst/>
            </p:spPr>
          </p:cxnSp>
          <p:cxnSp>
            <p:nvCxnSpPr>
              <p:cNvPr id="183" name="Connecteur droit avec flèche 182">
                <a:extLst>
                  <a:ext uri="{FF2B5EF4-FFF2-40B4-BE49-F238E27FC236}">
                    <a16:creationId xmlns:a16="http://schemas.microsoft.com/office/drawing/2014/main" id="{08F3833B-B986-45EE-B78D-4912F2EE41E3}"/>
                  </a:ext>
                </a:extLst>
              </p:cNvPr>
              <p:cNvCxnSpPr>
                <a:cxnSpLocks/>
                <a:stCxn id="165" idx="2"/>
                <a:endCxn id="167" idx="3"/>
              </p:cNvCxnSpPr>
              <p:nvPr/>
            </p:nvCxnSpPr>
            <p:spPr>
              <a:xfrm flipH="1">
                <a:off x="7294370" y="4937034"/>
                <a:ext cx="2087886" cy="953779"/>
              </a:xfrm>
              <a:prstGeom prst="straightConnector1">
                <a:avLst/>
              </a:prstGeom>
              <a:noFill/>
              <a:ln w="6350" cap="flat" cmpd="sng" algn="ctr">
                <a:solidFill>
                  <a:sysClr val="windowText" lastClr="000000"/>
                </a:solidFill>
                <a:prstDash val="dashDot"/>
                <a:miter lim="800000"/>
                <a:tailEnd type="triangle"/>
              </a:ln>
              <a:effectLst/>
            </p:spPr>
          </p:cxnSp>
          <p:cxnSp>
            <p:nvCxnSpPr>
              <p:cNvPr id="184" name="Connecteur droit avec flèche 183">
                <a:extLst>
                  <a:ext uri="{FF2B5EF4-FFF2-40B4-BE49-F238E27FC236}">
                    <a16:creationId xmlns:a16="http://schemas.microsoft.com/office/drawing/2014/main" id="{569795EB-88CA-4368-B88F-79BA4A0795DC}"/>
                  </a:ext>
                </a:extLst>
              </p:cNvPr>
              <p:cNvCxnSpPr>
                <a:cxnSpLocks/>
                <a:stCxn id="158" idx="0"/>
                <a:endCxn id="164" idx="3"/>
              </p:cNvCxnSpPr>
              <p:nvPr/>
            </p:nvCxnSpPr>
            <p:spPr>
              <a:xfrm flipH="1" flipV="1">
                <a:off x="4679456" y="3439886"/>
                <a:ext cx="736299" cy="777578"/>
              </a:xfrm>
              <a:prstGeom prst="straightConnector1">
                <a:avLst/>
              </a:prstGeom>
              <a:noFill/>
              <a:ln w="28575" cap="flat" cmpd="sng" algn="ctr">
                <a:solidFill>
                  <a:srgbClr val="A5A5A5"/>
                </a:solidFill>
                <a:prstDash val="solid"/>
                <a:miter lim="800000"/>
                <a:tailEnd type="triangle"/>
              </a:ln>
              <a:effectLst/>
            </p:spPr>
          </p:cxnSp>
          <p:cxnSp>
            <p:nvCxnSpPr>
              <p:cNvPr id="185" name="Connecteur droit avec flèche 184">
                <a:extLst>
                  <a:ext uri="{FF2B5EF4-FFF2-40B4-BE49-F238E27FC236}">
                    <a16:creationId xmlns:a16="http://schemas.microsoft.com/office/drawing/2014/main" id="{DC182A59-A8AE-4571-83EF-81D5AB9A6ACA}"/>
                  </a:ext>
                </a:extLst>
              </p:cNvPr>
              <p:cNvCxnSpPr>
                <a:cxnSpLocks/>
                <a:stCxn id="158" idx="0"/>
                <a:endCxn id="171" idx="1"/>
              </p:cNvCxnSpPr>
              <p:nvPr/>
            </p:nvCxnSpPr>
            <p:spPr>
              <a:xfrm flipV="1">
                <a:off x="5415755" y="3218753"/>
                <a:ext cx="2373583" cy="998711"/>
              </a:xfrm>
              <a:prstGeom prst="straightConnector1">
                <a:avLst/>
              </a:prstGeom>
              <a:noFill/>
              <a:ln w="28575" cap="flat" cmpd="sng" algn="ctr">
                <a:solidFill>
                  <a:srgbClr val="A5A5A5"/>
                </a:solidFill>
                <a:prstDash val="solid"/>
                <a:miter lim="800000"/>
                <a:tailEnd type="triangle"/>
              </a:ln>
              <a:effectLst/>
            </p:spPr>
          </p:cxnSp>
          <p:cxnSp>
            <p:nvCxnSpPr>
              <p:cNvPr id="186" name="Connecteur droit avec flèche 185">
                <a:extLst>
                  <a:ext uri="{FF2B5EF4-FFF2-40B4-BE49-F238E27FC236}">
                    <a16:creationId xmlns:a16="http://schemas.microsoft.com/office/drawing/2014/main" id="{45FC4177-9A07-40C7-AB1F-FE806EC60BA5}"/>
                  </a:ext>
                </a:extLst>
              </p:cNvPr>
              <p:cNvCxnSpPr>
                <a:cxnSpLocks/>
                <a:stCxn id="171" idx="0"/>
                <a:endCxn id="170" idx="2"/>
              </p:cNvCxnSpPr>
              <p:nvPr/>
            </p:nvCxnSpPr>
            <p:spPr>
              <a:xfrm flipV="1">
                <a:off x="8149338" y="2694894"/>
                <a:ext cx="0" cy="343859"/>
              </a:xfrm>
              <a:prstGeom prst="straightConnector1">
                <a:avLst/>
              </a:prstGeom>
              <a:noFill/>
              <a:ln w="6350" cap="flat" cmpd="sng" algn="ctr">
                <a:solidFill>
                  <a:sysClr val="windowText" lastClr="000000"/>
                </a:solidFill>
                <a:prstDash val="dashDot"/>
                <a:miter lim="800000"/>
                <a:tailEnd type="triangle"/>
              </a:ln>
              <a:effectLst/>
            </p:spPr>
          </p:cxnSp>
          <p:cxnSp>
            <p:nvCxnSpPr>
              <p:cNvPr id="187" name="Connecteur droit avec flèche 186">
                <a:extLst>
                  <a:ext uri="{FF2B5EF4-FFF2-40B4-BE49-F238E27FC236}">
                    <a16:creationId xmlns:a16="http://schemas.microsoft.com/office/drawing/2014/main" id="{A0127F01-7C75-49D0-A74A-3815BF2E3E88}"/>
                  </a:ext>
                </a:extLst>
              </p:cNvPr>
              <p:cNvCxnSpPr>
                <a:cxnSpLocks/>
                <a:stCxn id="164" idx="2"/>
                <a:endCxn id="163" idx="1"/>
              </p:cNvCxnSpPr>
              <p:nvPr/>
            </p:nvCxnSpPr>
            <p:spPr>
              <a:xfrm>
                <a:off x="3671456" y="3619886"/>
                <a:ext cx="1559436" cy="1611453"/>
              </a:xfrm>
              <a:prstGeom prst="straightConnector1">
                <a:avLst/>
              </a:prstGeom>
              <a:noFill/>
              <a:ln w="6350" cap="flat" cmpd="sng" algn="ctr">
                <a:solidFill>
                  <a:sysClr val="windowText" lastClr="000000"/>
                </a:solidFill>
                <a:prstDash val="dashDot"/>
                <a:miter lim="800000"/>
                <a:tailEnd type="triangle"/>
              </a:ln>
              <a:effectLst/>
            </p:spPr>
          </p:cxnSp>
          <p:cxnSp>
            <p:nvCxnSpPr>
              <p:cNvPr id="188" name="Connecteur droit avec flèche 187">
                <a:extLst>
                  <a:ext uri="{FF2B5EF4-FFF2-40B4-BE49-F238E27FC236}">
                    <a16:creationId xmlns:a16="http://schemas.microsoft.com/office/drawing/2014/main" id="{D9634882-EAB3-4267-9538-446995AE2C6C}"/>
                  </a:ext>
                </a:extLst>
              </p:cNvPr>
              <p:cNvCxnSpPr>
                <a:cxnSpLocks/>
                <a:stCxn id="164" idx="0"/>
                <a:endCxn id="166" idx="2"/>
              </p:cNvCxnSpPr>
              <p:nvPr/>
            </p:nvCxnSpPr>
            <p:spPr>
              <a:xfrm flipH="1" flipV="1">
                <a:off x="1074058" y="2568894"/>
                <a:ext cx="2597398" cy="690992"/>
              </a:xfrm>
              <a:prstGeom prst="straightConnector1">
                <a:avLst/>
              </a:prstGeom>
              <a:noFill/>
              <a:ln w="6350" cap="flat" cmpd="sng" algn="ctr">
                <a:solidFill>
                  <a:sysClr val="windowText" lastClr="000000"/>
                </a:solidFill>
                <a:prstDash val="dashDot"/>
                <a:miter lim="800000"/>
                <a:tailEnd type="triangle"/>
              </a:ln>
              <a:effectLst/>
            </p:spPr>
          </p:cxnSp>
          <p:cxnSp>
            <p:nvCxnSpPr>
              <p:cNvPr id="189" name="Connecteur droit avec flèche 188">
                <a:extLst>
                  <a:ext uri="{FF2B5EF4-FFF2-40B4-BE49-F238E27FC236}">
                    <a16:creationId xmlns:a16="http://schemas.microsoft.com/office/drawing/2014/main" id="{C85A5A05-195A-486B-A4A0-BF8619693056}"/>
                  </a:ext>
                </a:extLst>
              </p:cNvPr>
              <p:cNvCxnSpPr>
                <a:cxnSpLocks/>
                <a:stCxn id="164" idx="0"/>
                <a:endCxn id="168" idx="2"/>
              </p:cNvCxnSpPr>
              <p:nvPr/>
            </p:nvCxnSpPr>
            <p:spPr>
              <a:xfrm flipV="1">
                <a:off x="3671456" y="2568894"/>
                <a:ext cx="798058" cy="690992"/>
              </a:xfrm>
              <a:prstGeom prst="straightConnector1">
                <a:avLst/>
              </a:prstGeom>
              <a:noFill/>
              <a:ln w="6350" cap="flat" cmpd="sng" algn="ctr">
                <a:solidFill>
                  <a:sysClr val="windowText" lastClr="000000"/>
                </a:solidFill>
                <a:prstDash val="dashDot"/>
                <a:miter lim="800000"/>
                <a:tailEnd type="triangle"/>
              </a:ln>
              <a:effectLst/>
            </p:spPr>
          </p:cxnSp>
          <p:cxnSp>
            <p:nvCxnSpPr>
              <p:cNvPr id="190" name="Connecteur droit avec flèche 189">
                <a:extLst>
                  <a:ext uri="{FF2B5EF4-FFF2-40B4-BE49-F238E27FC236}">
                    <a16:creationId xmlns:a16="http://schemas.microsoft.com/office/drawing/2014/main" id="{3A90DE86-6DD5-43D0-BD56-9EE87F9A8428}"/>
                  </a:ext>
                </a:extLst>
              </p:cNvPr>
              <p:cNvCxnSpPr>
                <a:cxnSpLocks/>
                <a:stCxn id="164" idx="2"/>
                <a:endCxn id="179" idx="3"/>
              </p:cNvCxnSpPr>
              <p:nvPr/>
            </p:nvCxnSpPr>
            <p:spPr>
              <a:xfrm flipH="1">
                <a:off x="2663456" y="3619886"/>
                <a:ext cx="1008000" cy="1669818"/>
              </a:xfrm>
              <a:prstGeom prst="straightConnector1">
                <a:avLst/>
              </a:prstGeom>
              <a:noFill/>
              <a:ln w="6350" cap="flat" cmpd="sng" algn="ctr">
                <a:solidFill>
                  <a:sysClr val="windowText" lastClr="000000"/>
                </a:solidFill>
                <a:prstDash val="dashDot"/>
                <a:miter lim="800000"/>
                <a:tailEnd type="triangle"/>
              </a:ln>
              <a:effectLst/>
            </p:spPr>
          </p:cxnSp>
          <p:cxnSp>
            <p:nvCxnSpPr>
              <p:cNvPr id="191" name="Connecteur droit avec flèche 190">
                <a:extLst>
                  <a:ext uri="{FF2B5EF4-FFF2-40B4-BE49-F238E27FC236}">
                    <a16:creationId xmlns:a16="http://schemas.microsoft.com/office/drawing/2014/main" id="{D68C2B06-D23C-46C7-8032-1F374CD55492}"/>
                  </a:ext>
                </a:extLst>
              </p:cNvPr>
              <p:cNvCxnSpPr>
                <a:cxnSpLocks/>
                <a:stCxn id="164" idx="0"/>
                <a:endCxn id="172" idx="2"/>
              </p:cNvCxnSpPr>
              <p:nvPr/>
            </p:nvCxnSpPr>
            <p:spPr>
              <a:xfrm flipH="1" flipV="1">
                <a:off x="2575977" y="2568894"/>
                <a:ext cx="1095479" cy="690992"/>
              </a:xfrm>
              <a:prstGeom prst="straightConnector1">
                <a:avLst/>
              </a:prstGeom>
              <a:noFill/>
              <a:ln w="6350" cap="flat" cmpd="sng" algn="ctr">
                <a:solidFill>
                  <a:sysClr val="windowText" lastClr="000000"/>
                </a:solidFill>
                <a:prstDash val="dashDot"/>
                <a:miter lim="800000"/>
                <a:tailEnd type="triangle"/>
              </a:ln>
              <a:effectLst/>
            </p:spPr>
          </p:cxnSp>
          <p:cxnSp>
            <p:nvCxnSpPr>
              <p:cNvPr id="192" name="Connecteur droit avec flèche 191">
                <a:extLst>
                  <a:ext uri="{FF2B5EF4-FFF2-40B4-BE49-F238E27FC236}">
                    <a16:creationId xmlns:a16="http://schemas.microsoft.com/office/drawing/2014/main" id="{471E583F-1CC9-4BA4-B064-3A871F28A7F4}"/>
                  </a:ext>
                </a:extLst>
              </p:cNvPr>
              <p:cNvCxnSpPr>
                <a:cxnSpLocks/>
                <a:stCxn id="159" idx="0"/>
                <a:endCxn id="169" idx="2"/>
              </p:cNvCxnSpPr>
              <p:nvPr/>
            </p:nvCxnSpPr>
            <p:spPr>
              <a:xfrm flipH="1" flipV="1">
                <a:off x="6205222" y="2694894"/>
                <a:ext cx="552153" cy="1817346"/>
              </a:xfrm>
              <a:prstGeom prst="straightConnector1">
                <a:avLst/>
              </a:prstGeom>
              <a:noFill/>
              <a:ln w="28575" cap="flat" cmpd="sng" algn="ctr">
                <a:solidFill>
                  <a:srgbClr val="ED7D31"/>
                </a:solidFill>
                <a:prstDash val="solid"/>
                <a:miter lim="800000"/>
                <a:tailEnd type="triangle"/>
              </a:ln>
              <a:effectLst/>
            </p:spPr>
          </p:cxnSp>
          <p:cxnSp>
            <p:nvCxnSpPr>
              <p:cNvPr id="193" name="Connecteur droit avec flèche 192">
                <a:extLst>
                  <a:ext uri="{FF2B5EF4-FFF2-40B4-BE49-F238E27FC236}">
                    <a16:creationId xmlns:a16="http://schemas.microsoft.com/office/drawing/2014/main" id="{63C918C6-A18B-468A-B029-98241AD68B7B}"/>
                  </a:ext>
                </a:extLst>
              </p:cNvPr>
              <p:cNvCxnSpPr>
                <a:cxnSpLocks/>
                <a:stCxn id="158" idx="0"/>
                <a:endCxn id="169" idx="2"/>
              </p:cNvCxnSpPr>
              <p:nvPr/>
            </p:nvCxnSpPr>
            <p:spPr>
              <a:xfrm flipV="1">
                <a:off x="5415755" y="2694894"/>
                <a:ext cx="789467" cy="1522570"/>
              </a:xfrm>
              <a:prstGeom prst="straightConnector1">
                <a:avLst/>
              </a:prstGeom>
              <a:noFill/>
              <a:ln w="28575" cap="flat" cmpd="sng" algn="ctr">
                <a:solidFill>
                  <a:srgbClr val="A5A5A5"/>
                </a:solidFill>
                <a:prstDash val="solid"/>
                <a:miter lim="800000"/>
                <a:tailEnd type="triangle"/>
              </a:ln>
              <a:effectLst/>
            </p:spPr>
          </p:cxnSp>
          <p:cxnSp>
            <p:nvCxnSpPr>
              <p:cNvPr id="194" name="Connecteur droit avec flèche 193">
                <a:extLst>
                  <a:ext uri="{FF2B5EF4-FFF2-40B4-BE49-F238E27FC236}">
                    <a16:creationId xmlns:a16="http://schemas.microsoft.com/office/drawing/2014/main" id="{E15EA36E-26F1-4C05-A0DB-2783E6463847}"/>
                  </a:ext>
                </a:extLst>
              </p:cNvPr>
              <p:cNvCxnSpPr>
                <a:cxnSpLocks/>
                <a:stCxn id="156" idx="4"/>
                <a:endCxn id="169" idx="0"/>
              </p:cNvCxnSpPr>
              <p:nvPr/>
            </p:nvCxnSpPr>
            <p:spPr>
              <a:xfrm>
                <a:off x="4933780" y="1541642"/>
                <a:ext cx="1271442" cy="541252"/>
              </a:xfrm>
              <a:prstGeom prst="straightConnector1">
                <a:avLst/>
              </a:prstGeom>
              <a:noFill/>
              <a:ln w="28575" cap="flat" cmpd="sng" algn="ctr">
                <a:solidFill>
                  <a:srgbClr val="FFC000"/>
                </a:solidFill>
                <a:prstDash val="solid"/>
                <a:miter lim="800000"/>
                <a:tailEnd type="triangle"/>
              </a:ln>
              <a:effectLst/>
            </p:spPr>
          </p:cxnSp>
          <p:cxnSp>
            <p:nvCxnSpPr>
              <p:cNvPr id="195" name="Connecteur droit avec flèche 194">
                <a:extLst>
                  <a:ext uri="{FF2B5EF4-FFF2-40B4-BE49-F238E27FC236}">
                    <a16:creationId xmlns:a16="http://schemas.microsoft.com/office/drawing/2014/main" id="{E6B83F19-72C3-410A-ADEF-6627749D4154}"/>
                  </a:ext>
                </a:extLst>
              </p:cNvPr>
              <p:cNvCxnSpPr>
                <a:cxnSpLocks/>
                <a:stCxn id="156" idx="4"/>
                <a:endCxn id="168" idx="0"/>
              </p:cNvCxnSpPr>
              <p:nvPr/>
            </p:nvCxnSpPr>
            <p:spPr>
              <a:xfrm flipH="1">
                <a:off x="4469514" y="1541642"/>
                <a:ext cx="464266" cy="667252"/>
              </a:xfrm>
              <a:prstGeom prst="straightConnector1">
                <a:avLst/>
              </a:prstGeom>
              <a:noFill/>
              <a:ln w="28575" cap="flat" cmpd="sng" algn="ctr">
                <a:solidFill>
                  <a:srgbClr val="FFC000"/>
                </a:solidFill>
                <a:prstDash val="solid"/>
                <a:miter lim="800000"/>
                <a:tailEnd type="triangle"/>
              </a:ln>
              <a:effectLst/>
            </p:spPr>
          </p:cxnSp>
          <p:cxnSp>
            <p:nvCxnSpPr>
              <p:cNvPr id="196" name="Connecteur droit avec flèche 195">
                <a:extLst>
                  <a:ext uri="{FF2B5EF4-FFF2-40B4-BE49-F238E27FC236}">
                    <a16:creationId xmlns:a16="http://schemas.microsoft.com/office/drawing/2014/main" id="{0B403ADA-7BBE-4A72-AADD-B542EFAC4987}"/>
                  </a:ext>
                </a:extLst>
              </p:cNvPr>
              <p:cNvCxnSpPr>
                <a:cxnSpLocks/>
                <a:stCxn id="161" idx="0"/>
                <a:endCxn id="162" idx="2"/>
              </p:cNvCxnSpPr>
              <p:nvPr/>
            </p:nvCxnSpPr>
            <p:spPr>
              <a:xfrm flipH="1" flipV="1">
                <a:off x="10201338" y="2694894"/>
                <a:ext cx="12989" cy="387014"/>
              </a:xfrm>
              <a:prstGeom prst="straightConnector1">
                <a:avLst/>
              </a:prstGeom>
              <a:noFill/>
              <a:ln w="28575" cap="flat" cmpd="sng" algn="ctr">
                <a:solidFill>
                  <a:srgbClr val="70AD47"/>
                </a:solidFill>
                <a:prstDash val="solid"/>
                <a:miter lim="800000"/>
                <a:tailEnd type="triangle"/>
              </a:ln>
              <a:effectLst/>
            </p:spPr>
          </p:cxnSp>
          <p:cxnSp>
            <p:nvCxnSpPr>
              <p:cNvPr id="197" name="Connecteur droit avec flèche 196">
                <a:extLst>
                  <a:ext uri="{FF2B5EF4-FFF2-40B4-BE49-F238E27FC236}">
                    <a16:creationId xmlns:a16="http://schemas.microsoft.com/office/drawing/2014/main" id="{9F81584C-24B5-4B5E-A079-47F33266319B}"/>
                  </a:ext>
                </a:extLst>
              </p:cNvPr>
              <p:cNvCxnSpPr>
                <a:cxnSpLocks/>
                <a:stCxn id="160" idx="2"/>
                <a:endCxn id="163" idx="3"/>
              </p:cNvCxnSpPr>
              <p:nvPr/>
            </p:nvCxnSpPr>
            <p:spPr>
              <a:xfrm flipH="1" flipV="1">
                <a:off x="7246892" y="5231339"/>
                <a:ext cx="1371628" cy="646080"/>
              </a:xfrm>
              <a:prstGeom prst="straightConnector1">
                <a:avLst/>
              </a:prstGeom>
              <a:noFill/>
              <a:ln w="28575" cap="flat" cmpd="sng" algn="ctr">
                <a:solidFill>
                  <a:srgbClr val="7030A0"/>
                </a:solidFill>
                <a:prstDash val="solid"/>
                <a:miter lim="800000"/>
                <a:tailEnd type="triangle"/>
              </a:ln>
              <a:effectLst/>
            </p:spPr>
          </p:cxnSp>
          <p:cxnSp>
            <p:nvCxnSpPr>
              <p:cNvPr id="198" name="Connecteur : en angle 197">
                <a:extLst>
                  <a:ext uri="{FF2B5EF4-FFF2-40B4-BE49-F238E27FC236}">
                    <a16:creationId xmlns:a16="http://schemas.microsoft.com/office/drawing/2014/main" id="{A91B4A26-289B-46F8-BEF7-4A95ED045DFF}"/>
                  </a:ext>
                </a:extLst>
              </p:cNvPr>
              <p:cNvCxnSpPr>
                <a:cxnSpLocks/>
                <a:stCxn id="162" idx="3"/>
                <a:endCxn id="167" idx="2"/>
              </p:cNvCxnSpPr>
              <p:nvPr/>
            </p:nvCxnSpPr>
            <p:spPr>
              <a:xfrm flipH="1">
                <a:off x="6268370" y="2388894"/>
                <a:ext cx="4724968" cy="3681919"/>
              </a:xfrm>
              <a:prstGeom prst="bentConnector4">
                <a:avLst>
                  <a:gd name="adj1" fmla="val -10728"/>
                  <a:gd name="adj2" fmla="val 109988"/>
                </a:avLst>
              </a:prstGeom>
              <a:noFill/>
              <a:ln w="6350" cap="flat" cmpd="sng" algn="ctr">
                <a:solidFill>
                  <a:sysClr val="windowText" lastClr="000000"/>
                </a:solidFill>
                <a:prstDash val="dashDot"/>
                <a:miter lim="800000"/>
                <a:tailEnd type="triangle"/>
              </a:ln>
              <a:effectLst/>
            </p:spPr>
          </p:cxnSp>
          <p:cxnSp>
            <p:nvCxnSpPr>
              <p:cNvPr id="199" name="Connecteur droit avec flèche 198">
                <a:extLst>
                  <a:ext uri="{FF2B5EF4-FFF2-40B4-BE49-F238E27FC236}">
                    <a16:creationId xmlns:a16="http://schemas.microsoft.com/office/drawing/2014/main" id="{3456EF17-8EB9-43BD-9F59-1292E755EC95}"/>
                  </a:ext>
                </a:extLst>
              </p:cNvPr>
              <p:cNvCxnSpPr>
                <a:cxnSpLocks/>
                <a:stCxn id="164" idx="2"/>
                <a:endCxn id="167" idx="1"/>
              </p:cNvCxnSpPr>
              <p:nvPr/>
            </p:nvCxnSpPr>
            <p:spPr>
              <a:xfrm>
                <a:off x="3671456" y="3619886"/>
                <a:ext cx="1570914" cy="2270927"/>
              </a:xfrm>
              <a:prstGeom prst="straightConnector1">
                <a:avLst/>
              </a:prstGeom>
              <a:noFill/>
              <a:ln w="6350" cap="flat" cmpd="sng" algn="ctr">
                <a:solidFill>
                  <a:sysClr val="windowText" lastClr="000000"/>
                </a:solidFill>
                <a:prstDash val="dashDot"/>
                <a:miter lim="800000"/>
                <a:tailEnd type="triangle"/>
              </a:ln>
              <a:effectLst/>
            </p:spPr>
          </p:cxnSp>
          <p:cxnSp>
            <p:nvCxnSpPr>
              <p:cNvPr id="200" name="Connecteur droit avec flèche 199">
                <a:extLst>
                  <a:ext uri="{FF2B5EF4-FFF2-40B4-BE49-F238E27FC236}">
                    <a16:creationId xmlns:a16="http://schemas.microsoft.com/office/drawing/2014/main" id="{233371CF-0E8E-45AF-BB46-42FA00001D80}"/>
                  </a:ext>
                </a:extLst>
              </p:cNvPr>
              <p:cNvCxnSpPr>
                <a:cxnSpLocks/>
                <a:stCxn id="165" idx="1"/>
                <a:endCxn id="163" idx="3"/>
              </p:cNvCxnSpPr>
              <p:nvPr/>
            </p:nvCxnSpPr>
            <p:spPr>
              <a:xfrm flipH="1">
                <a:off x="7246892" y="4631034"/>
                <a:ext cx="1091364" cy="600305"/>
              </a:xfrm>
              <a:prstGeom prst="straightConnector1">
                <a:avLst/>
              </a:prstGeom>
              <a:noFill/>
              <a:ln w="6350" cap="flat" cmpd="sng" algn="ctr">
                <a:solidFill>
                  <a:sysClr val="windowText" lastClr="000000"/>
                </a:solidFill>
                <a:prstDash val="dashDot"/>
                <a:miter lim="800000"/>
                <a:tailEnd type="triangle"/>
              </a:ln>
              <a:effectLst/>
            </p:spPr>
          </p:cxnSp>
        </p:grpSp>
      </p:grpSp>
    </p:spTree>
    <p:extLst>
      <p:ext uri="{BB962C8B-B14F-4D97-AF65-F5344CB8AC3E}">
        <p14:creationId xmlns:p14="http://schemas.microsoft.com/office/powerpoint/2010/main" val="39094123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Espace réservé du texte 1">
            <a:extLst>
              <a:ext uri="{FF2B5EF4-FFF2-40B4-BE49-F238E27FC236}">
                <a16:creationId xmlns:a16="http://schemas.microsoft.com/office/drawing/2014/main" id="{47381969-D38D-434E-AB17-DB770758996B}"/>
              </a:ext>
            </a:extLst>
          </p:cNvPr>
          <p:cNvSpPr>
            <a:spLocks noGrp="1"/>
          </p:cNvSpPr>
          <p:nvPr>
            <p:ph type="body" sz="quarter" idx="10"/>
          </p:nvPr>
        </p:nvSpPr>
        <p:spPr>
          <a:xfrm>
            <a:off x="3213118" y="137977"/>
            <a:ext cx="5765764" cy="698881"/>
          </a:xfrm>
        </p:spPr>
        <p:txBody>
          <a:bodyPr/>
          <a:lstStyle/>
          <a:p>
            <a:pPr indent="0">
              <a:buNone/>
            </a:pPr>
            <a:r>
              <a:rPr lang="fr-FR" sz="3333" b="1" dirty="0">
                <a:solidFill>
                  <a:schemeClr val="tx2"/>
                </a:solidFill>
                <a:latin typeface="Arial"/>
                <a:cs typeface="Arial"/>
              </a:rPr>
              <a:t>Carnet de bord</a:t>
            </a:r>
          </a:p>
          <a:p>
            <a:pPr indent="0">
              <a:buNone/>
            </a:pPr>
            <a:endParaRPr lang="fr-FR" dirty="0"/>
          </a:p>
        </p:txBody>
      </p:sp>
      <p:pic>
        <p:nvPicPr>
          <p:cNvPr id="3" name="Image 2">
            <a:extLst>
              <a:ext uri="{FF2B5EF4-FFF2-40B4-BE49-F238E27FC236}">
                <a16:creationId xmlns:a16="http://schemas.microsoft.com/office/drawing/2014/main" id="{E94D18E4-249F-4188-B98A-0EFB5B902EEA}"/>
              </a:ext>
            </a:extLst>
          </p:cNvPr>
          <p:cNvPicPr>
            <a:picLocks noChangeAspect="1"/>
          </p:cNvPicPr>
          <p:nvPr/>
        </p:nvPicPr>
        <p:blipFill rotWithShape="1">
          <a:blip r:embed="rId2"/>
          <a:srcRect l="1912"/>
          <a:stretch/>
        </p:blipFill>
        <p:spPr>
          <a:xfrm>
            <a:off x="188632" y="1359000"/>
            <a:ext cx="5773134" cy="4140000"/>
          </a:xfrm>
          <a:prstGeom prst="rect">
            <a:avLst/>
          </a:prstGeom>
        </p:spPr>
      </p:pic>
      <p:pic>
        <p:nvPicPr>
          <p:cNvPr id="5" name="Image 4">
            <a:extLst>
              <a:ext uri="{FF2B5EF4-FFF2-40B4-BE49-F238E27FC236}">
                <a16:creationId xmlns:a16="http://schemas.microsoft.com/office/drawing/2014/main" id="{8BD9AF91-BA50-4AB7-BC9B-E03CF5F1919B}"/>
              </a:ext>
            </a:extLst>
          </p:cNvPr>
          <p:cNvPicPr>
            <a:picLocks noChangeAspect="1"/>
          </p:cNvPicPr>
          <p:nvPr/>
        </p:nvPicPr>
        <p:blipFill>
          <a:blip r:embed="rId3"/>
          <a:stretch>
            <a:fillRect/>
          </a:stretch>
        </p:blipFill>
        <p:spPr>
          <a:xfrm>
            <a:off x="6096000" y="1359000"/>
            <a:ext cx="5907368" cy="4140000"/>
          </a:xfrm>
          <a:prstGeom prst="rect">
            <a:avLst/>
          </a:prstGeom>
        </p:spPr>
      </p:pic>
    </p:spTree>
    <p:extLst>
      <p:ext uri="{BB962C8B-B14F-4D97-AF65-F5344CB8AC3E}">
        <p14:creationId xmlns:p14="http://schemas.microsoft.com/office/powerpoint/2010/main" val="4016590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FB2E9FC8-003F-4939-A5FF-7752641ACBD8}"/>
              </a:ext>
            </a:extLst>
          </p:cNvPr>
          <p:cNvSpPr>
            <a:spLocks noGrp="1"/>
          </p:cNvSpPr>
          <p:nvPr>
            <p:ph type="body" sz="quarter" idx="10"/>
            <p:custDataLst>
              <p:tags r:id="rId1"/>
            </p:custDataLst>
          </p:nvPr>
        </p:nvSpPr>
        <p:spPr>
          <a:xfrm>
            <a:off x="845438" y="723065"/>
            <a:ext cx="10783344" cy="721784"/>
          </a:xfrm>
        </p:spPr>
        <p:txBody>
          <a:bodyPr/>
          <a:lstStyle/>
          <a:p>
            <a:r>
              <a:rPr lang="fr-FR" sz="3600" dirty="0"/>
              <a:t>Plan</a:t>
            </a:r>
          </a:p>
        </p:txBody>
      </p:sp>
      <p:sp>
        <p:nvSpPr>
          <p:cNvPr id="5" name="Espace réservé du texte 4">
            <a:extLst>
              <a:ext uri="{FF2B5EF4-FFF2-40B4-BE49-F238E27FC236}">
                <a16:creationId xmlns:a16="http://schemas.microsoft.com/office/drawing/2014/main" id="{BFFB905D-FD5E-4E2C-999E-F95B2FC2C41D}"/>
              </a:ext>
            </a:extLst>
          </p:cNvPr>
          <p:cNvSpPr>
            <a:spLocks noGrp="1"/>
          </p:cNvSpPr>
          <p:nvPr>
            <p:ph type="body" sz="quarter" idx="11"/>
            <p:custDataLst>
              <p:tags r:id="rId2"/>
            </p:custDataLst>
          </p:nvPr>
        </p:nvSpPr>
        <p:spPr>
          <a:xfrm>
            <a:off x="845437" y="1444850"/>
            <a:ext cx="9193915" cy="4206650"/>
          </a:xfrm>
        </p:spPr>
        <p:txBody>
          <a:bodyPr/>
          <a:lstStyle/>
          <a:p>
            <a:r>
              <a:rPr lang="fr-FR" sz="2400" dirty="0">
                <a:latin typeface="Arial" panose="020B0604020202020204" pitchFamily="34" charset="0"/>
                <a:cs typeface="Arial" panose="020B0604020202020204" pitchFamily="34" charset="0"/>
              </a:rPr>
              <a:t>Déterminants du risque sanitaire</a:t>
            </a:r>
          </a:p>
          <a:p>
            <a:r>
              <a:rPr lang="fr-FR" sz="2400" dirty="0">
                <a:latin typeface="Arial" panose="020B0604020202020204" pitchFamily="34" charset="0"/>
                <a:cs typeface="Arial" panose="020B0604020202020204" pitchFamily="34" charset="0"/>
              </a:rPr>
              <a:t>Utilisation de modèles numériques</a:t>
            </a:r>
          </a:p>
          <a:p>
            <a:r>
              <a:rPr lang="fr-FR" sz="2400" dirty="0">
                <a:latin typeface="Arial" panose="020B0604020202020204" pitchFamily="34" charset="0"/>
                <a:cs typeface="Arial" panose="020B0604020202020204" pitchFamily="34" charset="0"/>
              </a:rPr>
              <a:t>Mise en perspective avec des Sciences Humaines &amp; Sociales</a:t>
            </a:r>
          </a:p>
        </p:txBody>
      </p:sp>
      <p:sp>
        <p:nvSpPr>
          <p:cNvPr id="6" name="ZoneTexte 5">
            <a:extLst>
              <a:ext uri="{FF2B5EF4-FFF2-40B4-BE49-F238E27FC236}">
                <a16:creationId xmlns:a16="http://schemas.microsoft.com/office/drawing/2014/main" id="{59C5DA3F-A56D-42C5-A33B-E721D1235C30}"/>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1634385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1"/>
            </p:custDataLst>
          </p:nvPr>
        </p:nvSpPr>
        <p:spPr>
          <a:xfrm>
            <a:off x="2078768" y="63408"/>
            <a:ext cx="8034467" cy="698881"/>
          </a:xfrm>
        </p:spPr>
        <p:txBody>
          <a:bodyPr/>
          <a:lstStyle/>
          <a:p>
            <a:pPr indent="0">
              <a:buNone/>
            </a:pPr>
            <a:r>
              <a:rPr lang="fr-FR" sz="3200" b="1" dirty="0">
                <a:solidFill>
                  <a:schemeClr val="tx2"/>
                </a:solidFill>
                <a:latin typeface="Arial"/>
                <a:cs typeface="Arial"/>
              </a:rPr>
              <a:t>Les déterminants du risque sanitaire</a:t>
            </a:r>
          </a:p>
        </p:txBody>
      </p:sp>
      <p:cxnSp>
        <p:nvCxnSpPr>
          <p:cNvPr id="70" name="Connecteur droit 69">
            <a:extLst>
              <a:ext uri="{FF2B5EF4-FFF2-40B4-BE49-F238E27FC236}">
                <a16:creationId xmlns:a16="http://schemas.microsoft.com/office/drawing/2014/main" id="{971728FC-0FAA-41A2-ABB3-5557A9C13000}"/>
              </a:ext>
            </a:extLst>
          </p:cNvPr>
          <p:cNvCxnSpPr>
            <a:cxnSpLocks/>
            <a:stCxn id="85" idx="2"/>
            <a:endCxn id="118" idx="0"/>
          </p:cNvCxnSpPr>
          <p:nvPr>
            <p:custDataLst>
              <p:tags r:id="rId2"/>
            </p:custDataLst>
          </p:nvPr>
        </p:nvCxnSpPr>
        <p:spPr>
          <a:xfrm flipH="1">
            <a:off x="2266742" y="4048267"/>
            <a:ext cx="804151" cy="1072384"/>
          </a:xfrm>
          <a:prstGeom prst="line">
            <a:avLst/>
          </a:prstGeom>
          <a:noFill/>
          <a:ln w="6350" cap="flat" cmpd="sng" algn="ctr">
            <a:solidFill>
              <a:sysClr val="windowText" lastClr="000000"/>
            </a:solidFill>
            <a:prstDash val="solid"/>
            <a:miter lim="800000"/>
          </a:ln>
          <a:effectLst/>
        </p:spPr>
      </p:cxnSp>
      <p:cxnSp>
        <p:nvCxnSpPr>
          <p:cNvPr id="71" name="Connecteur droit 70">
            <a:extLst>
              <a:ext uri="{FF2B5EF4-FFF2-40B4-BE49-F238E27FC236}">
                <a16:creationId xmlns:a16="http://schemas.microsoft.com/office/drawing/2014/main" id="{635B6FAD-EE9E-4E5B-9D4A-2D777E75414C}"/>
              </a:ext>
            </a:extLst>
          </p:cNvPr>
          <p:cNvCxnSpPr>
            <a:cxnSpLocks/>
            <a:stCxn id="85" idx="3"/>
          </p:cNvCxnSpPr>
          <p:nvPr>
            <p:custDataLst>
              <p:tags r:id="rId3"/>
            </p:custDataLst>
          </p:nvPr>
        </p:nvCxnSpPr>
        <p:spPr>
          <a:xfrm>
            <a:off x="3919275" y="3808269"/>
            <a:ext cx="3629956" cy="824511"/>
          </a:xfrm>
          <a:prstGeom prst="line">
            <a:avLst/>
          </a:prstGeom>
          <a:noFill/>
          <a:ln w="38100" cap="flat" cmpd="sng" algn="ctr">
            <a:solidFill>
              <a:schemeClr val="bg2"/>
            </a:solidFill>
            <a:prstDash val="solid"/>
            <a:miter lim="800000"/>
          </a:ln>
          <a:effectLst/>
        </p:spPr>
      </p:cxnSp>
      <p:cxnSp>
        <p:nvCxnSpPr>
          <p:cNvPr id="74" name="Connecteur droit 73">
            <a:extLst>
              <a:ext uri="{FF2B5EF4-FFF2-40B4-BE49-F238E27FC236}">
                <a16:creationId xmlns:a16="http://schemas.microsoft.com/office/drawing/2014/main" id="{525DCD54-A428-4694-9606-3873C4AD0A00}"/>
              </a:ext>
            </a:extLst>
          </p:cNvPr>
          <p:cNvCxnSpPr>
            <a:cxnSpLocks/>
            <a:endCxn id="120" idx="4"/>
          </p:cNvCxnSpPr>
          <p:nvPr>
            <p:custDataLst>
              <p:tags r:id="rId4"/>
            </p:custDataLst>
          </p:nvPr>
        </p:nvCxnSpPr>
        <p:spPr>
          <a:xfrm flipV="1">
            <a:off x="6973888" y="4856453"/>
            <a:ext cx="1196601" cy="669312"/>
          </a:xfrm>
          <a:prstGeom prst="line">
            <a:avLst/>
          </a:prstGeom>
          <a:noFill/>
          <a:ln w="38100" cap="flat" cmpd="sng" algn="ctr">
            <a:solidFill>
              <a:schemeClr val="bg2"/>
            </a:solidFill>
            <a:prstDash val="solid"/>
            <a:miter lim="800000"/>
          </a:ln>
          <a:effectLst/>
        </p:spPr>
      </p:cxnSp>
      <p:sp>
        <p:nvSpPr>
          <p:cNvPr id="75" name="Rectangle 74">
            <a:extLst>
              <a:ext uri="{FF2B5EF4-FFF2-40B4-BE49-F238E27FC236}">
                <a16:creationId xmlns:a16="http://schemas.microsoft.com/office/drawing/2014/main" id="{3F27B1F4-5687-4F7F-85D6-89119A49F479}"/>
              </a:ext>
            </a:extLst>
          </p:cNvPr>
          <p:cNvSpPr/>
          <p:nvPr>
            <p:custDataLst>
              <p:tags r:id="rId5"/>
            </p:custDataLst>
          </p:nvPr>
        </p:nvSpPr>
        <p:spPr>
          <a:xfrm>
            <a:off x="9742731" y="4936475"/>
            <a:ext cx="624335"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Age</a:t>
            </a:r>
          </a:p>
        </p:txBody>
      </p:sp>
      <p:cxnSp>
        <p:nvCxnSpPr>
          <p:cNvPr id="76" name="Connecteur droit 75">
            <a:extLst>
              <a:ext uri="{FF2B5EF4-FFF2-40B4-BE49-F238E27FC236}">
                <a16:creationId xmlns:a16="http://schemas.microsoft.com/office/drawing/2014/main" id="{53759441-A3F8-44AC-A8FF-A1756C7497A7}"/>
              </a:ext>
            </a:extLst>
          </p:cNvPr>
          <p:cNvCxnSpPr>
            <a:cxnSpLocks/>
            <a:endCxn id="120" idx="4"/>
          </p:cNvCxnSpPr>
          <p:nvPr>
            <p:custDataLst>
              <p:tags r:id="rId6"/>
            </p:custDataLst>
          </p:nvPr>
        </p:nvCxnSpPr>
        <p:spPr>
          <a:xfrm flipH="1" flipV="1">
            <a:off x="8170488" y="4856453"/>
            <a:ext cx="749419" cy="868672"/>
          </a:xfrm>
          <a:prstGeom prst="line">
            <a:avLst/>
          </a:prstGeom>
          <a:noFill/>
          <a:ln w="38100" cap="flat" cmpd="sng" algn="ctr">
            <a:solidFill>
              <a:schemeClr val="bg2"/>
            </a:solidFill>
            <a:prstDash val="solid"/>
            <a:miter lim="800000"/>
          </a:ln>
          <a:effectLst/>
        </p:spPr>
      </p:cxnSp>
      <p:sp>
        <p:nvSpPr>
          <p:cNvPr id="77" name="Rectangle 76">
            <a:extLst>
              <a:ext uri="{FF2B5EF4-FFF2-40B4-BE49-F238E27FC236}">
                <a16:creationId xmlns:a16="http://schemas.microsoft.com/office/drawing/2014/main" id="{C6A24B84-E3A4-4DB3-A496-E559C12D70B7}"/>
              </a:ext>
            </a:extLst>
          </p:cNvPr>
          <p:cNvSpPr/>
          <p:nvPr>
            <p:custDataLst>
              <p:tags r:id="rId7"/>
            </p:custDataLst>
          </p:nvPr>
        </p:nvSpPr>
        <p:spPr>
          <a:xfrm>
            <a:off x="9032248" y="5341231"/>
            <a:ext cx="77070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Sexe</a:t>
            </a:r>
          </a:p>
        </p:txBody>
      </p:sp>
      <p:cxnSp>
        <p:nvCxnSpPr>
          <p:cNvPr id="78" name="Connecteur droit 77">
            <a:extLst>
              <a:ext uri="{FF2B5EF4-FFF2-40B4-BE49-F238E27FC236}">
                <a16:creationId xmlns:a16="http://schemas.microsoft.com/office/drawing/2014/main" id="{D806B050-9B9A-421F-9CA6-62931A62C07E}"/>
              </a:ext>
            </a:extLst>
          </p:cNvPr>
          <p:cNvCxnSpPr>
            <a:cxnSpLocks/>
            <a:stCxn id="77" idx="0"/>
            <a:endCxn id="120" idx="4"/>
          </p:cNvCxnSpPr>
          <p:nvPr>
            <p:custDataLst>
              <p:tags r:id="rId8"/>
            </p:custDataLst>
          </p:nvPr>
        </p:nvCxnSpPr>
        <p:spPr>
          <a:xfrm flipH="1" flipV="1">
            <a:off x="8170488" y="4856454"/>
            <a:ext cx="1247115" cy="484779"/>
          </a:xfrm>
          <a:prstGeom prst="line">
            <a:avLst/>
          </a:prstGeom>
          <a:noFill/>
          <a:ln w="38100" cap="flat" cmpd="sng" algn="ctr">
            <a:solidFill>
              <a:schemeClr val="bg2"/>
            </a:solidFill>
            <a:prstDash val="solid"/>
            <a:miter lim="800000"/>
          </a:ln>
          <a:effectLst/>
        </p:spPr>
      </p:cxnSp>
      <p:sp>
        <p:nvSpPr>
          <p:cNvPr id="79" name="Rectangle 78">
            <a:extLst>
              <a:ext uri="{FF2B5EF4-FFF2-40B4-BE49-F238E27FC236}">
                <a16:creationId xmlns:a16="http://schemas.microsoft.com/office/drawing/2014/main" id="{7BCD2B35-9B00-4A71-9742-5A64AE9ACA5C}"/>
              </a:ext>
            </a:extLst>
          </p:cNvPr>
          <p:cNvSpPr/>
          <p:nvPr>
            <p:custDataLst>
              <p:tags r:id="rId9"/>
            </p:custDataLst>
          </p:nvPr>
        </p:nvSpPr>
        <p:spPr>
          <a:xfrm>
            <a:off x="8416226" y="5742783"/>
            <a:ext cx="1524525"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Corpulence et morphologie</a:t>
            </a:r>
          </a:p>
        </p:txBody>
      </p:sp>
      <p:cxnSp>
        <p:nvCxnSpPr>
          <p:cNvPr id="80" name="Connecteur droit 79">
            <a:extLst>
              <a:ext uri="{FF2B5EF4-FFF2-40B4-BE49-F238E27FC236}">
                <a16:creationId xmlns:a16="http://schemas.microsoft.com/office/drawing/2014/main" id="{F9E99C0F-C4C4-405C-A729-1447896B2E78}"/>
              </a:ext>
            </a:extLst>
          </p:cNvPr>
          <p:cNvCxnSpPr>
            <a:cxnSpLocks/>
            <a:stCxn id="75" idx="1"/>
            <a:endCxn id="120" idx="4"/>
          </p:cNvCxnSpPr>
          <p:nvPr>
            <p:custDataLst>
              <p:tags r:id="rId10"/>
            </p:custDataLst>
          </p:nvPr>
        </p:nvCxnSpPr>
        <p:spPr>
          <a:xfrm flipH="1" flipV="1">
            <a:off x="8170488" y="4856455"/>
            <a:ext cx="1572243" cy="200023"/>
          </a:xfrm>
          <a:prstGeom prst="line">
            <a:avLst/>
          </a:prstGeom>
          <a:noFill/>
          <a:ln w="38100" cap="flat" cmpd="sng" algn="ctr">
            <a:solidFill>
              <a:schemeClr val="bg2"/>
            </a:solidFill>
            <a:prstDash val="solid"/>
            <a:miter lim="800000"/>
          </a:ln>
          <a:effectLst/>
        </p:spPr>
      </p:cxnSp>
      <p:sp>
        <p:nvSpPr>
          <p:cNvPr id="82" name="Rectangle 81">
            <a:extLst>
              <a:ext uri="{FF2B5EF4-FFF2-40B4-BE49-F238E27FC236}">
                <a16:creationId xmlns:a16="http://schemas.microsoft.com/office/drawing/2014/main" id="{85C83CAE-F578-4DD9-A470-59ED551F98C4}"/>
              </a:ext>
            </a:extLst>
          </p:cNvPr>
          <p:cNvSpPr/>
          <p:nvPr>
            <p:custDataLst>
              <p:tags r:id="rId11"/>
            </p:custDataLst>
          </p:nvPr>
        </p:nvSpPr>
        <p:spPr>
          <a:xfrm>
            <a:off x="4417028" y="5398611"/>
            <a:ext cx="1672973"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Accès au soin </a:t>
            </a:r>
          </a:p>
        </p:txBody>
      </p:sp>
      <p:cxnSp>
        <p:nvCxnSpPr>
          <p:cNvPr id="83" name="Connecteur droit 82">
            <a:extLst>
              <a:ext uri="{FF2B5EF4-FFF2-40B4-BE49-F238E27FC236}">
                <a16:creationId xmlns:a16="http://schemas.microsoft.com/office/drawing/2014/main" id="{9F75D168-0984-4248-8148-776B96A5A49F}"/>
              </a:ext>
            </a:extLst>
          </p:cNvPr>
          <p:cNvCxnSpPr>
            <a:cxnSpLocks/>
            <a:stCxn id="82" idx="0"/>
            <a:endCxn id="120" idx="3"/>
          </p:cNvCxnSpPr>
          <p:nvPr>
            <p:custDataLst>
              <p:tags r:id="rId12"/>
            </p:custDataLst>
          </p:nvPr>
        </p:nvCxnSpPr>
        <p:spPr>
          <a:xfrm flipV="1">
            <a:off x="5253516" y="4694777"/>
            <a:ext cx="2204209" cy="703836"/>
          </a:xfrm>
          <a:prstGeom prst="line">
            <a:avLst/>
          </a:prstGeom>
          <a:noFill/>
          <a:ln w="38100" cap="flat" cmpd="sng" algn="ctr">
            <a:solidFill>
              <a:schemeClr val="tx1"/>
            </a:solidFill>
            <a:prstDash val="solid"/>
            <a:miter lim="800000"/>
          </a:ln>
          <a:effectLst/>
        </p:spPr>
      </p:cxnSp>
      <p:sp>
        <p:nvSpPr>
          <p:cNvPr id="84" name="Rectangle 83">
            <a:extLst>
              <a:ext uri="{FF2B5EF4-FFF2-40B4-BE49-F238E27FC236}">
                <a16:creationId xmlns:a16="http://schemas.microsoft.com/office/drawing/2014/main" id="{C067E46A-2AE0-4F14-80EF-190883A35646}"/>
              </a:ext>
            </a:extLst>
          </p:cNvPr>
          <p:cNvSpPr/>
          <p:nvPr>
            <p:custDataLst>
              <p:tags r:id="rId13"/>
            </p:custDataLst>
          </p:nvPr>
        </p:nvSpPr>
        <p:spPr>
          <a:xfrm>
            <a:off x="2815223" y="2989278"/>
            <a:ext cx="1475951"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Sédentarité</a:t>
            </a:r>
          </a:p>
        </p:txBody>
      </p:sp>
      <p:sp>
        <p:nvSpPr>
          <p:cNvPr id="85" name="Rectangle : coins arrondis 84">
            <a:extLst>
              <a:ext uri="{FF2B5EF4-FFF2-40B4-BE49-F238E27FC236}">
                <a16:creationId xmlns:a16="http://schemas.microsoft.com/office/drawing/2014/main" id="{D0AB226A-1892-4AB2-8BBC-6CF037DF9D32}"/>
              </a:ext>
            </a:extLst>
          </p:cNvPr>
          <p:cNvSpPr/>
          <p:nvPr>
            <p:custDataLst>
              <p:tags r:id="rId14"/>
            </p:custDataLst>
          </p:nvPr>
        </p:nvSpPr>
        <p:spPr>
          <a:xfrm>
            <a:off x="2222508" y="3568267"/>
            <a:ext cx="1696769" cy="480000"/>
          </a:xfrm>
          <a:prstGeom prst="roundRect">
            <a:avLst/>
          </a:prstGeom>
          <a:solidFill>
            <a:sysClr val="windowText" lastClr="000000">
              <a:lumMod val="65000"/>
              <a:lumOff val="35000"/>
            </a:sysClr>
          </a:solidFill>
          <a:ln w="12700" cap="flat" cmpd="sng" algn="ctr">
            <a:solidFill>
              <a:sysClr val="windowText" lastClr="000000"/>
            </a:solidFill>
            <a:prstDash val="solid"/>
            <a:miter lim="800000"/>
          </a:ln>
          <a:effectLst/>
        </p:spPr>
        <p:txBody>
          <a:bodyPr rtlCol="0" anchor="ctr"/>
          <a:lstStyle/>
          <a:p>
            <a:pPr algn="ctr" defTabSz="1219140">
              <a:defRPr/>
            </a:pPr>
            <a:r>
              <a:rPr lang="fr-FR" sz="1467" kern="0" dirty="0">
                <a:solidFill>
                  <a:prstClr val="white"/>
                </a:solidFill>
                <a:latin typeface="Arial" panose="020B0604020202020204" pitchFamily="34" charset="0"/>
                <a:cs typeface="Arial" panose="020B0604020202020204" pitchFamily="34" charset="0"/>
              </a:rPr>
              <a:t>Perception - Comportement</a:t>
            </a:r>
          </a:p>
        </p:txBody>
      </p:sp>
      <p:sp>
        <p:nvSpPr>
          <p:cNvPr id="86" name="Rectangle 85">
            <a:extLst>
              <a:ext uri="{FF2B5EF4-FFF2-40B4-BE49-F238E27FC236}">
                <a16:creationId xmlns:a16="http://schemas.microsoft.com/office/drawing/2014/main" id="{DBA60C8A-6911-4115-9493-71A24C71804D}"/>
              </a:ext>
            </a:extLst>
          </p:cNvPr>
          <p:cNvSpPr/>
          <p:nvPr>
            <p:custDataLst>
              <p:tags r:id="rId15"/>
            </p:custDataLst>
          </p:nvPr>
        </p:nvSpPr>
        <p:spPr>
          <a:xfrm>
            <a:off x="3555386" y="2481706"/>
            <a:ext cx="1272071" cy="24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Profession</a:t>
            </a:r>
          </a:p>
        </p:txBody>
      </p:sp>
      <p:cxnSp>
        <p:nvCxnSpPr>
          <p:cNvPr id="87" name="Connecteur droit 86">
            <a:extLst>
              <a:ext uri="{FF2B5EF4-FFF2-40B4-BE49-F238E27FC236}">
                <a16:creationId xmlns:a16="http://schemas.microsoft.com/office/drawing/2014/main" id="{C853AF96-229A-482D-931F-32BEE9F0ECBC}"/>
              </a:ext>
            </a:extLst>
          </p:cNvPr>
          <p:cNvCxnSpPr>
            <a:cxnSpLocks/>
            <a:stCxn id="85" idx="3"/>
            <a:endCxn id="72" idx="2"/>
          </p:cNvCxnSpPr>
          <p:nvPr>
            <p:custDataLst>
              <p:tags r:id="rId16"/>
            </p:custDataLst>
          </p:nvPr>
        </p:nvCxnSpPr>
        <p:spPr>
          <a:xfrm flipV="1">
            <a:off x="3919276" y="2853462"/>
            <a:ext cx="2195157" cy="954805"/>
          </a:xfrm>
          <a:prstGeom prst="line">
            <a:avLst/>
          </a:prstGeom>
          <a:noFill/>
          <a:ln w="38100" cap="flat" cmpd="sng" algn="ctr">
            <a:solidFill>
              <a:schemeClr val="bg1"/>
            </a:solidFill>
            <a:prstDash val="solid"/>
            <a:miter lim="800000"/>
          </a:ln>
          <a:effectLst/>
        </p:spPr>
      </p:cxnSp>
      <p:cxnSp>
        <p:nvCxnSpPr>
          <p:cNvPr id="88" name="Connecteur droit 87">
            <a:extLst>
              <a:ext uri="{FF2B5EF4-FFF2-40B4-BE49-F238E27FC236}">
                <a16:creationId xmlns:a16="http://schemas.microsoft.com/office/drawing/2014/main" id="{F75A5C2E-09BB-4A9D-B5CA-7DFFD9FA357C}"/>
              </a:ext>
            </a:extLst>
          </p:cNvPr>
          <p:cNvCxnSpPr>
            <a:cxnSpLocks/>
            <a:stCxn id="72" idx="2"/>
            <a:endCxn id="84" idx="3"/>
          </p:cNvCxnSpPr>
          <p:nvPr>
            <p:custDataLst>
              <p:tags r:id="rId17"/>
            </p:custDataLst>
          </p:nvPr>
        </p:nvCxnSpPr>
        <p:spPr>
          <a:xfrm flipH="1">
            <a:off x="4291174" y="2853462"/>
            <a:ext cx="1823260" cy="255816"/>
          </a:xfrm>
          <a:prstGeom prst="line">
            <a:avLst/>
          </a:prstGeom>
          <a:noFill/>
          <a:ln w="38100" cap="flat" cmpd="sng" algn="ctr">
            <a:solidFill>
              <a:schemeClr val="bg1"/>
            </a:solidFill>
            <a:prstDash val="solid"/>
            <a:miter lim="800000"/>
          </a:ln>
          <a:effectLst/>
        </p:spPr>
      </p:cxnSp>
      <p:cxnSp>
        <p:nvCxnSpPr>
          <p:cNvPr id="89" name="Connecteur droit 88">
            <a:extLst>
              <a:ext uri="{FF2B5EF4-FFF2-40B4-BE49-F238E27FC236}">
                <a16:creationId xmlns:a16="http://schemas.microsoft.com/office/drawing/2014/main" id="{F8F2D81D-A159-4F3E-8693-FC2CFE8E3E7B}"/>
              </a:ext>
            </a:extLst>
          </p:cNvPr>
          <p:cNvCxnSpPr>
            <a:cxnSpLocks/>
            <a:stCxn id="72" idx="2"/>
            <a:endCxn id="86" idx="3"/>
          </p:cNvCxnSpPr>
          <p:nvPr>
            <p:custDataLst>
              <p:tags r:id="rId18"/>
            </p:custDataLst>
          </p:nvPr>
        </p:nvCxnSpPr>
        <p:spPr>
          <a:xfrm flipH="1" flipV="1">
            <a:off x="4827457" y="2601706"/>
            <a:ext cx="1286975" cy="251758"/>
          </a:xfrm>
          <a:prstGeom prst="line">
            <a:avLst/>
          </a:prstGeom>
          <a:noFill/>
          <a:ln w="38100" cap="flat" cmpd="sng" algn="ctr">
            <a:solidFill>
              <a:schemeClr val="bg1"/>
            </a:solidFill>
            <a:prstDash val="solid"/>
            <a:miter lim="800000"/>
          </a:ln>
          <a:effectLst/>
        </p:spPr>
      </p:cxnSp>
      <p:sp>
        <p:nvSpPr>
          <p:cNvPr id="90" name="Rectangle 89">
            <a:extLst>
              <a:ext uri="{FF2B5EF4-FFF2-40B4-BE49-F238E27FC236}">
                <a16:creationId xmlns:a16="http://schemas.microsoft.com/office/drawing/2014/main" id="{FB5FA496-5E60-4A94-8605-3B454DF2B4ED}"/>
              </a:ext>
            </a:extLst>
          </p:cNvPr>
          <p:cNvSpPr/>
          <p:nvPr>
            <p:custDataLst>
              <p:tags r:id="rId19"/>
            </p:custDataLst>
          </p:nvPr>
        </p:nvSpPr>
        <p:spPr>
          <a:xfrm>
            <a:off x="3528146" y="1128357"/>
            <a:ext cx="2612484" cy="432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Capacité d’aération et de rafraîchissement actif</a:t>
            </a:r>
          </a:p>
        </p:txBody>
      </p:sp>
      <p:cxnSp>
        <p:nvCxnSpPr>
          <p:cNvPr id="91" name="Connecteur droit 90">
            <a:extLst>
              <a:ext uri="{FF2B5EF4-FFF2-40B4-BE49-F238E27FC236}">
                <a16:creationId xmlns:a16="http://schemas.microsoft.com/office/drawing/2014/main" id="{463ABEFC-B44F-41E1-94AF-25CB9BBB7EF7}"/>
              </a:ext>
            </a:extLst>
          </p:cNvPr>
          <p:cNvCxnSpPr>
            <a:cxnSpLocks/>
            <a:stCxn id="90" idx="2"/>
            <a:endCxn id="72" idx="0"/>
          </p:cNvCxnSpPr>
          <p:nvPr>
            <p:custDataLst>
              <p:tags r:id="rId20"/>
            </p:custDataLst>
          </p:nvPr>
        </p:nvCxnSpPr>
        <p:spPr>
          <a:xfrm>
            <a:off x="4834388" y="1560357"/>
            <a:ext cx="2240044" cy="765107"/>
          </a:xfrm>
          <a:prstGeom prst="line">
            <a:avLst/>
          </a:prstGeom>
          <a:noFill/>
          <a:ln w="38100" cap="flat" cmpd="sng" algn="ctr">
            <a:solidFill>
              <a:schemeClr val="bg1"/>
            </a:solidFill>
            <a:prstDash val="solid"/>
            <a:miter lim="800000"/>
          </a:ln>
          <a:effectLst/>
        </p:spPr>
      </p:cxnSp>
      <p:sp>
        <p:nvSpPr>
          <p:cNvPr id="92" name="Rectangle 91">
            <a:extLst>
              <a:ext uri="{FF2B5EF4-FFF2-40B4-BE49-F238E27FC236}">
                <a16:creationId xmlns:a16="http://schemas.microsoft.com/office/drawing/2014/main" id="{09F2FBBF-700A-4D77-9086-31F1F75514F5}"/>
              </a:ext>
            </a:extLst>
          </p:cNvPr>
          <p:cNvSpPr/>
          <p:nvPr>
            <p:custDataLst>
              <p:tags r:id="rId21"/>
            </p:custDataLst>
          </p:nvPr>
        </p:nvSpPr>
        <p:spPr>
          <a:xfrm>
            <a:off x="7723292" y="1225964"/>
            <a:ext cx="3026940"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Position du logement dans le bâtiment et dans le quartier</a:t>
            </a:r>
          </a:p>
        </p:txBody>
      </p:sp>
      <p:sp>
        <p:nvSpPr>
          <p:cNvPr id="93" name="Rectangle 92">
            <a:extLst>
              <a:ext uri="{FF2B5EF4-FFF2-40B4-BE49-F238E27FC236}">
                <a16:creationId xmlns:a16="http://schemas.microsoft.com/office/drawing/2014/main" id="{CD9EB6C9-0CB8-4C04-BBEC-C340652362FC}"/>
              </a:ext>
            </a:extLst>
          </p:cNvPr>
          <p:cNvSpPr/>
          <p:nvPr>
            <p:custDataLst>
              <p:tags r:id="rId22"/>
            </p:custDataLst>
          </p:nvPr>
        </p:nvSpPr>
        <p:spPr>
          <a:xfrm>
            <a:off x="9897938" y="3041841"/>
            <a:ext cx="1032209" cy="48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Qualité de l’air</a:t>
            </a:r>
          </a:p>
        </p:txBody>
      </p:sp>
      <p:cxnSp>
        <p:nvCxnSpPr>
          <p:cNvPr id="94" name="Connecteur droit 93">
            <a:extLst>
              <a:ext uri="{FF2B5EF4-FFF2-40B4-BE49-F238E27FC236}">
                <a16:creationId xmlns:a16="http://schemas.microsoft.com/office/drawing/2014/main" id="{1C8DC409-DC02-4523-BC7A-24CDE946C726}"/>
              </a:ext>
            </a:extLst>
          </p:cNvPr>
          <p:cNvCxnSpPr>
            <a:cxnSpLocks/>
            <a:stCxn id="93" idx="1"/>
            <a:endCxn id="72" idx="6"/>
          </p:cNvCxnSpPr>
          <p:nvPr>
            <p:custDataLst>
              <p:tags r:id="rId23"/>
            </p:custDataLst>
          </p:nvPr>
        </p:nvCxnSpPr>
        <p:spPr>
          <a:xfrm flipH="1" flipV="1">
            <a:off x="8034432" y="2853463"/>
            <a:ext cx="1863504" cy="428379"/>
          </a:xfrm>
          <a:prstGeom prst="line">
            <a:avLst/>
          </a:prstGeom>
          <a:noFill/>
          <a:ln w="38100" cap="flat" cmpd="sng" algn="ctr">
            <a:solidFill>
              <a:schemeClr val="bg1"/>
            </a:solidFill>
            <a:prstDash val="solid"/>
            <a:miter lim="800000"/>
          </a:ln>
          <a:effectLst/>
        </p:spPr>
      </p:cxnSp>
      <p:cxnSp>
        <p:nvCxnSpPr>
          <p:cNvPr id="95" name="Connecteur droit 94">
            <a:extLst>
              <a:ext uri="{FF2B5EF4-FFF2-40B4-BE49-F238E27FC236}">
                <a16:creationId xmlns:a16="http://schemas.microsoft.com/office/drawing/2014/main" id="{4FE627EE-127C-4C81-83F3-75A1FA3D107E}"/>
              </a:ext>
            </a:extLst>
          </p:cNvPr>
          <p:cNvCxnSpPr>
            <a:cxnSpLocks/>
            <a:stCxn id="93" idx="1"/>
            <a:endCxn id="120" idx="6"/>
          </p:cNvCxnSpPr>
          <p:nvPr>
            <p:custDataLst>
              <p:tags r:id="rId24"/>
            </p:custDataLst>
          </p:nvPr>
        </p:nvCxnSpPr>
        <p:spPr>
          <a:xfrm flipH="1">
            <a:off x="9178489" y="3281841"/>
            <a:ext cx="719449" cy="1022612"/>
          </a:xfrm>
          <a:prstGeom prst="line">
            <a:avLst/>
          </a:prstGeom>
          <a:noFill/>
          <a:ln w="38100" cap="flat" cmpd="sng" algn="ctr">
            <a:solidFill>
              <a:schemeClr val="bg2"/>
            </a:solidFill>
            <a:prstDash val="solid"/>
            <a:miter lim="800000"/>
          </a:ln>
          <a:effectLst/>
        </p:spPr>
      </p:cxnSp>
      <p:cxnSp>
        <p:nvCxnSpPr>
          <p:cNvPr id="96" name="Connecteur droit 95">
            <a:extLst>
              <a:ext uri="{FF2B5EF4-FFF2-40B4-BE49-F238E27FC236}">
                <a16:creationId xmlns:a16="http://schemas.microsoft.com/office/drawing/2014/main" id="{B37EF309-4C4A-4B73-9424-618FAE409FDB}"/>
              </a:ext>
            </a:extLst>
          </p:cNvPr>
          <p:cNvCxnSpPr>
            <a:cxnSpLocks/>
            <a:stCxn id="92" idx="2"/>
            <a:endCxn id="72" idx="0"/>
          </p:cNvCxnSpPr>
          <p:nvPr>
            <p:custDataLst>
              <p:tags r:id="rId25"/>
            </p:custDataLst>
          </p:nvPr>
        </p:nvCxnSpPr>
        <p:spPr>
          <a:xfrm flipH="1">
            <a:off x="7074432" y="1705964"/>
            <a:ext cx="2162330" cy="619500"/>
          </a:xfrm>
          <a:prstGeom prst="line">
            <a:avLst/>
          </a:prstGeom>
          <a:noFill/>
          <a:ln w="38100" cap="flat" cmpd="sng" algn="ctr">
            <a:solidFill>
              <a:schemeClr val="bg1"/>
            </a:solidFill>
            <a:prstDash val="solid"/>
            <a:miter lim="800000"/>
          </a:ln>
          <a:effectLst/>
        </p:spPr>
      </p:cxnSp>
      <p:sp>
        <p:nvSpPr>
          <p:cNvPr id="97" name="Rectangle 96">
            <a:extLst>
              <a:ext uri="{FF2B5EF4-FFF2-40B4-BE49-F238E27FC236}">
                <a16:creationId xmlns:a16="http://schemas.microsoft.com/office/drawing/2014/main" id="{01BD8749-C13C-4EF6-B524-50690C0002AD}"/>
              </a:ext>
            </a:extLst>
          </p:cNvPr>
          <p:cNvSpPr/>
          <p:nvPr>
            <p:custDataLst>
              <p:tags r:id="rId26"/>
            </p:custDataLst>
          </p:nvPr>
        </p:nvSpPr>
        <p:spPr>
          <a:xfrm>
            <a:off x="6052128" y="1719394"/>
            <a:ext cx="152005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Qualité du bâti</a:t>
            </a:r>
          </a:p>
        </p:txBody>
      </p:sp>
      <p:sp>
        <p:nvSpPr>
          <p:cNvPr id="98" name="Rectangle 97">
            <a:extLst>
              <a:ext uri="{FF2B5EF4-FFF2-40B4-BE49-F238E27FC236}">
                <a16:creationId xmlns:a16="http://schemas.microsoft.com/office/drawing/2014/main" id="{9AD97024-3594-46E0-8D56-FDEB790EFCCC}"/>
              </a:ext>
            </a:extLst>
          </p:cNvPr>
          <p:cNvSpPr/>
          <p:nvPr>
            <p:custDataLst>
              <p:tags r:id="rId27"/>
            </p:custDataLst>
          </p:nvPr>
        </p:nvSpPr>
        <p:spPr>
          <a:xfrm>
            <a:off x="9511181" y="2492554"/>
            <a:ext cx="103220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Climat</a:t>
            </a:r>
          </a:p>
        </p:txBody>
      </p:sp>
      <p:cxnSp>
        <p:nvCxnSpPr>
          <p:cNvPr id="99" name="Connecteur droit 98">
            <a:extLst>
              <a:ext uri="{FF2B5EF4-FFF2-40B4-BE49-F238E27FC236}">
                <a16:creationId xmlns:a16="http://schemas.microsoft.com/office/drawing/2014/main" id="{C484279D-4541-473B-81A8-4BCB604FFA57}"/>
              </a:ext>
            </a:extLst>
          </p:cNvPr>
          <p:cNvCxnSpPr>
            <a:cxnSpLocks/>
            <a:stCxn id="98" idx="1"/>
            <a:endCxn id="72" idx="0"/>
          </p:cNvCxnSpPr>
          <p:nvPr>
            <p:custDataLst>
              <p:tags r:id="rId28"/>
            </p:custDataLst>
          </p:nvPr>
        </p:nvCxnSpPr>
        <p:spPr>
          <a:xfrm flipH="1" flipV="1">
            <a:off x="7074433" y="2325464"/>
            <a:ext cx="2436747" cy="287092"/>
          </a:xfrm>
          <a:prstGeom prst="line">
            <a:avLst/>
          </a:prstGeom>
          <a:noFill/>
          <a:ln w="38100" cap="flat" cmpd="sng" algn="ctr">
            <a:solidFill>
              <a:schemeClr val="bg1"/>
            </a:solidFill>
            <a:prstDash val="solid"/>
            <a:miter lim="800000"/>
          </a:ln>
          <a:effectLst/>
        </p:spPr>
      </p:cxnSp>
      <p:sp>
        <p:nvSpPr>
          <p:cNvPr id="100" name="Rectangle 99">
            <a:extLst>
              <a:ext uri="{FF2B5EF4-FFF2-40B4-BE49-F238E27FC236}">
                <a16:creationId xmlns:a16="http://schemas.microsoft.com/office/drawing/2014/main" id="{9C0F4450-32F8-4008-BFE8-17D660A80045}"/>
              </a:ext>
            </a:extLst>
          </p:cNvPr>
          <p:cNvSpPr/>
          <p:nvPr>
            <p:custDataLst>
              <p:tags r:id="rId29"/>
            </p:custDataLst>
          </p:nvPr>
        </p:nvSpPr>
        <p:spPr>
          <a:xfrm>
            <a:off x="8372152" y="2015273"/>
            <a:ext cx="216000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Environnement urbain</a:t>
            </a:r>
          </a:p>
        </p:txBody>
      </p:sp>
      <p:cxnSp>
        <p:nvCxnSpPr>
          <p:cNvPr id="101" name="Connecteur droit 100">
            <a:extLst>
              <a:ext uri="{FF2B5EF4-FFF2-40B4-BE49-F238E27FC236}">
                <a16:creationId xmlns:a16="http://schemas.microsoft.com/office/drawing/2014/main" id="{D03B5827-7F48-40A8-B68D-F8BDBB6FC0E1}"/>
              </a:ext>
            </a:extLst>
          </p:cNvPr>
          <p:cNvCxnSpPr>
            <a:cxnSpLocks/>
            <a:stCxn id="100" idx="1"/>
            <a:endCxn id="72" idx="0"/>
          </p:cNvCxnSpPr>
          <p:nvPr>
            <p:custDataLst>
              <p:tags r:id="rId30"/>
            </p:custDataLst>
          </p:nvPr>
        </p:nvCxnSpPr>
        <p:spPr>
          <a:xfrm flipH="1">
            <a:off x="7074432" y="2135274"/>
            <a:ext cx="1297720" cy="190189"/>
          </a:xfrm>
          <a:prstGeom prst="line">
            <a:avLst/>
          </a:prstGeom>
          <a:noFill/>
          <a:ln w="38100" cap="flat" cmpd="sng" algn="ctr">
            <a:solidFill>
              <a:schemeClr val="bg1"/>
            </a:solidFill>
            <a:prstDash val="solid"/>
            <a:miter lim="800000"/>
          </a:ln>
          <a:effectLst/>
        </p:spPr>
      </p:cxnSp>
      <p:cxnSp>
        <p:nvCxnSpPr>
          <p:cNvPr id="102" name="Connecteur droit 101">
            <a:extLst>
              <a:ext uri="{FF2B5EF4-FFF2-40B4-BE49-F238E27FC236}">
                <a16:creationId xmlns:a16="http://schemas.microsoft.com/office/drawing/2014/main" id="{83EF03BA-3B89-42FE-B0DF-0B1E2ADA6998}"/>
              </a:ext>
            </a:extLst>
          </p:cNvPr>
          <p:cNvCxnSpPr>
            <a:cxnSpLocks/>
            <a:stCxn id="97" idx="2"/>
            <a:endCxn id="72" idx="0"/>
          </p:cNvCxnSpPr>
          <p:nvPr>
            <p:custDataLst>
              <p:tags r:id="rId31"/>
            </p:custDataLst>
          </p:nvPr>
        </p:nvCxnSpPr>
        <p:spPr>
          <a:xfrm>
            <a:off x="6812158" y="1959396"/>
            <a:ext cx="262276" cy="366068"/>
          </a:xfrm>
          <a:prstGeom prst="line">
            <a:avLst/>
          </a:prstGeom>
          <a:noFill/>
          <a:ln w="38100" cap="flat" cmpd="sng" algn="ctr">
            <a:solidFill>
              <a:schemeClr val="bg1"/>
            </a:solidFill>
            <a:prstDash val="solid"/>
            <a:miter lim="800000"/>
          </a:ln>
          <a:effectLst/>
        </p:spPr>
      </p:cxnSp>
      <p:cxnSp>
        <p:nvCxnSpPr>
          <p:cNvPr id="103" name="Connecteur droit 102">
            <a:extLst>
              <a:ext uri="{FF2B5EF4-FFF2-40B4-BE49-F238E27FC236}">
                <a16:creationId xmlns:a16="http://schemas.microsoft.com/office/drawing/2014/main" id="{5383973E-8FC6-42B0-9D6A-3B9E21394815}"/>
              </a:ext>
            </a:extLst>
          </p:cNvPr>
          <p:cNvCxnSpPr>
            <a:cxnSpLocks/>
            <a:stCxn id="116" idx="1"/>
            <a:endCxn id="86" idx="2"/>
          </p:cNvCxnSpPr>
          <p:nvPr>
            <p:custDataLst>
              <p:tags r:id="rId32"/>
            </p:custDataLst>
          </p:nvPr>
        </p:nvCxnSpPr>
        <p:spPr>
          <a:xfrm flipH="1" flipV="1">
            <a:off x="4191422" y="2721706"/>
            <a:ext cx="1088252" cy="1209397"/>
          </a:xfrm>
          <a:prstGeom prst="line">
            <a:avLst/>
          </a:prstGeom>
          <a:noFill/>
          <a:ln w="38100" cap="flat" cmpd="sng" algn="ctr">
            <a:solidFill>
              <a:schemeClr val="tx1"/>
            </a:solidFill>
            <a:prstDash val="solid"/>
            <a:miter lim="800000"/>
          </a:ln>
          <a:effectLst/>
        </p:spPr>
      </p:cxnSp>
      <p:cxnSp>
        <p:nvCxnSpPr>
          <p:cNvPr id="104" name="Connecteur droit 103">
            <a:extLst>
              <a:ext uri="{FF2B5EF4-FFF2-40B4-BE49-F238E27FC236}">
                <a16:creationId xmlns:a16="http://schemas.microsoft.com/office/drawing/2014/main" id="{D72CD66C-D89F-47D6-863A-50B47A604B0E}"/>
              </a:ext>
            </a:extLst>
          </p:cNvPr>
          <p:cNvCxnSpPr>
            <a:cxnSpLocks/>
            <a:stCxn id="82" idx="0"/>
            <a:endCxn id="116" idx="4"/>
          </p:cNvCxnSpPr>
          <p:nvPr>
            <p:custDataLst>
              <p:tags r:id="rId33"/>
            </p:custDataLst>
          </p:nvPr>
        </p:nvCxnSpPr>
        <p:spPr>
          <a:xfrm flipV="1">
            <a:off x="5253516" y="4832455"/>
            <a:ext cx="772865" cy="566159"/>
          </a:xfrm>
          <a:prstGeom prst="line">
            <a:avLst/>
          </a:prstGeom>
          <a:noFill/>
          <a:ln w="38100" cap="flat" cmpd="sng" algn="ctr">
            <a:solidFill>
              <a:schemeClr val="tx1"/>
            </a:solidFill>
            <a:prstDash val="solid"/>
            <a:miter lim="800000"/>
          </a:ln>
          <a:effectLst/>
        </p:spPr>
      </p:cxnSp>
      <p:cxnSp>
        <p:nvCxnSpPr>
          <p:cNvPr id="105" name="Connecteur droit 104">
            <a:extLst>
              <a:ext uri="{FF2B5EF4-FFF2-40B4-BE49-F238E27FC236}">
                <a16:creationId xmlns:a16="http://schemas.microsoft.com/office/drawing/2014/main" id="{F4889389-2E53-41F3-82A2-3E3716EB35BA}"/>
              </a:ext>
            </a:extLst>
          </p:cNvPr>
          <p:cNvCxnSpPr>
            <a:cxnSpLocks/>
            <a:stCxn id="85" idx="3"/>
            <a:endCxn id="116" idx="1"/>
          </p:cNvCxnSpPr>
          <p:nvPr>
            <p:custDataLst>
              <p:tags r:id="rId34"/>
            </p:custDataLst>
          </p:nvPr>
        </p:nvCxnSpPr>
        <p:spPr>
          <a:xfrm>
            <a:off x="3919277" y="3808270"/>
            <a:ext cx="1360399" cy="122833"/>
          </a:xfrm>
          <a:prstGeom prst="line">
            <a:avLst/>
          </a:prstGeom>
          <a:noFill/>
          <a:ln w="38100" cap="flat" cmpd="sng" algn="ctr">
            <a:solidFill>
              <a:schemeClr val="tx1"/>
            </a:solidFill>
            <a:prstDash val="solid"/>
            <a:miter lim="800000"/>
          </a:ln>
          <a:effectLst/>
        </p:spPr>
      </p:cxnSp>
      <p:cxnSp>
        <p:nvCxnSpPr>
          <p:cNvPr id="106" name="Connecteur droit 105">
            <a:extLst>
              <a:ext uri="{FF2B5EF4-FFF2-40B4-BE49-F238E27FC236}">
                <a16:creationId xmlns:a16="http://schemas.microsoft.com/office/drawing/2014/main" id="{A949FCE5-76BB-44E2-8E7F-2FB7B8126E4A}"/>
              </a:ext>
            </a:extLst>
          </p:cNvPr>
          <p:cNvCxnSpPr>
            <a:cxnSpLocks/>
            <a:stCxn id="116" idx="1"/>
            <a:endCxn id="84" idx="3"/>
          </p:cNvCxnSpPr>
          <p:nvPr>
            <p:custDataLst>
              <p:tags r:id="rId35"/>
            </p:custDataLst>
          </p:nvPr>
        </p:nvCxnSpPr>
        <p:spPr>
          <a:xfrm flipH="1" flipV="1">
            <a:off x="4291172" y="3109280"/>
            <a:ext cx="988501" cy="821823"/>
          </a:xfrm>
          <a:prstGeom prst="line">
            <a:avLst/>
          </a:prstGeom>
          <a:noFill/>
          <a:ln w="38100" cap="flat" cmpd="sng" algn="ctr">
            <a:solidFill>
              <a:schemeClr val="tx1"/>
            </a:solidFill>
            <a:prstDash val="solid"/>
            <a:miter lim="800000"/>
          </a:ln>
          <a:effectLst/>
        </p:spPr>
      </p:cxnSp>
      <p:cxnSp>
        <p:nvCxnSpPr>
          <p:cNvPr id="107" name="Connecteur droit 106">
            <a:extLst>
              <a:ext uri="{FF2B5EF4-FFF2-40B4-BE49-F238E27FC236}">
                <a16:creationId xmlns:a16="http://schemas.microsoft.com/office/drawing/2014/main" id="{06A73985-E098-42B2-90F5-0786757BA51A}"/>
              </a:ext>
            </a:extLst>
          </p:cNvPr>
          <p:cNvCxnSpPr>
            <a:cxnSpLocks/>
            <a:stCxn id="85" idx="2"/>
            <a:endCxn id="111" idx="0"/>
          </p:cNvCxnSpPr>
          <p:nvPr>
            <p:custDataLst>
              <p:tags r:id="rId36"/>
            </p:custDataLst>
          </p:nvPr>
        </p:nvCxnSpPr>
        <p:spPr>
          <a:xfrm flipH="1">
            <a:off x="1679791" y="4048267"/>
            <a:ext cx="1391100" cy="596192"/>
          </a:xfrm>
          <a:prstGeom prst="line">
            <a:avLst/>
          </a:prstGeom>
          <a:noFill/>
          <a:ln w="6350" cap="flat" cmpd="sng" algn="ctr">
            <a:solidFill>
              <a:sysClr val="windowText" lastClr="000000"/>
            </a:solidFill>
            <a:prstDash val="solid"/>
            <a:miter lim="800000"/>
          </a:ln>
          <a:effectLst/>
        </p:spPr>
      </p:cxnSp>
      <p:sp>
        <p:nvSpPr>
          <p:cNvPr id="108" name="Rectangle 107">
            <a:extLst>
              <a:ext uri="{FF2B5EF4-FFF2-40B4-BE49-F238E27FC236}">
                <a16:creationId xmlns:a16="http://schemas.microsoft.com/office/drawing/2014/main" id="{17E82AE4-D780-4604-B054-49DEA838A479}"/>
              </a:ext>
            </a:extLst>
          </p:cNvPr>
          <p:cNvSpPr/>
          <p:nvPr>
            <p:custDataLst>
              <p:tags r:id="rId37"/>
            </p:custDataLst>
          </p:nvPr>
        </p:nvSpPr>
        <p:spPr>
          <a:xfrm>
            <a:off x="2835419" y="5240651"/>
            <a:ext cx="115494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Education</a:t>
            </a:r>
          </a:p>
        </p:txBody>
      </p:sp>
      <p:cxnSp>
        <p:nvCxnSpPr>
          <p:cNvPr id="109" name="Connecteur droit 108">
            <a:extLst>
              <a:ext uri="{FF2B5EF4-FFF2-40B4-BE49-F238E27FC236}">
                <a16:creationId xmlns:a16="http://schemas.microsoft.com/office/drawing/2014/main" id="{4B8D98E1-4CC0-447B-BDF9-E4BFCDE9B207}"/>
              </a:ext>
            </a:extLst>
          </p:cNvPr>
          <p:cNvCxnSpPr>
            <a:cxnSpLocks/>
            <a:stCxn id="110" idx="3"/>
            <a:endCxn id="85" idx="2"/>
          </p:cNvCxnSpPr>
          <p:nvPr>
            <p:custDataLst>
              <p:tags r:id="rId38"/>
            </p:custDataLst>
          </p:nvPr>
        </p:nvCxnSpPr>
        <p:spPr>
          <a:xfrm flipV="1">
            <a:off x="1736871" y="4048269"/>
            <a:ext cx="1334020" cy="140109"/>
          </a:xfrm>
          <a:prstGeom prst="line">
            <a:avLst/>
          </a:prstGeom>
          <a:noFill/>
          <a:ln w="6350" cap="flat" cmpd="sng" algn="ctr">
            <a:solidFill>
              <a:sysClr val="windowText" lastClr="000000"/>
            </a:solidFill>
            <a:prstDash val="solid"/>
            <a:miter lim="800000"/>
          </a:ln>
          <a:effectLst/>
        </p:spPr>
      </p:cxnSp>
      <p:sp>
        <p:nvSpPr>
          <p:cNvPr id="110" name="Rectangle 109">
            <a:extLst>
              <a:ext uri="{FF2B5EF4-FFF2-40B4-BE49-F238E27FC236}">
                <a16:creationId xmlns:a16="http://schemas.microsoft.com/office/drawing/2014/main" id="{FD0040B8-86E6-48EC-8FC7-C07B6C311D45}"/>
              </a:ext>
            </a:extLst>
          </p:cNvPr>
          <p:cNvSpPr/>
          <p:nvPr>
            <p:custDataLst>
              <p:tags r:id="rId39"/>
            </p:custDataLst>
          </p:nvPr>
        </p:nvSpPr>
        <p:spPr>
          <a:xfrm>
            <a:off x="343834" y="3948377"/>
            <a:ext cx="1393039"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Ressources financières</a:t>
            </a:r>
          </a:p>
        </p:txBody>
      </p:sp>
      <p:sp>
        <p:nvSpPr>
          <p:cNvPr id="111" name="Rectangle 110">
            <a:extLst>
              <a:ext uri="{FF2B5EF4-FFF2-40B4-BE49-F238E27FC236}">
                <a16:creationId xmlns:a16="http://schemas.microsoft.com/office/drawing/2014/main" id="{1625EC74-5F45-41FF-9A8E-2616C298A5B6}"/>
              </a:ext>
            </a:extLst>
          </p:cNvPr>
          <p:cNvSpPr/>
          <p:nvPr>
            <p:custDataLst>
              <p:tags r:id="rId40"/>
            </p:custDataLst>
          </p:nvPr>
        </p:nvSpPr>
        <p:spPr>
          <a:xfrm>
            <a:off x="1043209" y="4644459"/>
            <a:ext cx="1273167"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Autonomie</a:t>
            </a:r>
          </a:p>
        </p:txBody>
      </p:sp>
      <p:cxnSp>
        <p:nvCxnSpPr>
          <p:cNvPr id="112" name="Connecteur droit 111">
            <a:extLst>
              <a:ext uri="{FF2B5EF4-FFF2-40B4-BE49-F238E27FC236}">
                <a16:creationId xmlns:a16="http://schemas.microsoft.com/office/drawing/2014/main" id="{86222D75-8300-4375-B19E-BCA289EB94CA}"/>
              </a:ext>
            </a:extLst>
          </p:cNvPr>
          <p:cNvCxnSpPr>
            <a:cxnSpLocks/>
            <a:stCxn id="108" idx="0"/>
            <a:endCxn id="85" idx="2"/>
          </p:cNvCxnSpPr>
          <p:nvPr>
            <p:custDataLst>
              <p:tags r:id="rId41"/>
            </p:custDataLst>
          </p:nvPr>
        </p:nvCxnSpPr>
        <p:spPr>
          <a:xfrm flipH="1" flipV="1">
            <a:off x="3070892" y="4048267"/>
            <a:ext cx="341997" cy="1192384"/>
          </a:xfrm>
          <a:prstGeom prst="line">
            <a:avLst/>
          </a:prstGeom>
          <a:noFill/>
          <a:ln w="6350" cap="flat" cmpd="sng" algn="ctr">
            <a:solidFill>
              <a:sysClr val="windowText" lastClr="000000"/>
            </a:solidFill>
            <a:prstDash val="solid"/>
            <a:miter lim="800000"/>
          </a:ln>
          <a:effectLst/>
        </p:spPr>
      </p:cxnSp>
      <p:sp>
        <p:nvSpPr>
          <p:cNvPr id="113" name="Rectangle 112">
            <a:extLst>
              <a:ext uri="{FF2B5EF4-FFF2-40B4-BE49-F238E27FC236}">
                <a16:creationId xmlns:a16="http://schemas.microsoft.com/office/drawing/2014/main" id="{67B65E8A-F433-4997-A4D3-F19124E5B991}"/>
              </a:ext>
            </a:extLst>
          </p:cNvPr>
          <p:cNvSpPr/>
          <p:nvPr>
            <p:custDataLst>
              <p:tags r:id="rId42"/>
            </p:custDataLst>
          </p:nvPr>
        </p:nvSpPr>
        <p:spPr>
          <a:xfrm>
            <a:off x="3449426" y="4328486"/>
            <a:ext cx="878833"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Capital social</a:t>
            </a:r>
          </a:p>
        </p:txBody>
      </p:sp>
      <p:sp>
        <p:nvSpPr>
          <p:cNvPr id="114" name="ZoneTexte 113">
            <a:extLst>
              <a:ext uri="{FF2B5EF4-FFF2-40B4-BE49-F238E27FC236}">
                <a16:creationId xmlns:a16="http://schemas.microsoft.com/office/drawing/2014/main" id="{5ABF8C12-E17F-4670-A666-92C80BFEE31B}"/>
              </a:ext>
            </a:extLst>
          </p:cNvPr>
          <p:cNvSpPr txBox="1"/>
          <p:nvPr>
            <p:custDataLst>
              <p:tags r:id="rId43"/>
            </p:custDataLst>
          </p:nvPr>
        </p:nvSpPr>
        <p:spPr>
          <a:xfrm>
            <a:off x="6073862" y="3434886"/>
            <a:ext cx="1948996" cy="328231"/>
          </a:xfrm>
          <a:prstGeom prst="rect">
            <a:avLst/>
          </a:prstGeom>
          <a:solidFill>
            <a:sysClr val="window" lastClr="FFFFFF"/>
          </a:solidFill>
        </p:spPr>
        <p:txBody>
          <a:bodyPr wrap="square" lIns="0" tIns="0" rIns="0" bIns="0">
            <a:spAutoFit/>
          </a:bodyPr>
          <a:lstStyle/>
          <a:p>
            <a:pPr algn="ctr" defTabSz="1219140">
              <a:defRPr/>
            </a:pPr>
            <a:r>
              <a:rPr lang="fr-FR" sz="2133" b="1" kern="0" dirty="0">
                <a:solidFill>
                  <a:prstClr val="black"/>
                </a:solidFill>
                <a:latin typeface="Arial" panose="020B0604020202020204" pitchFamily="34" charset="0"/>
                <a:cs typeface="Arial" panose="020B0604020202020204" pitchFamily="34" charset="0"/>
              </a:rPr>
              <a:t>Vulnérabilité</a:t>
            </a:r>
            <a:endParaRPr lang="fr-FR" sz="3200" b="1" kern="0" dirty="0">
              <a:solidFill>
                <a:prstClr val="black"/>
              </a:solidFill>
              <a:latin typeface="Arial" panose="020B0604020202020204" pitchFamily="34" charset="0"/>
              <a:cs typeface="Arial" panose="020B0604020202020204" pitchFamily="34" charset="0"/>
            </a:endParaRPr>
          </a:p>
        </p:txBody>
      </p:sp>
      <p:cxnSp>
        <p:nvCxnSpPr>
          <p:cNvPr id="115" name="Connecteur droit 114">
            <a:extLst>
              <a:ext uri="{FF2B5EF4-FFF2-40B4-BE49-F238E27FC236}">
                <a16:creationId xmlns:a16="http://schemas.microsoft.com/office/drawing/2014/main" id="{DECCC3CB-2799-4017-A22F-6062E0C31D24}"/>
              </a:ext>
            </a:extLst>
          </p:cNvPr>
          <p:cNvCxnSpPr>
            <a:cxnSpLocks/>
            <a:stCxn id="85" idx="2"/>
            <a:endCxn id="113" idx="0"/>
          </p:cNvCxnSpPr>
          <p:nvPr>
            <p:custDataLst>
              <p:tags r:id="rId44"/>
            </p:custDataLst>
          </p:nvPr>
        </p:nvCxnSpPr>
        <p:spPr>
          <a:xfrm>
            <a:off x="3070893" y="4048267"/>
            <a:ext cx="817951" cy="280219"/>
          </a:xfrm>
          <a:prstGeom prst="line">
            <a:avLst/>
          </a:prstGeom>
          <a:noFill/>
          <a:ln w="6350" cap="flat" cmpd="sng" algn="ctr">
            <a:solidFill>
              <a:sysClr val="windowText" lastClr="000000"/>
            </a:solidFill>
            <a:prstDash val="solid"/>
            <a:miter lim="800000"/>
          </a:ln>
          <a:effectLst/>
        </p:spPr>
      </p:cxnSp>
      <p:sp>
        <p:nvSpPr>
          <p:cNvPr id="118" name="Rectangle 117">
            <a:extLst>
              <a:ext uri="{FF2B5EF4-FFF2-40B4-BE49-F238E27FC236}">
                <a16:creationId xmlns:a16="http://schemas.microsoft.com/office/drawing/2014/main" id="{6632C2D5-9127-4853-910E-F6A7922BACF9}"/>
              </a:ext>
            </a:extLst>
          </p:cNvPr>
          <p:cNvSpPr/>
          <p:nvPr>
            <p:custDataLst>
              <p:tags r:id="rId45"/>
            </p:custDataLst>
          </p:nvPr>
        </p:nvSpPr>
        <p:spPr>
          <a:xfrm>
            <a:off x="1810740" y="5120651"/>
            <a:ext cx="91200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Culture</a:t>
            </a:r>
          </a:p>
        </p:txBody>
      </p:sp>
      <p:grpSp>
        <p:nvGrpSpPr>
          <p:cNvPr id="28" name="Groupe 27">
            <a:extLst>
              <a:ext uri="{FF2B5EF4-FFF2-40B4-BE49-F238E27FC236}">
                <a16:creationId xmlns:a16="http://schemas.microsoft.com/office/drawing/2014/main" id="{97D4B0ED-6AE9-4DEB-B40C-83D8454182BD}"/>
              </a:ext>
            </a:extLst>
          </p:cNvPr>
          <p:cNvGrpSpPr/>
          <p:nvPr>
            <p:custDataLst>
              <p:tags r:id="rId46"/>
            </p:custDataLst>
          </p:nvPr>
        </p:nvGrpSpPr>
        <p:grpSpPr>
          <a:xfrm>
            <a:off x="4970379" y="2325464"/>
            <a:ext cx="4208108" cy="2530991"/>
            <a:chOff x="4132973" y="1757340"/>
            <a:chExt cx="3156081" cy="1898243"/>
          </a:xfrm>
        </p:grpSpPr>
        <p:sp>
          <p:nvSpPr>
            <p:cNvPr id="72" name="Ellipse 71">
              <a:extLst>
                <a:ext uri="{FF2B5EF4-FFF2-40B4-BE49-F238E27FC236}">
                  <a16:creationId xmlns:a16="http://schemas.microsoft.com/office/drawing/2014/main" id="{EC79DC53-758E-4165-85C6-92F5E68C8439}"/>
                </a:ext>
              </a:extLst>
            </p:cNvPr>
            <p:cNvSpPr/>
            <p:nvPr/>
          </p:nvSpPr>
          <p:spPr>
            <a:xfrm>
              <a:off x="4991013" y="1757340"/>
              <a:ext cx="1440000" cy="792000"/>
            </a:xfrm>
            <a:prstGeom prst="ellipse">
              <a:avLst/>
            </a:prstGeom>
            <a:solidFill>
              <a:schemeClr val="bg1"/>
            </a:solidFill>
            <a:ln w="38100" cap="flat" cmpd="sng" algn="ctr">
              <a:solidFill>
                <a:schemeClr val="bg1"/>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prstClr val="white"/>
                  </a:solidFill>
                  <a:latin typeface="Arial" panose="020B0604020202020204" pitchFamily="34" charset="0"/>
                  <a:cs typeface="Arial" panose="020B0604020202020204" pitchFamily="34" charset="0"/>
                </a:rPr>
                <a:t>Exposition </a:t>
              </a:r>
              <a:endParaRPr lang="fr-FR" sz="1400" b="1" kern="0" dirty="0">
                <a:solidFill>
                  <a:prstClr val="white"/>
                </a:solidFill>
                <a:latin typeface="Arial" panose="020B0604020202020204" pitchFamily="34" charset="0"/>
                <a:cs typeface="Arial" panose="020B0604020202020204" pitchFamily="34" charset="0"/>
              </a:endParaRPr>
            </a:p>
          </p:txBody>
        </p:sp>
        <p:grpSp>
          <p:nvGrpSpPr>
            <p:cNvPr id="27" name="Groupe 26">
              <a:extLst>
                <a:ext uri="{FF2B5EF4-FFF2-40B4-BE49-F238E27FC236}">
                  <a16:creationId xmlns:a16="http://schemas.microsoft.com/office/drawing/2014/main" id="{B2D1B603-510B-4EB6-AA3B-253C115C0D59}"/>
                </a:ext>
              </a:extLst>
            </p:cNvPr>
            <p:cNvGrpSpPr/>
            <p:nvPr/>
          </p:nvGrpSpPr>
          <p:grpSpPr>
            <a:xfrm>
              <a:off x="4132973" y="2827583"/>
              <a:ext cx="3156081" cy="828000"/>
              <a:chOff x="4132973" y="2827583"/>
              <a:chExt cx="3156081" cy="828000"/>
            </a:xfrm>
          </p:grpSpPr>
          <p:sp>
            <p:nvSpPr>
              <p:cNvPr id="116" name="Ellipse 115">
                <a:extLst>
                  <a:ext uri="{FF2B5EF4-FFF2-40B4-BE49-F238E27FC236}">
                    <a16:creationId xmlns:a16="http://schemas.microsoft.com/office/drawing/2014/main" id="{4199C730-8D0D-4C46-A2D4-50794979C1F6}"/>
                  </a:ext>
                </a:extLst>
              </p:cNvPr>
              <p:cNvSpPr/>
              <p:nvPr/>
            </p:nvSpPr>
            <p:spPr>
              <a:xfrm>
                <a:off x="4132973" y="2845583"/>
                <a:ext cx="1584000" cy="792000"/>
              </a:xfrm>
              <a:prstGeom prst="ellipse">
                <a:avLst/>
              </a:prstGeom>
              <a:solidFill>
                <a:schemeClr val="tx1"/>
              </a:solidFill>
              <a:ln w="38100" cap="flat" cmpd="sng" algn="ctr">
                <a:solidFill>
                  <a:schemeClr val="tx1"/>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prstClr val="white"/>
                    </a:solidFill>
                    <a:latin typeface="Arial" panose="020B0604020202020204" pitchFamily="34" charset="0"/>
                    <a:cs typeface="Arial" panose="020B0604020202020204" pitchFamily="34" charset="0"/>
                  </a:rPr>
                  <a:t>Capacité d’adaptation</a:t>
                </a:r>
              </a:p>
            </p:txBody>
          </p:sp>
          <p:sp>
            <p:nvSpPr>
              <p:cNvPr id="120" name="Ellipse 119">
                <a:extLst>
                  <a:ext uri="{FF2B5EF4-FFF2-40B4-BE49-F238E27FC236}">
                    <a16:creationId xmlns:a16="http://schemas.microsoft.com/office/drawing/2014/main" id="{83EE54DF-A083-4C79-ACC1-573AA0016247}"/>
                  </a:ext>
                </a:extLst>
              </p:cNvPr>
              <p:cNvSpPr/>
              <p:nvPr/>
            </p:nvSpPr>
            <p:spPr>
              <a:xfrm>
                <a:off x="5777054" y="2827583"/>
                <a:ext cx="1512000" cy="828000"/>
              </a:xfrm>
              <a:prstGeom prst="ellipse">
                <a:avLst/>
              </a:prstGeom>
              <a:solidFill>
                <a:schemeClr val="bg2"/>
              </a:solidFill>
              <a:ln w="38100" cap="flat" cmpd="sng" algn="ctr">
                <a:solidFill>
                  <a:schemeClr val="bg2"/>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schemeClr val="accent2"/>
                    </a:solidFill>
                    <a:latin typeface="Arial" panose="020B0604020202020204" pitchFamily="34" charset="0"/>
                    <a:cs typeface="Arial" panose="020B0604020202020204" pitchFamily="34" charset="0"/>
                  </a:rPr>
                  <a:t>Sensibilité</a:t>
                </a:r>
              </a:p>
            </p:txBody>
          </p:sp>
        </p:grpSp>
      </p:grpSp>
      <p:sp>
        <p:nvSpPr>
          <p:cNvPr id="242" name="Espace réservé du texte 3">
            <a:extLst>
              <a:ext uri="{FF2B5EF4-FFF2-40B4-BE49-F238E27FC236}">
                <a16:creationId xmlns:a16="http://schemas.microsoft.com/office/drawing/2014/main" id="{BA82191F-631A-4624-88ED-1B3D6B3DD56E}"/>
              </a:ext>
            </a:extLst>
          </p:cNvPr>
          <p:cNvSpPr txBox="1">
            <a:spLocks/>
          </p:cNvSpPr>
          <p:nvPr>
            <p:custDataLst>
              <p:tags r:id="rId47"/>
            </p:custDataLst>
          </p:nvPr>
        </p:nvSpPr>
        <p:spPr>
          <a:xfrm>
            <a:off x="2576141" y="6318424"/>
            <a:ext cx="8034467" cy="698881"/>
          </a:xfrm>
          <a:prstGeom prst="rect">
            <a:avLst/>
          </a:prstGeom>
        </p:spPr>
        <p:txBody>
          <a:bodyPr/>
          <a:lstStyle>
            <a:lvl1pPr marL="0" indent="-342900" algn="ctr" defTabSz="457200" rtl="0" eaLnBrk="1" latinLnBrk="0" hangingPunct="1">
              <a:spcBef>
                <a:spcPct val="20000"/>
              </a:spcBef>
              <a:buFont typeface="Arial"/>
              <a:buChar char="•"/>
              <a:defRPr sz="32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0">
              <a:buNone/>
            </a:pPr>
            <a:r>
              <a:rPr lang="fr-FR" sz="1600" i="1" u="sng" dirty="0">
                <a:solidFill>
                  <a:schemeClr val="bg1"/>
                </a:solidFill>
                <a:latin typeface="Arial"/>
                <a:cs typeface="Arial"/>
              </a:rPr>
              <a:t>Les différents déterminants affectant la vulnérabilité à la chaleur </a:t>
            </a:r>
          </a:p>
        </p:txBody>
      </p:sp>
      <p:sp>
        <p:nvSpPr>
          <p:cNvPr id="56" name="ZoneTexte 55">
            <a:extLst>
              <a:ext uri="{FF2B5EF4-FFF2-40B4-BE49-F238E27FC236}">
                <a16:creationId xmlns:a16="http://schemas.microsoft.com/office/drawing/2014/main" id="{D271CB4B-1B57-4A9D-AEBD-0C10330F3367}"/>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3</a:t>
            </a:r>
          </a:p>
        </p:txBody>
      </p:sp>
      <p:cxnSp>
        <p:nvCxnSpPr>
          <p:cNvPr id="62" name="Connecteur droit 61">
            <a:extLst>
              <a:ext uri="{FF2B5EF4-FFF2-40B4-BE49-F238E27FC236}">
                <a16:creationId xmlns:a16="http://schemas.microsoft.com/office/drawing/2014/main" id="{BE2C2E09-E572-4BF7-8506-9454CD8C1A92}"/>
              </a:ext>
            </a:extLst>
          </p:cNvPr>
          <p:cNvCxnSpPr>
            <a:cxnSpLocks/>
            <a:stCxn id="116" idx="1"/>
            <a:endCxn id="90" idx="2"/>
          </p:cNvCxnSpPr>
          <p:nvPr>
            <p:custDataLst>
              <p:tags r:id="rId48"/>
            </p:custDataLst>
          </p:nvPr>
        </p:nvCxnSpPr>
        <p:spPr>
          <a:xfrm flipH="1" flipV="1">
            <a:off x="4834388" y="1560357"/>
            <a:ext cx="445286" cy="2370746"/>
          </a:xfrm>
          <a:prstGeom prst="line">
            <a:avLst/>
          </a:prstGeom>
          <a:noFill/>
          <a:ln w="38100" cap="flat" cmpd="sng" algn="ctr">
            <a:solidFill>
              <a:schemeClr val="tx1"/>
            </a:solidFill>
            <a:prstDash val="solid"/>
            <a:miter lim="800000"/>
          </a:ln>
          <a:effectLst/>
        </p:spPr>
      </p:cxnSp>
      <p:sp>
        <p:nvSpPr>
          <p:cNvPr id="63" name="Rectangle 62">
            <a:extLst>
              <a:ext uri="{FF2B5EF4-FFF2-40B4-BE49-F238E27FC236}">
                <a16:creationId xmlns:a16="http://schemas.microsoft.com/office/drawing/2014/main" id="{C245A6DE-D3BB-42D8-9CBD-09AC37DB4CED}"/>
              </a:ext>
            </a:extLst>
          </p:cNvPr>
          <p:cNvSpPr/>
          <p:nvPr>
            <p:custDataLst>
              <p:tags r:id="rId49"/>
            </p:custDataLst>
          </p:nvPr>
        </p:nvSpPr>
        <p:spPr>
          <a:xfrm>
            <a:off x="6318870" y="5517605"/>
            <a:ext cx="1462545" cy="48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chemeClr val="accent1"/>
                </a:solidFill>
                <a:latin typeface="Arial" panose="020B0604020202020204" pitchFamily="34" charset="0"/>
                <a:cs typeface="Arial" panose="020B0604020202020204" pitchFamily="34" charset="0"/>
              </a:rPr>
              <a:t>Pathologies préexistantes</a:t>
            </a:r>
          </a:p>
        </p:txBody>
      </p:sp>
      <p:sp>
        <p:nvSpPr>
          <p:cNvPr id="66" name="Forme libre : forme 65">
            <a:extLst>
              <a:ext uri="{FF2B5EF4-FFF2-40B4-BE49-F238E27FC236}">
                <a16:creationId xmlns:a16="http://schemas.microsoft.com/office/drawing/2014/main" id="{8D4A47F3-E470-465C-808F-49EEE5853996}"/>
              </a:ext>
            </a:extLst>
          </p:cNvPr>
          <p:cNvSpPr/>
          <p:nvPr/>
        </p:nvSpPr>
        <p:spPr>
          <a:xfrm>
            <a:off x="4661768" y="2183067"/>
            <a:ext cx="4622364" cy="2837345"/>
          </a:xfrm>
          <a:custGeom>
            <a:avLst/>
            <a:gdLst>
              <a:gd name="connsiteX0" fmla="*/ 1780660 w 4967304"/>
              <a:gd name="connsiteY0" fmla="*/ 298893 h 2981918"/>
              <a:gd name="connsiteX1" fmla="*/ 3337612 w 4967304"/>
              <a:gd name="connsiteY1" fmla="*/ 249466 h 2981918"/>
              <a:gd name="connsiteX2" fmla="*/ 4943990 w 4967304"/>
              <a:gd name="connsiteY2" fmla="*/ 2424255 h 2981918"/>
              <a:gd name="connsiteX3" fmla="*/ 2064866 w 4967304"/>
              <a:gd name="connsiteY3" fmla="*/ 2980309 h 2981918"/>
              <a:gd name="connsiteX4" fmla="*/ 1288 w 4967304"/>
              <a:gd name="connsiteY4" fmla="*/ 2498395 h 2981918"/>
              <a:gd name="connsiteX5" fmla="*/ 1780660 w 4967304"/>
              <a:gd name="connsiteY5" fmla="*/ 298893 h 298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304" h="2981918">
                <a:moveTo>
                  <a:pt x="1780660" y="298893"/>
                </a:moveTo>
                <a:cubicBezTo>
                  <a:pt x="2336714" y="-75928"/>
                  <a:pt x="2810390" y="-104761"/>
                  <a:pt x="3337612" y="249466"/>
                </a:cubicBezTo>
                <a:cubicBezTo>
                  <a:pt x="3864834" y="603693"/>
                  <a:pt x="5156114" y="1969115"/>
                  <a:pt x="4943990" y="2424255"/>
                </a:cubicBezTo>
                <a:cubicBezTo>
                  <a:pt x="4731866" y="2879396"/>
                  <a:pt x="2888650" y="2967952"/>
                  <a:pt x="2064866" y="2980309"/>
                </a:cubicBezTo>
                <a:cubicBezTo>
                  <a:pt x="1241082" y="2992666"/>
                  <a:pt x="48656" y="2943238"/>
                  <a:pt x="1288" y="2498395"/>
                </a:cubicBezTo>
                <a:cubicBezTo>
                  <a:pt x="-46080" y="2053552"/>
                  <a:pt x="1224606" y="673714"/>
                  <a:pt x="1780660" y="298893"/>
                </a:cubicBezTo>
                <a:close/>
              </a:path>
            </a:pathLst>
          </a:custGeom>
          <a:no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63214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1"/>
            </p:custDataLst>
          </p:nvPr>
        </p:nvSpPr>
        <p:spPr>
          <a:xfrm>
            <a:off x="2078768" y="63408"/>
            <a:ext cx="8034467" cy="698881"/>
          </a:xfrm>
        </p:spPr>
        <p:txBody>
          <a:bodyPr/>
          <a:lstStyle/>
          <a:p>
            <a:pPr indent="0">
              <a:buNone/>
            </a:pPr>
            <a:r>
              <a:rPr lang="fr-FR" sz="3200" b="1" dirty="0">
                <a:solidFill>
                  <a:schemeClr val="tx2"/>
                </a:solidFill>
                <a:latin typeface="Arial"/>
                <a:cs typeface="Arial"/>
              </a:rPr>
              <a:t>Les déterminants du risque sanitaire</a:t>
            </a:r>
          </a:p>
        </p:txBody>
      </p:sp>
      <p:cxnSp>
        <p:nvCxnSpPr>
          <p:cNvPr id="70" name="Connecteur droit 69">
            <a:extLst>
              <a:ext uri="{FF2B5EF4-FFF2-40B4-BE49-F238E27FC236}">
                <a16:creationId xmlns:a16="http://schemas.microsoft.com/office/drawing/2014/main" id="{971728FC-0FAA-41A2-ABB3-5557A9C13000}"/>
              </a:ext>
            </a:extLst>
          </p:cNvPr>
          <p:cNvCxnSpPr>
            <a:cxnSpLocks/>
            <a:stCxn id="85" idx="2"/>
            <a:endCxn id="118" idx="0"/>
          </p:cNvCxnSpPr>
          <p:nvPr>
            <p:custDataLst>
              <p:tags r:id="rId2"/>
            </p:custDataLst>
          </p:nvPr>
        </p:nvCxnSpPr>
        <p:spPr>
          <a:xfrm flipH="1">
            <a:off x="2266742" y="4048267"/>
            <a:ext cx="804151" cy="1072384"/>
          </a:xfrm>
          <a:prstGeom prst="line">
            <a:avLst/>
          </a:prstGeom>
          <a:noFill/>
          <a:ln w="6350" cap="flat" cmpd="sng" algn="ctr">
            <a:solidFill>
              <a:sysClr val="windowText" lastClr="000000"/>
            </a:solidFill>
            <a:prstDash val="solid"/>
            <a:miter lim="800000"/>
          </a:ln>
          <a:effectLst/>
        </p:spPr>
      </p:cxnSp>
      <p:cxnSp>
        <p:nvCxnSpPr>
          <p:cNvPr id="71" name="Connecteur droit 70">
            <a:extLst>
              <a:ext uri="{FF2B5EF4-FFF2-40B4-BE49-F238E27FC236}">
                <a16:creationId xmlns:a16="http://schemas.microsoft.com/office/drawing/2014/main" id="{635B6FAD-EE9E-4E5B-9D4A-2D777E75414C}"/>
              </a:ext>
            </a:extLst>
          </p:cNvPr>
          <p:cNvCxnSpPr>
            <a:cxnSpLocks/>
            <a:stCxn id="85" idx="3"/>
          </p:cNvCxnSpPr>
          <p:nvPr>
            <p:custDataLst>
              <p:tags r:id="rId3"/>
            </p:custDataLst>
          </p:nvPr>
        </p:nvCxnSpPr>
        <p:spPr>
          <a:xfrm>
            <a:off x="3919275" y="3808269"/>
            <a:ext cx="3629956" cy="824511"/>
          </a:xfrm>
          <a:prstGeom prst="line">
            <a:avLst/>
          </a:prstGeom>
          <a:noFill/>
          <a:ln w="38100" cap="flat" cmpd="sng" algn="ctr">
            <a:solidFill>
              <a:schemeClr val="bg2"/>
            </a:solidFill>
            <a:prstDash val="solid"/>
            <a:miter lim="800000"/>
          </a:ln>
          <a:effectLst/>
        </p:spPr>
      </p:cxnSp>
      <p:cxnSp>
        <p:nvCxnSpPr>
          <p:cNvPr id="74" name="Connecteur droit 73">
            <a:extLst>
              <a:ext uri="{FF2B5EF4-FFF2-40B4-BE49-F238E27FC236}">
                <a16:creationId xmlns:a16="http://schemas.microsoft.com/office/drawing/2014/main" id="{525DCD54-A428-4694-9606-3873C4AD0A00}"/>
              </a:ext>
            </a:extLst>
          </p:cNvPr>
          <p:cNvCxnSpPr>
            <a:cxnSpLocks/>
            <a:endCxn id="120" idx="4"/>
          </p:cNvCxnSpPr>
          <p:nvPr>
            <p:custDataLst>
              <p:tags r:id="rId4"/>
            </p:custDataLst>
          </p:nvPr>
        </p:nvCxnSpPr>
        <p:spPr>
          <a:xfrm flipV="1">
            <a:off x="6973888" y="4856453"/>
            <a:ext cx="1196601" cy="669312"/>
          </a:xfrm>
          <a:prstGeom prst="line">
            <a:avLst/>
          </a:prstGeom>
          <a:noFill/>
          <a:ln w="38100" cap="flat" cmpd="sng" algn="ctr">
            <a:solidFill>
              <a:schemeClr val="bg2"/>
            </a:solidFill>
            <a:prstDash val="solid"/>
            <a:miter lim="800000"/>
          </a:ln>
          <a:effectLst/>
        </p:spPr>
      </p:cxnSp>
      <p:sp>
        <p:nvSpPr>
          <p:cNvPr id="75" name="Rectangle 74">
            <a:extLst>
              <a:ext uri="{FF2B5EF4-FFF2-40B4-BE49-F238E27FC236}">
                <a16:creationId xmlns:a16="http://schemas.microsoft.com/office/drawing/2014/main" id="{3F27B1F4-5687-4F7F-85D6-89119A49F479}"/>
              </a:ext>
            </a:extLst>
          </p:cNvPr>
          <p:cNvSpPr/>
          <p:nvPr>
            <p:custDataLst>
              <p:tags r:id="rId5"/>
            </p:custDataLst>
          </p:nvPr>
        </p:nvSpPr>
        <p:spPr>
          <a:xfrm>
            <a:off x="9742731" y="4936475"/>
            <a:ext cx="624335"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Age</a:t>
            </a:r>
          </a:p>
        </p:txBody>
      </p:sp>
      <p:cxnSp>
        <p:nvCxnSpPr>
          <p:cNvPr id="76" name="Connecteur droit 75">
            <a:extLst>
              <a:ext uri="{FF2B5EF4-FFF2-40B4-BE49-F238E27FC236}">
                <a16:creationId xmlns:a16="http://schemas.microsoft.com/office/drawing/2014/main" id="{53759441-A3F8-44AC-A8FF-A1756C7497A7}"/>
              </a:ext>
            </a:extLst>
          </p:cNvPr>
          <p:cNvCxnSpPr>
            <a:cxnSpLocks/>
            <a:endCxn id="120" idx="4"/>
          </p:cNvCxnSpPr>
          <p:nvPr>
            <p:custDataLst>
              <p:tags r:id="rId6"/>
            </p:custDataLst>
          </p:nvPr>
        </p:nvCxnSpPr>
        <p:spPr>
          <a:xfrm flipH="1" flipV="1">
            <a:off x="8170488" y="4856453"/>
            <a:ext cx="749419" cy="868672"/>
          </a:xfrm>
          <a:prstGeom prst="line">
            <a:avLst/>
          </a:prstGeom>
          <a:noFill/>
          <a:ln w="38100" cap="flat" cmpd="sng" algn="ctr">
            <a:solidFill>
              <a:schemeClr val="bg2"/>
            </a:solidFill>
            <a:prstDash val="solid"/>
            <a:miter lim="800000"/>
          </a:ln>
          <a:effectLst/>
        </p:spPr>
      </p:cxnSp>
      <p:sp>
        <p:nvSpPr>
          <p:cNvPr id="77" name="Rectangle 76">
            <a:extLst>
              <a:ext uri="{FF2B5EF4-FFF2-40B4-BE49-F238E27FC236}">
                <a16:creationId xmlns:a16="http://schemas.microsoft.com/office/drawing/2014/main" id="{C6A24B84-E3A4-4DB3-A496-E559C12D70B7}"/>
              </a:ext>
            </a:extLst>
          </p:cNvPr>
          <p:cNvSpPr/>
          <p:nvPr>
            <p:custDataLst>
              <p:tags r:id="rId7"/>
            </p:custDataLst>
          </p:nvPr>
        </p:nvSpPr>
        <p:spPr>
          <a:xfrm>
            <a:off x="9032248" y="5341231"/>
            <a:ext cx="77070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Sexe</a:t>
            </a:r>
          </a:p>
        </p:txBody>
      </p:sp>
      <p:cxnSp>
        <p:nvCxnSpPr>
          <p:cNvPr id="78" name="Connecteur droit 77">
            <a:extLst>
              <a:ext uri="{FF2B5EF4-FFF2-40B4-BE49-F238E27FC236}">
                <a16:creationId xmlns:a16="http://schemas.microsoft.com/office/drawing/2014/main" id="{D806B050-9B9A-421F-9CA6-62931A62C07E}"/>
              </a:ext>
            </a:extLst>
          </p:cNvPr>
          <p:cNvCxnSpPr>
            <a:cxnSpLocks/>
            <a:stCxn id="77" idx="0"/>
            <a:endCxn id="120" idx="4"/>
          </p:cNvCxnSpPr>
          <p:nvPr>
            <p:custDataLst>
              <p:tags r:id="rId8"/>
            </p:custDataLst>
          </p:nvPr>
        </p:nvCxnSpPr>
        <p:spPr>
          <a:xfrm flipH="1" flipV="1">
            <a:off x="8170488" y="4856454"/>
            <a:ext cx="1247115" cy="484779"/>
          </a:xfrm>
          <a:prstGeom prst="line">
            <a:avLst/>
          </a:prstGeom>
          <a:noFill/>
          <a:ln w="38100" cap="flat" cmpd="sng" algn="ctr">
            <a:solidFill>
              <a:schemeClr val="bg2"/>
            </a:solidFill>
            <a:prstDash val="solid"/>
            <a:miter lim="800000"/>
          </a:ln>
          <a:effectLst/>
        </p:spPr>
      </p:cxnSp>
      <p:sp>
        <p:nvSpPr>
          <p:cNvPr id="79" name="Rectangle 78">
            <a:extLst>
              <a:ext uri="{FF2B5EF4-FFF2-40B4-BE49-F238E27FC236}">
                <a16:creationId xmlns:a16="http://schemas.microsoft.com/office/drawing/2014/main" id="{7BCD2B35-9B00-4A71-9742-5A64AE9ACA5C}"/>
              </a:ext>
            </a:extLst>
          </p:cNvPr>
          <p:cNvSpPr/>
          <p:nvPr>
            <p:custDataLst>
              <p:tags r:id="rId9"/>
            </p:custDataLst>
          </p:nvPr>
        </p:nvSpPr>
        <p:spPr>
          <a:xfrm>
            <a:off x="8416226" y="5742783"/>
            <a:ext cx="1524525"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000000"/>
                </a:solidFill>
                <a:latin typeface="Arial" panose="020B0604020202020204" pitchFamily="34" charset="0"/>
                <a:cs typeface="Arial" panose="020B0604020202020204" pitchFamily="34" charset="0"/>
              </a:rPr>
              <a:t>Corpulence et morphologie</a:t>
            </a:r>
          </a:p>
        </p:txBody>
      </p:sp>
      <p:cxnSp>
        <p:nvCxnSpPr>
          <p:cNvPr id="80" name="Connecteur droit 79">
            <a:extLst>
              <a:ext uri="{FF2B5EF4-FFF2-40B4-BE49-F238E27FC236}">
                <a16:creationId xmlns:a16="http://schemas.microsoft.com/office/drawing/2014/main" id="{F9E99C0F-C4C4-405C-A729-1447896B2E78}"/>
              </a:ext>
            </a:extLst>
          </p:cNvPr>
          <p:cNvCxnSpPr>
            <a:cxnSpLocks/>
            <a:stCxn id="75" idx="1"/>
            <a:endCxn id="120" idx="4"/>
          </p:cNvCxnSpPr>
          <p:nvPr>
            <p:custDataLst>
              <p:tags r:id="rId10"/>
            </p:custDataLst>
          </p:nvPr>
        </p:nvCxnSpPr>
        <p:spPr>
          <a:xfrm flipH="1" flipV="1">
            <a:off x="8170488" y="4856455"/>
            <a:ext cx="1572243" cy="200023"/>
          </a:xfrm>
          <a:prstGeom prst="line">
            <a:avLst/>
          </a:prstGeom>
          <a:noFill/>
          <a:ln w="38100" cap="flat" cmpd="sng" algn="ctr">
            <a:solidFill>
              <a:schemeClr val="bg2"/>
            </a:solidFill>
            <a:prstDash val="solid"/>
            <a:miter lim="800000"/>
          </a:ln>
          <a:effectLst/>
        </p:spPr>
      </p:cxnSp>
      <p:sp>
        <p:nvSpPr>
          <p:cNvPr id="82" name="Rectangle 81">
            <a:extLst>
              <a:ext uri="{FF2B5EF4-FFF2-40B4-BE49-F238E27FC236}">
                <a16:creationId xmlns:a16="http://schemas.microsoft.com/office/drawing/2014/main" id="{85C83CAE-F578-4DD9-A470-59ED551F98C4}"/>
              </a:ext>
            </a:extLst>
          </p:cNvPr>
          <p:cNvSpPr/>
          <p:nvPr>
            <p:custDataLst>
              <p:tags r:id="rId11"/>
            </p:custDataLst>
          </p:nvPr>
        </p:nvSpPr>
        <p:spPr>
          <a:xfrm>
            <a:off x="4417028" y="5398611"/>
            <a:ext cx="1672973"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Accès au soin </a:t>
            </a:r>
          </a:p>
        </p:txBody>
      </p:sp>
      <p:cxnSp>
        <p:nvCxnSpPr>
          <p:cNvPr id="83" name="Connecteur droit 82">
            <a:extLst>
              <a:ext uri="{FF2B5EF4-FFF2-40B4-BE49-F238E27FC236}">
                <a16:creationId xmlns:a16="http://schemas.microsoft.com/office/drawing/2014/main" id="{9F75D168-0984-4248-8148-776B96A5A49F}"/>
              </a:ext>
            </a:extLst>
          </p:cNvPr>
          <p:cNvCxnSpPr>
            <a:cxnSpLocks/>
            <a:stCxn id="82" idx="0"/>
            <a:endCxn id="120" idx="3"/>
          </p:cNvCxnSpPr>
          <p:nvPr>
            <p:custDataLst>
              <p:tags r:id="rId12"/>
            </p:custDataLst>
          </p:nvPr>
        </p:nvCxnSpPr>
        <p:spPr>
          <a:xfrm flipV="1">
            <a:off x="5253516" y="4694777"/>
            <a:ext cx="2204209" cy="703836"/>
          </a:xfrm>
          <a:prstGeom prst="line">
            <a:avLst/>
          </a:prstGeom>
          <a:noFill/>
          <a:ln w="38100" cap="flat" cmpd="sng" algn="ctr">
            <a:solidFill>
              <a:schemeClr val="tx1"/>
            </a:solidFill>
            <a:prstDash val="solid"/>
            <a:miter lim="800000"/>
          </a:ln>
          <a:effectLst/>
        </p:spPr>
      </p:cxnSp>
      <p:sp>
        <p:nvSpPr>
          <p:cNvPr id="84" name="Rectangle 83">
            <a:extLst>
              <a:ext uri="{FF2B5EF4-FFF2-40B4-BE49-F238E27FC236}">
                <a16:creationId xmlns:a16="http://schemas.microsoft.com/office/drawing/2014/main" id="{C067E46A-2AE0-4F14-80EF-190883A35646}"/>
              </a:ext>
            </a:extLst>
          </p:cNvPr>
          <p:cNvSpPr/>
          <p:nvPr>
            <p:custDataLst>
              <p:tags r:id="rId13"/>
            </p:custDataLst>
          </p:nvPr>
        </p:nvSpPr>
        <p:spPr>
          <a:xfrm>
            <a:off x="2815223" y="2989278"/>
            <a:ext cx="1475951"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Sédentarité</a:t>
            </a:r>
          </a:p>
        </p:txBody>
      </p:sp>
      <p:sp>
        <p:nvSpPr>
          <p:cNvPr id="85" name="Rectangle : coins arrondis 84">
            <a:extLst>
              <a:ext uri="{FF2B5EF4-FFF2-40B4-BE49-F238E27FC236}">
                <a16:creationId xmlns:a16="http://schemas.microsoft.com/office/drawing/2014/main" id="{D0AB226A-1892-4AB2-8BBC-6CF037DF9D32}"/>
              </a:ext>
            </a:extLst>
          </p:cNvPr>
          <p:cNvSpPr/>
          <p:nvPr>
            <p:custDataLst>
              <p:tags r:id="rId14"/>
            </p:custDataLst>
          </p:nvPr>
        </p:nvSpPr>
        <p:spPr>
          <a:xfrm>
            <a:off x="2222508" y="3568267"/>
            <a:ext cx="1696769" cy="480000"/>
          </a:xfrm>
          <a:prstGeom prst="roundRect">
            <a:avLst/>
          </a:prstGeom>
          <a:solidFill>
            <a:sysClr val="windowText" lastClr="000000">
              <a:lumMod val="65000"/>
              <a:lumOff val="35000"/>
            </a:sysClr>
          </a:solidFill>
          <a:ln w="12700" cap="flat" cmpd="sng" algn="ctr">
            <a:solidFill>
              <a:sysClr val="windowText" lastClr="000000"/>
            </a:solidFill>
            <a:prstDash val="solid"/>
            <a:miter lim="800000"/>
          </a:ln>
          <a:effectLst/>
        </p:spPr>
        <p:txBody>
          <a:bodyPr rtlCol="0" anchor="ctr"/>
          <a:lstStyle/>
          <a:p>
            <a:pPr algn="ctr" defTabSz="1219140">
              <a:defRPr/>
            </a:pPr>
            <a:r>
              <a:rPr lang="fr-FR" sz="1467" kern="0" dirty="0">
                <a:solidFill>
                  <a:prstClr val="white"/>
                </a:solidFill>
                <a:latin typeface="Arial" panose="020B0604020202020204" pitchFamily="34" charset="0"/>
                <a:cs typeface="Arial" panose="020B0604020202020204" pitchFamily="34" charset="0"/>
              </a:rPr>
              <a:t>Perception - Comportement</a:t>
            </a:r>
          </a:p>
        </p:txBody>
      </p:sp>
      <p:sp>
        <p:nvSpPr>
          <p:cNvPr id="86" name="Rectangle 85">
            <a:extLst>
              <a:ext uri="{FF2B5EF4-FFF2-40B4-BE49-F238E27FC236}">
                <a16:creationId xmlns:a16="http://schemas.microsoft.com/office/drawing/2014/main" id="{DBA60C8A-6911-4115-9493-71A24C71804D}"/>
              </a:ext>
            </a:extLst>
          </p:cNvPr>
          <p:cNvSpPr/>
          <p:nvPr>
            <p:custDataLst>
              <p:tags r:id="rId15"/>
            </p:custDataLst>
          </p:nvPr>
        </p:nvSpPr>
        <p:spPr>
          <a:xfrm>
            <a:off x="3555386" y="2481706"/>
            <a:ext cx="1272071" cy="24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Profession</a:t>
            </a:r>
          </a:p>
        </p:txBody>
      </p:sp>
      <p:cxnSp>
        <p:nvCxnSpPr>
          <p:cNvPr id="87" name="Connecteur droit 86">
            <a:extLst>
              <a:ext uri="{FF2B5EF4-FFF2-40B4-BE49-F238E27FC236}">
                <a16:creationId xmlns:a16="http://schemas.microsoft.com/office/drawing/2014/main" id="{C853AF96-229A-482D-931F-32BEE9F0ECBC}"/>
              </a:ext>
            </a:extLst>
          </p:cNvPr>
          <p:cNvCxnSpPr>
            <a:cxnSpLocks/>
            <a:stCxn id="85" idx="3"/>
            <a:endCxn id="72" idx="2"/>
          </p:cNvCxnSpPr>
          <p:nvPr>
            <p:custDataLst>
              <p:tags r:id="rId16"/>
            </p:custDataLst>
          </p:nvPr>
        </p:nvCxnSpPr>
        <p:spPr>
          <a:xfrm flipV="1">
            <a:off x="3919276" y="2853462"/>
            <a:ext cx="2195157" cy="954805"/>
          </a:xfrm>
          <a:prstGeom prst="line">
            <a:avLst/>
          </a:prstGeom>
          <a:noFill/>
          <a:ln w="38100" cap="flat" cmpd="sng" algn="ctr">
            <a:solidFill>
              <a:schemeClr val="bg1"/>
            </a:solidFill>
            <a:prstDash val="solid"/>
            <a:miter lim="800000"/>
          </a:ln>
          <a:effectLst/>
        </p:spPr>
      </p:cxnSp>
      <p:cxnSp>
        <p:nvCxnSpPr>
          <p:cNvPr id="88" name="Connecteur droit 87">
            <a:extLst>
              <a:ext uri="{FF2B5EF4-FFF2-40B4-BE49-F238E27FC236}">
                <a16:creationId xmlns:a16="http://schemas.microsoft.com/office/drawing/2014/main" id="{F75A5C2E-09BB-4A9D-B5CA-7DFFD9FA357C}"/>
              </a:ext>
            </a:extLst>
          </p:cNvPr>
          <p:cNvCxnSpPr>
            <a:cxnSpLocks/>
            <a:stCxn id="72" idx="2"/>
            <a:endCxn id="84" idx="3"/>
          </p:cNvCxnSpPr>
          <p:nvPr>
            <p:custDataLst>
              <p:tags r:id="rId17"/>
            </p:custDataLst>
          </p:nvPr>
        </p:nvCxnSpPr>
        <p:spPr>
          <a:xfrm flipH="1">
            <a:off x="4291174" y="2853462"/>
            <a:ext cx="1823260" cy="255816"/>
          </a:xfrm>
          <a:prstGeom prst="line">
            <a:avLst/>
          </a:prstGeom>
          <a:noFill/>
          <a:ln w="38100" cap="flat" cmpd="sng" algn="ctr">
            <a:solidFill>
              <a:schemeClr val="bg1"/>
            </a:solidFill>
            <a:prstDash val="solid"/>
            <a:miter lim="800000"/>
          </a:ln>
          <a:effectLst/>
        </p:spPr>
      </p:cxnSp>
      <p:cxnSp>
        <p:nvCxnSpPr>
          <p:cNvPr id="89" name="Connecteur droit 88">
            <a:extLst>
              <a:ext uri="{FF2B5EF4-FFF2-40B4-BE49-F238E27FC236}">
                <a16:creationId xmlns:a16="http://schemas.microsoft.com/office/drawing/2014/main" id="{F8F2D81D-A159-4F3E-8693-FC2CFE8E3E7B}"/>
              </a:ext>
            </a:extLst>
          </p:cNvPr>
          <p:cNvCxnSpPr>
            <a:cxnSpLocks/>
            <a:stCxn id="72" idx="2"/>
            <a:endCxn id="86" idx="3"/>
          </p:cNvCxnSpPr>
          <p:nvPr>
            <p:custDataLst>
              <p:tags r:id="rId18"/>
            </p:custDataLst>
          </p:nvPr>
        </p:nvCxnSpPr>
        <p:spPr>
          <a:xfrm flipH="1" flipV="1">
            <a:off x="4827457" y="2601706"/>
            <a:ext cx="1286975" cy="251758"/>
          </a:xfrm>
          <a:prstGeom prst="line">
            <a:avLst/>
          </a:prstGeom>
          <a:noFill/>
          <a:ln w="38100" cap="flat" cmpd="sng" algn="ctr">
            <a:solidFill>
              <a:schemeClr val="bg1"/>
            </a:solidFill>
            <a:prstDash val="solid"/>
            <a:miter lim="800000"/>
          </a:ln>
          <a:effectLst/>
        </p:spPr>
      </p:cxnSp>
      <p:sp>
        <p:nvSpPr>
          <p:cNvPr id="90" name="Rectangle 89">
            <a:extLst>
              <a:ext uri="{FF2B5EF4-FFF2-40B4-BE49-F238E27FC236}">
                <a16:creationId xmlns:a16="http://schemas.microsoft.com/office/drawing/2014/main" id="{FB5FA496-5E60-4A94-8605-3B454DF2B4ED}"/>
              </a:ext>
            </a:extLst>
          </p:cNvPr>
          <p:cNvSpPr/>
          <p:nvPr>
            <p:custDataLst>
              <p:tags r:id="rId19"/>
            </p:custDataLst>
          </p:nvPr>
        </p:nvSpPr>
        <p:spPr>
          <a:xfrm>
            <a:off x="3528146" y="1128357"/>
            <a:ext cx="2612484" cy="432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Capacité d’aération et de rafraîchissement actif</a:t>
            </a:r>
          </a:p>
        </p:txBody>
      </p:sp>
      <p:cxnSp>
        <p:nvCxnSpPr>
          <p:cNvPr id="91" name="Connecteur droit 90">
            <a:extLst>
              <a:ext uri="{FF2B5EF4-FFF2-40B4-BE49-F238E27FC236}">
                <a16:creationId xmlns:a16="http://schemas.microsoft.com/office/drawing/2014/main" id="{463ABEFC-B44F-41E1-94AF-25CB9BBB7EF7}"/>
              </a:ext>
            </a:extLst>
          </p:cNvPr>
          <p:cNvCxnSpPr>
            <a:cxnSpLocks/>
            <a:stCxn id="90" idx="2"/>
            <a:endCxn id="72" idx="0"/>
          </p:cNvCxnSpPr>
          <p:nvPr>
            <p:custDataLst>
              <p:tags r:id="rId20"/>
            </p:custDataLst>
          </p:nvPr>
        </p:nvCxnSpPr>
        <p:spPr>
          <a:xfrm>
            <a:off x="4834388" y="1560357"/>
            <a:ext cx="2240044" cy="765107"/>
          </a:xfrm>
          <a:prstGeom prst="line">
            <a:avLst/>
          </a:prstGeom>
          <a:noFill/>
          <a:ln w="38100" cap="flat" cmpd="sng" algn="ctr">
            <a:solidFill>
              <a:schemeClr val="bg1"/>
            </a:solidFill>
            <a:prstDash val="solid"/>
            <a:miter lim="800000"/>
          </a:ln>
          <a:effectLst/>
        </p:spPr>
      </p:cxnSp>
      <p:sp>
        <p:nvSpPr>
          <p:cNvPr id="92" name="Rectangle 91">
            <a:extLst>
              <a:ext uri="{FF2B5EF4-FFF2-40B4-BE49-F238E27FC236}">
                <a16:creationId xmlns:a16="http://schemas.microsoft.com/office/drawing/2014/main" id="{09F2FBBF-700A-4D77-9086-31F1F75514F5}"/>
              </a:ext>
            </a:extLst>
          </p:cNvPr>
          <p:cNvSpPr/>
          <p:nvPr>
            <p:custDataLst>
              <p:tags r:id="rId21"/>
            </p:custDataLst>
          </p:nvPr>
        </p:nvSpPr>
        <p:spPr>
          <a:xfrm>
            <a:off x="7723292" y="1225964"/>
            <a:ext cx="3026940"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Position du logement dans le bâtiment et dans le quartier</a:t>
            </a:r>
          </a:p>
        </p:txBody>
      </p:sp>
      <p:sp>
        <p:nvSpPr>
          <p:cNvPr id="93" name="Rectangle 92">
            <a:extLst>
              <a:ext uri="{FF2B5EF4-FFF2-40B4-BE49-F238E27FC236}">
                <a16:creationId xmlns:a16="http://schemas.microsoft.com/office/drawing/2014/main" id="{CD9EB6C9-0CB8-4C04-BBEC-C340652362FC}"/>
              </a:ext>
            </a:extLst>
          </p:cNvPr>
          <p:cNvSpPr/>
          <p:nvPr>
            <p:custDataLst>
              <p:tags r:id="rId22"/>
            </p:custDataLst>
          </p:nvPr>
        </p:nvSpPr>
        <p:spPr>
          <a:xfrm>
            <a:off x="9897938" y="3041841"/>
            <a:ext cx="1032209" cy="48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Qualité de l’air</a:t>
            </a:r>
          </a:p>
        </p:txBody>
      </p:sp>
      <p:cxnSp>
        <p:nvCxnSpPr>
          <p:cNvPr id="94" name="Connecteur droit 93">
            <a:extLst>
              <a:ext uri="{FF2B5EF4-FFF2-40B4-BE49-F238E27FC236}">
                <a16:creationId xmlns:a16="http://schemas.microsoft.com/office/drawing/2014/main" id="{1C8DC409-DC02-4523-BC7A-24CDE946C726}"/>
              </a:ext>
            </a:extLst>
          </p:cNvPr>
          <p:cNvCxnSpPr>
            <a:cxnSpLocks/>
            <a:stCxn id="93" idx="1"/>
            <a:endCxn id="72" idx="6"/>
          </p:cNvCxnSpPr>
          <p:nvPr>
            <p:custDataLst>
              <p:tags r:id="rId23"/>
            </p:custDataLst>
          </p:nvPr>
        </p:nvCxnSpPr>
        <p:spPr>
          <a:xfrm flipH="1" flipV="1">
            <a:off x="8034432" y="2853463"/>
            <a:ext cx="1863504" cy="428379"/>
          </a:xfrm>
          <a:prstGeom prst="line">
            <a:avLst/>
          </a:prstGeom>
          <a:noFill/>
          <a:ln w="38100" cap="flat" cmpd="sng" algn="ctr">
            <a:solidFill>
              <a:schemeClr val="bg1"/>
            </a:solidFill>
            <a:prstDash val="solid"/>
            <a:miter lim="800000"/>
          </a:ln>
          <a:effectLst/>
        </p:spPr>
      </p:cxnSp>
      <p:cxnSp>
        <p:nvCxnSpPr>
          <p:cNvPr id="95" name="Connecteur droit 94">
            <a:extLst>
              <a:ext uri="{FF2B5EF4-FFF2-40B4-BE49-F238E27FC236}">
                <a16:creationId xmlns:a16="http://schemas.microsoft.com/office/drawing/2014/main" id="{4FE627EE-127C-4C81-83F3-75A1FA3D107E}"/>
              </a:ext>
            </a:extLst>
          </p:cNvPr>
          <p:cNvCxnSpPr>
            <a:cxnSpLocks/>
            <a:stCxn id="93" idx="1"/>
            <a:endCxn id="120" idx="6"/>
          </p:cNvCxnSpPr>
          <p:nvPr>
            <p:custDataLst>
              <p:tags r:id="rId24"/>
            </p:custDataLst>
          </p:nvPr>
        </p:nvCxnSpPr>
        <p:spPr>
          <a:xfrm flipH="1">
            <a:off x="9178489" y="3281841"/>
            <a:ext cx="719449" cy="1022612"/>
          </a:xfrm>
          <a:prstGeom prst="line">
            <a:avLst/>
          </a:prstGeom>
          <a:noFill/>
          <a:ln w="38100" cap="flat" cmpd="sng" algn="ctr">
            <a:solidFill>
              <a:schemeClr val="bg2"/>
            </a:solidFill>
            <a:prstDash val="solid"/>
            <a:miter lim="800000"/>
          </a:ln>
          <a:effectLst/>
        </p:spPr>
      </p:cxnSp>
      <p:cxnSp>
        <p:nvCxnSpPr>
          <p:cNvPr id="96" name="Connecteur droit 95">
            <a:extLst>
              <a:ext uri="{FF2B5EF4-FFF2-40B4-BE49-F238E27FC236}">
                <a16:creationId xmlns:a16="http://schemas.microsoft.com/office/drawing/2014/main" id="{B37EF309-4C4A-4B73-9424-618FAE409FDB}"/>
              </a:ext>
            </a:extLst>
          </p:cNvPr>
          <p:cNvCxnSpPr>
            <a:cxnSpLocks/>
            <a:stCxn id="92" idx="2"/>
            <a:endCxn id="72" idx="0"/>
          </p:cNvCxnSpPr>
          <p:nvPr>
            <p:custDataLst>
              <p:tags r:id="rId25"/>
            </p:custDataLst>
          </p:nvPr>
        </p:nvCxnSpPr>
        <p:spPr>
          <a:xfrm flipH="1">
            <a:off x="7074432" y="1705964"/>
            <a:ext cx="2162330" cy="619500"/>
          </a:xfrm>
          <a:prstGeom prst="line">
            <a:avLst/>
          </a:prstGeom>
          <a:noFill/>
          <a:ln w="38100" cap="flat" cmpd="sng" algn="ctr">
            <a:solidFill>
              <a:schemeClr val="bg1"/>
            </a:solidFill>
            <a:prstDash val="solid"/>
            <a:miter lim="800000"/>
          </a:ln>
          <a:effectLst/>
        </p:spPr>
      </p:cxnSp>
      <p:sp>
        <p:nvSpPr>
          <p:cNvPr id="97" name="Rectangle 96">
            <a:extLst>
              <a:ext uri="{FF2B5EF4-FFF2-40B4-BE49-F238E27FC236}">
                <a16:creationId xmlns:a16="http://schemas.microsoft.com/office/drawing/2014/main" id="{01BD8749-C13C-4EF6-B524-50690C0002AD}"/>
              </a:ext>
            </a:extLst>
          </p:cNvPr>
          <p:cNvSpPr/>
          <p:nvPr>
            <p:custDataLst>
              <p:tags r:id="rId26"/>
            </p:custDataLst>
          </p:nvPr>
        </p:nvSpPr>
        <p:spPr>
          <a:xfrm>
            <a:off x="6052128" y="1719394"/>
            <a:ext cx="152005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Qualité du bâti</a:t>
            </a:r>
          </a:p>
        </p:txBody>
      </p:sp>
      <p:sp>
        <p:nvSpPr>
          <p:cNvPr id="98" name="Rectangle 97">
            <a:extLst>
              <a:ext uri="{FF2B5EF4-FFF2-40B4-BE49-F238E27FC236}">
                <a16:creationId xmlns:a16="http://schemas.microsoft.com/office/drawing/2014/main" id="{9AD97024-3594-46E0-8D56-FDEB790EFCCC}"/>
              </a:ext>
            </a:extLst>
          </p:cNvPr>
          <p:cNvSpPr/>
          <p:nvPr>
            <p:custDataLst>
              <p:tags r:id="rId27"/>
            </p:custDataLst>
          </p:nvPr>
        </p:nvSpPr>
        <p:spPr>
          <a:xfrm>
            <a:off x="9511181" y="2492554"/>
            <a:ext cx="103220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Climat</a:t>
            </a:r>
          </a:p>
        </p:txBody>
      </p:sp>
      <p:cxnSp>
        <p:nvCxnSpPr>
          <p:cNvPr id="99" name="Connecteur droit 98">
            <a:extLst>
              <a:ext uri="{FF2B5EF4-FFF2-40B4-BE49-F238E27FC236}">
                <a16:creationId xmlns:a16="http://schemas.microsoft.com/office/drawing/2014/main" id="{C484279D-4541-473B-81A8-4BCB604FFA57}"/>
              </a:ext>
            </a:extLst>
          </p:cNvPr>
          <p:cNvCxnSpPr>
            <a:cxnSpLocks/>
            <a:stCxn id="98" idx="1"/>
            <a:endCxn id="72" idx="0"/>
          </p:cNvCxnSpPr>
          <p:nvPr>
            <p:custDataLst>
              <p:tags r:id="rId28"/>
            </p:custDataLst>
          </p:nvPr>
        </p:nvCxnSpPr>
        <p:spPr>
          <a:xfrm flipH="1" flipV="1">
            <a:off x="7074433" y="2325464"/>
            <a:ext cx="2436747" cy="287092"/>
          </a:xfrm>
          <a:prstGeom prst="line">
            <a:avLst/>
          </a:prstGeom>
          <a:noFill/>
          <a:ln w="38100" cap="flat" cmpd="sng" algn="ctr">
            <a:solidFill>
              <a:schemeClr val="bg1"/>
            </a:solidFill>
            <a:prstDash val="solid"/>
            <a:miter lim="800000"/>
          </a:ln>
          <a:effectLst/>
        </p:spPr>
      </p:cxnSp>
      <p:sp>
        <p:nvSpPr>
          <p:cNvPr id="100" name="Rectangle 99">
            <a:extLst>
              <a:ext uri="{FF2B5EF4-FFF2-40B4-BE49-F238E27FC236}">
                <a16:creationId xmlns:a16="http://schemas.microsoft.com/office/drawing/2014/main" id="{9C0F4450-32F8-4008-BFE8-17D660A80045}"/>
              </a:ext>
            </a:extLst>
          </p:cNvPr>
          <p:cNvSpPr/>
          <p:nvPr>
            <p:custDataLst>
              <p:tags r:id="rId29"/>
            </p:custDataLst>
          </p:nvPr>
        </p:nvSpPr>
        <p:spPr>
          <a:xfrm>
            <a:off x="8372152" y="2015273"/>
            <a:ext cx="216000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Environnement urbain</a:t>
            </a:r>
          </a:p>
        </p:txBody>
      </p:sp>
      <p:cxnSp>
        <p:nvCxnSpPr>
          <p:cNvPr id="101" name="Connecteur droit 100">
            <a:extLst>
              <a:ext uri="{FF2B5EF4-FFF2-40B4-BE49-F238E27FC236}">
                <a16:creationId xmlns:a16="http://schemas.microsoft.com/office/drawing/2014/main" id="{D03B5827-7F48-40A8-B68D-F8BDBB6FC0E1}"/>
              </a:ext>
            </a:extLst>
          </p:cNvPr>
          <p:cNvCxnSpPr>
            <a:cxnSpLocks/>
            <a:stCxn id="100" idx="1"/>
            <a:endCxn id="72" idx="0"/>
          </p:cNvCxnSpPr>
          <p:nvPr>
            <p:custDataLst>
              <p:tags r:id="rId30"/>
            </p:custDataLst>
          </p:nvPr>
        </p:nvCxnSpPr>
        <p:spPr>
          <a:xfrm flipH="1">
            <a:off x="7074432" y="2135274"/>
            <a:ext cx="1297720" cy="190189"/>
          </a:xfrm>
          <a:prstGeom prst="line">
            <a:avLst/>
          </a:prstGeom>
          <a:noFill/>
          <a:ln w="38100" cap="flat" cmpd="sng" algn="ctr">
            <a:solidFill>
              <a:schemeClr val="bg1"/>
            </a:solidFill>
            <a:prstDash val="solid"/>
            <a:miter lim="800000"/>
          </a:ln>
          <a:effectLst/>
        </p:spPr>
      </p:cxnSp>
      <p:cxnSp>
        <p:nvCxnSpPr>
          <p:cNvPr id="102" name="Connecteur droit 101">
            <a:extLst>
              <a:ext uri="{FF2B5EF4-FFF2-40B4-BE49-F238E27FC236}">
                <a16:creationId xmlns:a16="http://schemas.microsoft.com/office/drawing/2014/main" id="{83EF03BA-3B89-42FE-B0DF-0B1E2ADA6998}"/>
              </a:ext>
            </a:extLst>
          </p:cNvPr>
          <p:cNvCxnSpPr>
            <a:cxnSpLocks/>
            <a:stCxn id="97" idx="2"/>
            <a:endCxn id="72" idx="0"/>
          </p:cNvCxnSpPr>
          <p:nvPr>
            <p:custDataLst>
              <p:tags r:id="rId31"/>
            </p:custDataLst>
          </p:nvPr>
        </p:nvCxnSpPr>
        <p:spPr>
          <a:xfrm>
            <a:off x="6812158" y="1959396"/>
            <a:ext cx="262276" cy="366068"/>
          </a:xfrm>
          <a:prstGeom prst="line">
            <a:avLst/>
          </a:prstGeom>
          <a:noFill/>
          <a:ln w="38100" cap="flat" cmpd="sng" algn="ctr">
            <a:solidFill>
              <a:schemeClr val="bg1"/>
            </a:solidFill>
            <a:prstDash val="solid"/>
            <a:miter lim="800000"/>
          </a:ln>
          <a:effectLst/>
        </p:spPr>
      </p:cxnSp>
      <p:cxnSp>
        <p:nvCxnSpPr>
          <p:cNvPr id="103" name="Connecteur droit 102">
            <a:extLst>
              <a:ext uri="{FF2B5EF4-FFF2-40B4-BE49-F238E27FC236}">
                <a16:creationId xmlns:a16="http://schemas.microsoft.com/office/drawing/2014/main" id="{5383973E-8FC6-42B0-9D6A-3B9E21394815}"/>
              </a:ext>
            </a:extLst>
          </p:cNvPr>
          <p:cNvCxnSpPr>
            <a:cxnSpLocks/>
            <a:stCxn id="116" idx="1"/>
            <a:endCxn id="86" idx="2"/>
          </p:cNvCxnSpPr>
          <p:nvPr>
            <p:custDataLst>
              <p:tags r:id="rId32"/>
            </p:custDataLst>
          </p:nvPr>
        </p:nvCxnSpPr>
        <p:spPr>
          <a:xfrm flipH="1" flipV="1">
            <a:off x="4191422" y="2721706"/>
            <a:ext cx="1088252" cy="1209397"/>
          </a:xfrm>
          <a:prstGeom prst="line">
            <a:avLst/>
          </a:prstGeom>
          <a:noFill/>
          <a:ln w="38100" cap="flat" cmpd="sng" algn="ctr">
            <a:solidFill>
              <a:schemeClr val="tx1"/>
            </a:solidFill>
            <a:prstDash val="solid"/>
            <a:miter lim="800000"/>
          </a:ln>
          <a:effectLst/>
        </p:spPr>
      </p:cxnSp>
      <p:cxnSp>
        <p:nvCxnSpPr>
          <p:cNvPr id="104" name="Connecteur droit 103">
            <a:extLst>
              <a:ext uri="{FF2B5EF4-FFF2-40B4-BE49-F238E27FC236}">
                <a16:creationId xmlns:a16="http://schemas.microsoft.com/office/drawing/2014/main" id="{D72CD66C-D89F-47D6-863A-50B47A604B0E}"/>
              </a:ext>
            </a:extLst>
          </p:cNvPr>
          <p:cNvCxnSpPr>
            <a:cxnSpLocks/>
            <a:stCxn id="82" idx="0"/>
            <a:endCxn id="116" idx="4"/>
          </p:cNvCxnSpPr>
          <p:nvPr>
            <p:custDataLst>
              <p:tags r:id="rId33"/>
            </p:custDataLst>
          </p:nvPr>
        </p:nvCxnSpPr>
        <p:spPr>
          <a:xfrm flipV="1">
            <a:off x="5253516" y="4832455"/>
            <a:ext cx="772865" cy="566159"/>
          </a:xfrm>
          <a:prstGeom prst="line">
            <a:avLst/>
          </a:prstGeom>
          <a:noFill/>
          <a:ln w="38100" cap="flat" cmpd="sng" algn="ctr">
            <a:solidFill>
              <a:schemeClr val="tx1"/>
            </a:solidFill>
            <a:prstDash val="solid"/>
            <a:miter lim="800000"/>
          </a:ln>
          <a:effectLst/>
        </p:spPr>
      </p:cxnSp>
      <p:cxnSp>
        <p:nvCxnSpPr>
          <p:cNvPr id="105" name="Connecteur droit 104">
            <a:extLst>
              <a:ext uri="{FF2B5EF4-FFF2-40B4-BE49-F238E27FC236}">
                <a16:creationId xmlns:a16="http://schemas.microsoft.com/office/drawing/2014/main" id="{F4889389-2E53-41F3-82A2-3E3716EB35BA}"/>
              </a:ext>
            </a:extLst>
          </p:cNvPr>
          <p:cNvCxnSpPr>
            <a:cxnSpLocks/>
            <a:stCxn id="85" idx="3"/>
            <a:endCxn id="116" idx="1"/>
          </p:cNvCxnSpPr>
          <p:nvPr>
            <p:custDataLst>
              <p:tags r:id="rId34"/>
            </p:custDataLst>
          </p:nvPr>
        </p:nvCxnSpPr>
        <p:spPr>
          <a:xfrm>
            <a:off x="3919277" y="3808270"/>
            <a:ext cx="1360399" cy="122833"/>
          </a:xfrm>
          <a:prstGeom prst="line">
            <a:avLst/>
          </a:prstGeom>
          <a:noFill/>
          <a:ln w="38100" cap="flat" cmpd="sng" algn="ctr">
            <a:solidFill>
              <a:schemeClr val="tx1"/>
            </a:solidFill>
            <a:prstDash val="solid"/>
            <a:miter lim="800000"/>
          </a:ln>
          <a:effectLst/>
        </p:spPr>
      </p:cxnSp>
      <p:cxnSp>
        <p:nvCxnSpPr>
          <p:cNvPr id="106" name="Connecteur droit 105">
            <a:extLst>
              <a:ext uri="{FF2B5EF4-FFF2-40B4-BE49-F238E27FC236}">
                <a16:creationId xmlns:a16="http://schemas.microsoft.com/office/drawing/2014/main" id="{A949FCE5-76BB-44E2-8E7F-2FB7B8126E4A}"/>
              </a:ext>
            </a:extLst>
          </p:cNvPr>
          <p:cNvCxnSpPr>
            <a:cxnSpLocks/>
            <a:stCxn id="116" idx="1"/>
            <a:endCxn id="84" idx="3"/>
          </p:cNvCxnSpPr>
          <p:nvPr>
            <p:custDataLst>
              <p:tags r:id="rId35"/>
            </p:custDataLst>
          </p:nvPr>
        </p:nvCxnSpPr>
        <p:spPr>
          <a:xfrm flipH="1" flipV="1">
            <a:off x="4291172" y="3109280"/>
            <a:ext cx="988501" cy="821823"/>
          </a:xfrm>
          <a:prstGeom prst="line">
            <a:avLst/>
          </a:prstGeom>
          <a:noFill/>
          <a:ln w="38100" cap="flat" cmpd="sng" algn="ctr">
            <a:solidFill>
              <a:schemeClr val="tx1"/>
            </a:solidFill>
            <a:prstDash val="solid"/>
            <a:miter lim="800000"/>
          </a:ln>
          <a:effectLst/>
        </p:spPr>
      </p:cxnSp>
      <p:cxnSp>
        <p:nvCxnSpPr>
          <p:cNvPr id="107" name="Connecteur droit 106">
            <a:extLst>
              <a:ext uri="{FF2B5EF4-FFF2-40B4-BE49-F238E27FC236}">
                <a16:creationId xmlns:a16="http://schemas.microsoft.com/office/drawing/2014/main" id="{06A73985-E098-42B2-90F5-0786757BA51A}"/>
              </a:ext>
            </a:extLst>
          </p:cNvPr>
          <p:cNvCxnSpPr>
            <a:cxnSpLocks/>
            <a:stCxn id="85" idx="2"/>
            <a:endCxn id="111" idx="0"/>
          </p:cNvCxnSpPr>
          <p:nvPr>
            <p:custDataLst>
              <p:tags r:id="rId36"/>
            </p:custDataLst>
          </p:nvPr>
        </p:nvCxnSpPr>
        <p:spPr>
          <a:xfrm flipH="1">
            <a:off x="1679791" y="4048267"/>
            <a:ext cx="1391100" cy="596192"/>
          </a:xfrm>
          <a:prstGeom prst="line">
            <a:avLst/>
          </a:prstGeom>
          <a:noFill/>
          <a:ln w="6350" cap="flat" cmpd="sng" algn="ctr">
            <a:solidFill>
              <a:sysClr val="windowText" lastClr="000000"/>
            </a:solidFill>
            <a:prstDash val="solid"/>
            <a:miter lim="800000"/>
          </a:ln>
          <a:effectLst/>
        </p:spPr>
      </p:cxnSp>
      <p:sp>
        <p:nvSpPr>
          <p:cNvPr id="108" name="Rectangle 107">
            <a:extLst>
              <a:ext uri="{FF2B5EF4-FFF2-40B4-BE49-F238E27FC236}">
                <a16:creationId xmlns:a16="http://schemas.microsoft.com/office/drawing/2014/main" id="{17E82AE4-D780-4604-B054-49DEA838A479}"/>
              </a:ext>
            </a:extLst>
          </p:cNvPr>
          <p:cNvSpPr/>
          <p:nvPr>
            <p:custDataLst>
              <p:tags r:id="rId37"/>
            </p:custDataLst>
          </p:nvPr>
        </p:nvSpPr>
        <p:spPr>
          <a:xfrm>
            <a:off x="2835419" y="5240651"/>
            <a:ext cx="115494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Education</a:t>
            </a:r>
          </a:p>
        </p:txBody>
      </p:sp>
      <p:cxnSp>
        <p:nvCxnSpPr>
          <p:cNvPr id="109" name="Connecteur droit 108">
            <a:extLst>
              <a:ext uri="{FF2B5EF4-FFF2-40B4-BE49-F238E27FC236}">
                <a16:creationId xmlns:a16="http://schemas.microsoft.com/office/drawing/2014/main" id="{4B8D98E1-4CC0-447B-BDF9-E4BFCDE9B207}"/>
              </a:ext>
            </a:extLst>
          </p:cNvPr>
          <p:cNvCxnSpPr>
            <a:cxnSpLocks/>
            <a:stCxn id="110" idx="3"/>
            <a:endCxn id="85" idx="2"/>
          </p:cNvCxnSpPr>
          <p:nvPr>
            <p:custDataLst>
              <p:tags r:id="rId38"/>
            </p:custDataLst>
          </p:nvPr>
        </p:nvCxnSpPr>
        <p:spPr>
          <a:xfrm flipV="1">
            <a:off x="1736871" y="4048269"/>
            <a:ext cx="1334020" cy="140109"/>
          </a:xfrm>
          <a:prstGeom prst="line">
            <a:avLst/>
          </a:prstGeom>
          <a:noFill/>
          <a:ln w="6350" cap="flat" cmpd="sng" algn="ctr">
            <a:solidFill>
              <a:sysClr val="windowText" lastClr="000000"/>
            </a:solidFill>
            <a:prstDash val="solid"/>
            <a:miter lim="800000"/>
          </a:ln>
          <a:effectLst/>
        </p:spPr>
      </p:cxnSp>
      <p:sp>
        <p:nvSpPr>
          <p:cNvPr id="110" name="Rectangle 109">
            <a:extLst>
              <a:ext uri="{FF2B5EF4-FFF2-40B4-BE49-F238E27FC236}">
                <a16:creationId xmlns:a16="http://schemas.microsoft.com/office/drawing/2014/main" id="{FD0040B8-86E6-48EC-8FC7-C07B6C311D45}"/>
              </a:ext>
            </a:extLst>
          </p:cNvPr>
          <p:cNvSpPr/>
          <p:nvPr>
            <p:custDataLst>
              <p:tags r:id="rId39"/>
            </p:custDataLst>
          </p:nvPr>
        </p:nvSpPr>
        <p:spPr>
          <a:xfrm>
            <a:off x="343834" y="3948377"/>
            <a:ext cx="1393039"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Ressources financières</a:t>
            </a:r>
          </a:p>
        </p:txBody>
      </p:sp>
      <p:sp>
        <p:nvSpPr>
          <p:cNvPr id="111" name="Rectangle 110">
            <a:extLst>
              <a:ext uri="{FF2B5EF4-FFF2-40B4-BE49-F238E27FC236}">
                <a16:creationId xmlns:a16="http://schemas.microsoft.com/office/drawing/2014/main" id="{1625EC74-5F45-41FF-9A8E-2616C298A5B6}"/>
              </a:ext>
            </a:extLst>
          </p:cNvPr>
          <p:cNvSpPr/>
          <p:nvPr>
            <p:custDataLst>
              <p:tags r:id="rId40"/>
            </p:custDataLst>
          </p:nvPr>
        </p:nvSpPr>
        <p:spPr>
          <a:xfrm>
            <a:off x="1043209" y="4644459"/>
            <a:ext cx="1273167"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Autonomie</a:t>
            </a:r>
          </a:p>
        </p:txBody>
      </p:sp>
      <p:cxnSp>
        <p:nvCxnSpPr>
          <p:cNvPr id="112" name="Connecteur droit 111">
            <a:extLst>
              <a:ext uri="{FF2B5EF4-FFF2-40B4-BE49-F238E27FC236}">
                <a16:creationId xmlns:a16="http://schemas.microsoft.com/office/drawing/2014/main" id="{86222D75-8300-4375-B19E-BCA289EB94CA}"/>
              </a:ext>
            </a:extLst>
          </p:cNvPr>
          <p:cNvCxnSpPr>
            <a:cxnSpLocks/>
            <a:stCxn id="108" idx="0"/>
            <a:endCxn id="85" idx="2"/>
          </p:cNvCxnSpPr>
          <p:nvPr>
            <p:custDataLst>
              <p:tags r:id="rId41"/>
            </p:custDataLst>
          </p:nvPr>
        </p:nvCxnSpPr>
        <p:spPr>
          <a:xfrm flipH="1" flipV="1">
            <a:off x="3070892" y="4048267"/>
            <a:ext cx="341997" cy="1192384"/>
          </a:xfrm>
          <a:prstGeom prst="line">
            <a:avLst/>
          </a:prstGeom>
          <a:noFill/>
          <a:ln w="6350" cap="flat" cmpd="sng" algn="ctr">
            <a:solidFill>
              <a:sysClr val="windowText" lastClr="000000"/>
            </a:solidFill>
            <a:prstDash val="solid"/>
            <a:miter lim="800000"/>
          </a:ln>
          <a:effectLst/>
        </p:spPr>
      </p:cxnSp>
      <p:sp>
        <p:nvSpPr>
          <p:cNvPr id="113" name="Rectangle 112">
            <a:extLst>
              <a:ext uri="{FF2B5EF4-FFF2-40B4-BE49-F238E27FC236}">
                <a16:creationId xmlns:a16="http://schemas.microsoft.com/office/drawing/2014/main" id="{67B65E8A-F433-4997-A4D3-F19124E5B991}"/>
              </a:ext>
            </a:extLst>
          </p:cNvPr>
          <p:cNvSpPr/>
          <p:nvPr>
            <p:custDataLst>
              <p:tags r:id="rId42"/>
            </p:custDataLst>
          </p:nvPr>
        </p:nvSpPr>
        <p:spPr>
          <a:xfrm>
            <a:off x="3449426" y="4328486"/>
            <a:ext cx="878833"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Capital social</a:t>
            </a:r>
          </a:p>
        </p:txBody>
      </p:sp>
      <p:sp>
        <p:nvSpPr>
          <p:cNvPr id="114" name="ZoneTexte 113">
            <a:extLst>
              <a:ext uri="{FF2B5EF4-FFF2-40B4-BE49-F238E27FC236}">
                <a16:creationId xmlns:a16="http://schemas.microsoft.com/office/drawing/2014/main" id="{5ABF8C12-E17F-4670-A666-92C80BFEE31B}"/>
              </a:ext>
            </a:extLst>
          </p:cNvPr>
          <p:cNvSpPr txBox="1"/>
          <p:nvPr>
            <p:custDataLst>
              <p:tags r:id="rId43"/>
            </p:custDataLst>
          </p:nvPr>
        </p:nvSpPr>
        <p:spPr>
          <a:xfrm>
            <a:off x="6073862" y="3434886"/>
            <a:ext cx="1948996" cy="328231"/>
          </a:xfrm>
          <a:prstGeom prst="rect">
            <a:avLst/>
          </a:prstGeom>
          <a:solidFill>
            <a:sysClr val="window" lastClr="FFFFFF"/>
          </a:solidFill>
        </p:spPr>
        <p:txBody>
          <a:bodyPr wrap="square" lIns="0" tIns="0" rIns="0" bIns="0">
            <a:spAutoFit/>
          </a:bodyPr>
          <a:lstStyle/>
          <a:p>
            <a:pPr algn="ctr" defTabSz="1219140">
              <a:defRPr/>
            </a:pPr>
            <a:r>
              <a:rPr lang="fr-FR" sz="2133" b="1" kern="0" dirty="0">
                <a:solidFill>
                  <a:prstClr val="black"/>
                </a:solidFill>
                <a:latin typeface="Arial" panose="020B0604020202020204" pitchFamily="34" charset="0"/>
                <a:cs typeface="Arial" panose="020B0604020202020204" pitchFamily="34" charset="0"/>
              </a:rPr>
              <a:t>Vulnérabilité</a:t>
            </a:r>
            <a:endParaRPr lang="fr-FR" sz="3200" b="1" kern="0" dirty="0">
              <a:solidFill>
                <a:prstClr val="black"/>
              </a:solidFill>
              <a:latin typeface="Arial" panose="020B0604020202020204" pitchFamily="34" charset="0"/>
              <a:cs typeface="Arial" panose="020B0604020202020204" pitchFamily="34" charset="0"/>
            </a:endParaRPr>
          </a:p>
        </p:txBody>
      </p:sp>
      <p:cxnSp>
        <p:nvCxnSpPr>
          <p:cNvPr id="115" name="Connecteur droit 114">
            <a:extLst>
              <a:ext uri="{FF2B5EF4-FFF2-40B4-BE49-F238E27FC236}">
                <a16:creationId xmlns:a16="http://schemas.microsoft.com/office/drawing/2014/main" id="{DECCC3CB-2799-4017-A22F-6062E0C31D24}"/>
              </a:ext>
            </a:extLst>
          </p:cNvPr>
          <p:cNvCxnSpPr>
            <a:cxnSpLocks/>
            <a:stCxn id="85" idx="2"/>
            <a:endCxn id="113" idx="0"/>
          </p:cNvCxnSpPr>
          <p:nvPr>
            <p:custDataLst>
              <p:tags r:id="rId44"/>
            </p:custDataLst>
          </p:nvPr>
        </p:nvCxnSpPr>
        <p:spPr>
          <a:xfrm>
            <a:off x="3070893" y="4048267"/>
            <a:ext cx="817951" cy="280219"/>
          </a:xfrm>
          <a:prstGeom prst="line">
            <a:avLst/>
          </a:prstGeom>
          <a:noFill/>
          <a:ln w="6350" cap="flat" cmpd="sng" algn="ctr">
            <a:solidFill>
              <a:sysClr val="windowText" lastClr="000000"/>
            </a:solidFill>
            <a:prstDash val="solid"/>
            <a:miter lim="800000"/>
          </a:ln>
          <a:effectLst/>
        </p:spPr>
      </p:cxnSp>
      <p:sp>
        <p:nvSpPr>
          <p:cNvPr id="118" name="Rectangle 117">
            <a:extLst>
              <a:ext uri="{FF2B5EF4-FFF2-40B4-BE49-F238E27FC236}">
                <a16:creationId xmlns:a16="http://schemas.microsoft.com/office/drawing/2014/main" id="{6632C2D5-9127-4853-910E-F6A7922BACF9}"/>
              </a:ext>
            </a:extLst>
          </p:cNvPr>
          <p:cNvSpPr/>
          <p:nvPr>
            <p:custDataLst>
              <p:tags r:id="rId45"/>
            </p:custDataLst>
          </p:nvPr>
        </p:nvSpPr>
        <p:spPr>
          <a:xfrm>
            <a:off x="1810740" y="5120651"/>
            <a:ext cx="91200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Culture</a:t>
            </a:r>
          </a:p>
        </p:txBody>
      </p:sp>
      <p:grpSp>
        <p:nvGrpSpPr>
          <p:cNvPr id="28" name="Groupe 27">
            <a:extLst>
              <a:ext uri="{FF2B5EF4-FFF2-40B4-BE49-F238E27FC236}">
                <a16:creationId xmlns:a16="http://schemas.microsoft.com/office/drawing/2014/main" id="{97D4B0ED-6AE9-4DEB-B40C-83D8454182BD}"/>
              </a:ext>
            </a:extLst>
          </p:cNvPr>
          <p:cNvGrpSpPr/>
          <p:nvPr>
            <p:custDataLst>
              <p:tags r:id="rId46"/>
            </p:custDataLst>
          </p:nvPr>
        </p:nvGrpSpPr>
        <p:grpSpPr>
          <a:xfrm>
            <a:off x="4970379" y="2325464"/>
            <a:ext cx="4208108" cy="2530991"/>
            <a:chOff x="4132973" y="1757340"/>
            <a:chExt cx="3156081" cy="1898243"/>
          </a:xfrm>
        </p:grpSpPr>
        <p:sp>
          <p:nvSpPr>
            <p:cNvPr id="72" name="Ellipse 71">
              <a:extLst>
                <a:ext uri="{FF2B5EF4-FFF2-40B4-BE49-F238E27FC236}">
                  <a16:creationId xmlns:a16="http://schemas.microsoft.com/office/drawing/2014/main" id="{EC79DC53-758E-4165-85C6-92F5E68C8439}"/>
                </a:ext>
              </a:extLst>
            </p:cNvPr>
            <p:cNvSpPr/>
            <p:nvPr/>
          </p:nvSpPr>
          <p:spPr>
            <a:xfrm>
              <a:off x="4991013" y="1757340"/>
              <a:ext cx="1440000" cy="792000"/>
            </a:xfrm>
            <a:prstGeom prst="ellipse">
              <a:avLst/>
            </a:prstGeom>
            <a:solidFill>
              <a:schemeClr val="bg1"/>
            </a:solidFill>
            <a:ln w="38100" cap="flat" cmpd="sng" algn="ctr">
              <a:solidFill>
                <a:schemeClr val="bg1"/>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prstClr val="white"/>
                  </a:solidFill>
                  <a:latin typeface="Arial" panose="020B0604020202020204" pitchFamily="34" charset="0"/>
                  <a:cs typeface="Arial" panose="020B0604020202020204" pitchFamily="34" charset="0"/>
                </a:rPr>
                <a:t>Exposition </a:t>
              </a:r>
              <a:endParaRPr lang="fr-FR" sz="1400" b="1" kern="0" dirty="0">
                <a:solidFill>
                  <a:prstClr val="white"/>
                </a:solidFill>
                <a:latin typeface="Arial" panose="020B0604020202020204" pitchFamily="34" charset="0"/>
                <a:cs typeface="Arial" panose="020B0604020202020204" pitchFamily="34" charset="0"/>
              </a:endParaRPr>
            </a:p>
          </p:txBody>
        </p:sp>
        <p:grpSp>
          <p:nvGrpSpPr>
            <p:cNvPr id="27" name="Groupe 26">
              <a:extLst>
                <a:ext uri="{FF2B5EF4-FFF2-40B4-BE49-F238E27FC236}">
                  <a16:creationId xmlns:a16="http://schemas.microsoft.com/office/drawing/2014/main" id="{B2D1B603-510B-4EB6-AA3B-253C115C0D59}"/>
                </a:ext>
              </a:extLst>
            </p:cNvPr>
            <p:cNvGrpSpPr/>
            <p:nvPr/>
          </p:nvGrpSpPr>
          <p:grpSpPr>
            <a:xfrm>
              <a:off x="4132973" y="2827583"/>
              <a:ext cx="3156081" cy="828000"/>
              <a:chOff x="4132973" y="2827583"/>
              <a:chExt cx="3156081" cy="828000"/>
            </a:xfrm>
          </p:grpSpPr>
          <p:sp>
            <p:nvSpPr>
              <p:cNvPr id="116" name="Ellipse 115">
                <a:extLst>
                  <a:ext uri="{FF2B5EF4-FFF2-40B4-BE49-F238E27FC236}">
                    <a16:creationId xmlns:a16="http://schemas.microsoft.com/office/drawing/2014/main" id="{4199C730-8D0D-4C46-A2D4-50794979C1F6}"/>
                  </a:ext>
                </a:extLst>
              </p:cNvPr>
              <p:cNvSpPr/>
              <p:nvPr/>
            </p:nvSpPr>
            <p:spPr>
              <a:xfrm>
                <a:off x="4132973" y="2845583"/>
                <a:ext cx="1584000" cy="792000"/>
              </a:xfrm>
              <a:prstGeom prst="ellipse">
                <a:avLst/>
              </a:prstGeom>
              <a:solidFill>
                <a:schemeClr val="tx1"/>
              </a:solidFill>
              <a:ln w="38100" cap="flat" cmpd="sng" algn="ctr">
                <a:solidFill>
                  <a:schemeClr val="tx1"/>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prstClr val="white"/>
                    </a:solidFill>
                    <a:latin typeface="Arial" panose="020B0604020202020204" pitchFamily="34" charset="0"/>
                    <a:cs typeface="Arial" panose="020B0604020202020204" pitchFamily="34" charset="0"/>
                  </a:rPr>
                  <a:t>Capacité d’adaptation</a:t>
                </a:r>
              </a:p>
            </p:txBody>
          </p:sp>
          <p:sp>
            <p:nvSpPr>
              <p:cNvPr id="120" name="Ellipse 119">
                <a:extLst>
                  <a:ext uri="{FF2B5EF4-FFF2-40B4-BE49-F238E27FC236}">
                    <a16:creationId xmlns:a16="http://schemas.microsoft.com/office/drawing/2014/main" id="{83EE54DF-A083-4C79-ACC1-573AA0016247}"/>
                  </a:ext>
                </a:extLst>
              </p:cNvPr>
              <p:cNvSpPr/>
              <p:nvPr/>
            </p:nvSpPr>
            <p:spPr>
              <a:xfrm>
                <a:off x="5777054" y="2827583"/>
                <a:ext cx="1512000" cy="828000"/>
              </a:xfrm>
              <a:prstGeom prst="ellipse">
                <a:avLst/>
              </a:prstGeom>
              <a:solidFill>
                <a:schemeClr val="bg2"/>
              </a:solidFill>
              <a:ln w="38100" cap="flat" cmpd="sng" algn="ctr">
                <a:solidFill>
                  <a:schemeClr val="bg2"/>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schemeClr val="accent2"/>
                    </a:solidFill>
                    <a:latin typeface="Arial" panose="020B0604020202020204" pitchFamily="34" charset="0"/>
                    <a:cs typeface="Arial" panose="020B0604020202020204" pitchFamily="34" charset="0"/>
                  </a:rPr>
                  <a:t>Sensibilité</a:t>
                </a:r>
              </a:p>
            </p:txBody>
          </p:sp>
        </p:grpSp>
      </p:grpSp>
      <p:sp>
        <p:nvSpPr>
          <p:cNvPr id="242" name="Espace réservé du texte 3">
            <a:extLst>
              <a:ext uri="{FF2B5EF4-FFF2-40B4-BE49-F238E27FC236}">
                <a16:creationId xmlns:a16="http://schemas.microsoft.com/office/drawing/2014/main" id="{BA82191F-631A-4624-88ED-1B3D6B3DD56E}"/>
              </a:ext>
            </a:extLst>
          </p:cNvPr>
          <p:cNvSpPr txBox="1">
            <a:spLocks/>
          </p:cNvSpPr>
          <p:nvPr>
            <p:custDataLst>
              <p:tags r:id="rId47"/>
            </p:custDataLst>
          </p:nvPr>
        </p:nvSpPr>
        <p:spPr>
          <a:xfrm>
            <a:off x="2576141" y="6318424"/>
            <a:ext cx="8034467" cy="698881"/>
          </a:xfrm>
          <a:prstGeom prst="rect">
            <a:avLst/>
          </a:prstGeom>
        </p:spPr>
        <p:txBody>
          <a:bodyPr/>
          <a:lstStyle>
            <a:lvl1pPr marL="0" indent="-342900" algn="ctr" defTabSz="457200" rtl="0" eaLnBrk="1" latinLnBrk="0" hangingPunct="1">
              <a:spcBef>
                <a:spcPct val="20000"/>
              </a:spcBef>
              <a:buFont typeface="Arial"/>
              <a:buChar char="•"/>
              <a:defRPr sz="32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0">
              <a:buNone/>
            </a:pPr>
            <a:r>
              <a:rPr lang="fr-FR" sz="1600" i="1" u="sng" dirty="0">
                <a:solidFill>
                  <a:schemeClr val="bg1"/>
                </a:solidFill>
                <a:latin typeface="Arial"/>
                <a:cs typeface="Arial"/>
              </a:rPr>
              <a:t>Les différents déterminants affectant la vulnérabilité à la chaleur </a:t>
            </a:r>
          </a:p>
        </p:txBody>
      </p:sp>
      <p:sp>
        <p:nvSpPr>
          <p:cNvPr id="56" name="ZoneTexte 55">
            <a:extLst>
              <a:ext uri="{FF2B5EF4-FFF2-40B4-BE49-F238E27FC236}">
                <a16:creationId xmlns:a16="http://schemas.microsoft.com/office/drawing/2014/main" id="{D271CB4B-1B57-4A9D-AEBD-0C10330F3367}"/>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3</a:t>
            </a:r>
          </a:p>
        </p:txBody>
      </p:sp>
      <p:cxnSp>
        <p:nvCxnSpPr>
          <p:cNvPr id="62" name="Connecteur droit 61">
            <a:extLst>
              <a:ext uri="{FF2B5EF4-FFF2-40B4-BE49-F238E27FC236}">
                <a16:creationId xmlns:a16="http://schemas.microsoft.com/office/drawing/2014/main" id="{BE2C2E09-E572-4BF7-8506-9454CD8C1A92}"/>
              </a:ext>
            </a:extLst>
          </p:cNvPr>
          <p:cNvCxnSpPr>
            <a:cxnSpLocks/>
            <a:stCxn id="116" idx="1"/>
            <a:endCxn id="90" idx="2"/>
          </p:cNvCxnSpPr>
          <p:nvPr>
            <p:custDataLst>
              <p:tags r:id="rId48"/>
            </p:custDataLst>
          </p:nvPr>
        </p:nvCxnSpPr>
        <p:spPr>
          <a:xfrm flipH="1" flipV="1">
            <a:off x="4834388" y="1560357"/>
            <a:ext cx="445286" cy="2370746"/>
          </a:xfrm>
          <a:prstGeom prst="line">
            <a:avLst/>
          </a:prstGeom>
          <a:noFill/>
          <a:ln w="38100" cap="flat" cmpd="sng" algn="ctr">
            <a:solidFill>
              <a:schemeClr val="tx1"/>
            </a:solidFill>
            <a:prstDash val="solid"/>
            <a:miter lim="800000"/>
          </a:ln>
          <a:effectLst/>
        </p:spPr>
      </p:cxnSp>
      <p:sp>
        <p:nvSpPr>
          <p:cNvPr id="63" name="Rectangle 62">
            <a:extLst>
              <a:ext uri="{FF2B5EF4-FFF2-40B4-BE49-F238E27FC236}">
                <a16:creationId xmlns:a16="http://schemas.microsoft.com/office/drawing/2014/main" id="{C245A6DE-D3BB-42D8-9CBD-09AC37DB4CED}"/>
              </a:ext>
            </a:extLst>
          </p:cNvPr>
          <p:cNvSpPr/>
          <p:nvPr>
            <p:custDataLst>
              <p:tags r:id="rId49"/>
            </p:custDataLst>
          </p:nvPr>
        </p:nvSpPr>
        <p:spPr>
          <a:xfrm>
            <a:off x="6318870" y="5517605"/>
            <a:ext cx="1462545" cy="48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chemeClr val="accent1"/>
                </a:solidFill>
                <a:latin typeface="Arial" panose="020B0604020202020204" pitchFamily="34" charset="0"/>
                <a:cs typeface="Arial" panose="020B0604020202020204" pitchFamily="34" charset="0"/>
              </a:rPr>
              <a:t>Pathologies préexistantes</a:t>
            </a:r>
          </a:p>
        </p:txBody>
      </p:sp>
      <p:sp>
        <p:nvSpPr>
          <p:cNvPr id="57" name="Forme libre : forme 56">
            <a:extLst>
              <a:ext uri="{FF2B5EF4-FFF2-40B4-BE49-F238E27FC236}">
                <a16:creationId xmlns:a16="http://schemas.microsoft.com/office/drawing/2014/main" id="{259859E2-60B3-414A-9056-EA9428A70322}"/>
              </a:ext>
            </a:extLst>
          </p:cNvPr>
          <p:cNvSpPr/>
          <p:nvPr/>
        </p:nvSpPr>
        <p:spPr>
          <a:xfrm>
            <a:off x="2936227" y="834832"/>
            <a:ext cx="8452519" cy="2962537"/>
          </a:xfrm>
          <a:custGeom>
            <a:avLst/>
            <a:gdLst>
              <a:gd name="connsiteX0" fmla="*/ 723236 w 9016430"/>
              <a:gd name="connsiteY0" fmla="*/ 171576 h 3032428"/>
              <a:gd name="connsiteX1" fmla="*/ 8396244 w 9016430"/>
              <a:gd name="connsiteY1" fmla="*/ 290845 h 3032428"/>
              <a:gd name="connsiteX2" fmla="*/ 8207401 w 9016430"/>
              <a:gd name="connsiteY2" fmla="*/ 3014167 h 3032428"/>
              <a:gd name="connsiteX3" fmla="*/ 5404566 w 9016430"/>
              <a:gd name="connsiteY3" fmla="*/ 1463663 h 3032428"/>
              <a:gd name="connsiteX4" fmla="*/ 852444 w 9016430"/>
              <a:gd name="connsiteY4" fmla="*/ 1125732 h 3032428"/>
              <a:gd name="connsiteX5" fmla="*/ 723236 w 9016430"/>
              <a:gd name="connsiteY5" fmla="*/ 171576 h 3032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16430" h="3032428">
                <a:moveTo>
                  <a:pt x="723236" y="171576"/>
                </a:moveTo>
                <a:cubicBezTo>
                  <a:pt x="1980536" y="32428"/>
                  <a:pt x="7148883" y="-182920"/>
                  <a:pt x="8396244" y="290845"/>
                </a:cubicBezTo>
                <a:cubicBezTo>
                  <a:pt x="9643605" y="764610"/>
                  <a:pt x="8706014" y="2818697"/>
                  <a:pt x="8207401" y="3014167"/>
                </a:cubicBezTo>
                <a:cubicBezTo>
                  <a:pt x="7708788" y="3209637"/>
                  <a:pt x="6630392" y="1778402"/>
                  <a:pt x="5404566" y="1463663"/>
                </a:cubicBezTo>
                <a:cubicBezTo>
                  <a:pt x="4178740" y="1148924"/>
                  <a:pt x="1632666" y="1337767"/>
                  <a:pt x="852444" y="1125732"/>
                </a:cubicBezTo>
                <a:cubicBezTo>
                  <a:pt x="72222" y="913697"/>
                  <a:pt x="-534064" y="310724"/>
                  <a:pt x="723236" y="171576"/>
                </a:cubicBezTo>
                <a:close/>
              </a:path>
            </a:pathLst>
          </a:custGeom>
          <a:noFill/>
          <a:ln w="57150">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61" name="Forme libre : forme 60">
            <a:extLst>
              <a:ext uri="{FF2B5EF4-FFF2-40B4-BE49-F238E27FC236}">
                <a16:creationId xmlns:a16="http://schemas.microsoft.com/office/drawing/2014/main" id="{325C7931-4521-4D16-94B7-D7317E61E2BF}"/>
              </a:ext>
            </a:extLst>
          </p:cNvPr>
          <p:cNvSpPr/>
          <p:nvPr/>
        </p:nvSpPr>
        <p:spPr>
          <a:xfrm>
            <a:off x="4661768" y="2183067"/>
            <a:ext cx="4622364" cy="2837345"/>
          </a:xfrm>
          <a:custGeom>
            <a:avLst/>
            <a:gdLst>
              <a:gd name="connsiteX0" fmla="*/ 1780660 w 4967304"/>
              <a:gd name="connsiteY0" fmla="*/ 298893 h 2981918"/>
              <a:gd name="connsiteX1" fmla="*/ 3337612 w 4967304"/>
              <a:gd name="connsiteY1" fmla="*/ 249466 h 2981918"/>
              <a:gd name="connsiteX2" fmla="*/ 4943990 w 4967304"/>
              <a:gd name="connsiteY2" fmla="*/ 2424255 h 2981918"/>
              <a:gd name="connsiteX3" fmla="*/ 2064866 w 4967304"/>
              <a:gd name="connsiteY3" fmla="*/ 2980309 h 2981918"/>
              <a:gd name="connsiteX4" fmla="*/ 1288 w 4967304"/>
              <a:gd name="connsiteY4" fmla="*/ 2498395 h 2981918"/>
              <a:gd name="connsiteX5" fmla="*/ 1780660 w 4967304"/>
              <a:gd name="connsiteY5" fmla="*/ 298893 h 298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304" h="2981918">
                <a:moveTo>
                  <a:pt x="1780660" y="298893"/>
                </a:moveTo>
                <a:cubicBezTo>
                  <a:pt x="2336714" y="-75928"/>
                  <a:pt x="2810390" y="-104761"/>
                  <a:pt x="3337612" y="249466"/>
                </a:cubicBezTo>
                <a:cubicBezTo>
                  <a:pt x="3864834" y="603693"/>
                  <a:pt x="5156114" y="1969115"/>
                  <a:pt x="4943990" y="2424255"/>
                </a:cubicBezTo>
                <a:cubicBezTo>
                  <a:pt x="4731866" y="2879396"/>
                  <a:pt x="2888650" y="2967952"/>
                  <a:pt x="2064866" y="2980309"/>
                </a:cubicBezTo>
                <a:cubicBezTo>
                  <a:pt x="1241082" y="2992666"/>
                  <a:pt x="48656" y="2943238"/>
                  <a:pt x="1288" y="2498395"/>
                </a:cubicBezTo>
                <a:cubicBezTo>
                  <a:pt x="-46080" y="2053552"/>
                  <a:pt x="1224606" y="673714"/>
                  <a:pt x="1780660" y="298893"/>
                </a:cubicBezTo>
                <a:close/>
              </a:path>
            </a:pathLst>
          </a:custGeom>
          <a:no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64" name="Graphique 63" descr="Maison avec un remplissage uni">
            <a:extLst>
              <a:ext uri="{FF2B5EF4-FFF2-40B4-BE49-F238E27FC236}">
                <a16:creationId xmlns:a16="http://schemas.microsoft.com/office/drawing/2014/main" id="{B2FF852E-6952-4701-B321-5B2EE4C2C8A1}"/>
              </a:ext>
            </a:extLst>
          </p:cNvPr>
          <p:cNvPicPr>
            <a:picLocks noChangeAspect="1"/>
          </p:cNvPicPr>
          <p:nvPr/>
        </p:nvPicPr>
        <p:blipFill>
          <a:blip r:embed="rId52">
            <a:extLst>
              <a:ext uri="{96DAC541-7B7A-43D3-8B79-37D633B846F1}">
                <asvg:svgBlip xmlns:asvg="http://schemas.microsoft.com/office/drawing/2016/SVG/main" r:embed="rId53"/>
              </a:ext>
            </a:extLst>
          </a:blip>
          <a:stretch>
            <a:fillRect/>
          </a:stretch>
        </p:blipFill>
        <p:spPr>
          <a:xfrm>
            <a:off x="1900823" y="946218"/>
            <a:ext cx="900000" cy="900000"/>
          </a:xfrm>
          <a:prstGeom prst="rect">
            <a:avLst/>
          </a:prstGeom>
        </p:spPr>
      </p:pic>
    </p:spTree>
    <p:extLst>
      <p:ext uri="{BB962C8B-B14F-4D97-AF65-F5344CB8AC3E}">
        <p14:creationId xmlns:p14="http://schemas.microsoft.com/office/powerpoint/2010/main" val="174977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1"/>
            </p:custDataLst>
          </p:nvPr>
        </p:nvSpPr>
        <p:spPr>
          <a:xfrm>
            <a:off x="2078768" y="63408"/>
            <a:ext cx="8034467" cy="698881"/>
          </a:xfrm>
        </p:spPr>
        <p:txBody>
          <a:bodyPr/>
          <a:lstStyle/>
          <a:p>
            <a:pPr indent="0">
              <a:buNone/>
            </a:pPr>
            <a:r>
              <a:rPr lang="fr-FR" sz="3200" b="1" dirty="0">
                <a:solidFill>
                  <a:schemeClr val="tx2"/>
                </a:solidFill>
                <a:latin typeface="Arial"/>
                <a:cs typeface="Arial"/>
              </a:rPr>
              <a:t>Les déterminants du risque sanitaire</a:t>
            </a:r>
          </a:p>
        </p:txBody>
      </p:sp>
      <p:cxnSp>
        <p:nvCxnSpPr>
          <p:cNvPr id="70" name="Connecteur droit 69">
            <a:extLst>
              <a:ext uri="{FF2B5EF4-FFF2-40B4-BE49-F238E27FC236}">
                <a16:creationId xmlns:a16="http://schemas.microsoft.com/office/drawing/2014/main" id="{971728FC-0FAA-41A2-ABB3-5557A9C13000}"/>
              </a:ext>
            </a:extLst>
          </p:cNvPr>
          <p:cNvCxnSpPr>
            <a:cxnSpLocks/>
            <a:stCxn id="85" idx="2"/>
            <a:endCxn id="118" idx="0"/>
          </p:cNvCxnSpPr>
          <p:nvPr>
            <p:custDataLst>
              <p:tags r:id="rId2"/>
            </p:custDataLst>
          </p:nvPr>
        </p:nvCxnSpPr>
        <p:spPr>
          <a:xfrm flipH="1">
            <a:off x="2266742" y="4048267"/>
            <a:ext cx="804151" cy="1072384"/>
          </a:xfrm>
          <a:prstGeom prst="line">
            <a:avLst/>
          </a:prstGeom>
          <a:noFill/>
          <a:ln w="6350" cap="flat" cmpd="sng" algn="ctr">
            <a:solidFill>
              <a:sysClr val="windowText" lastClr="000000"/>
            </a:solidFill>
            <a:prstDash val="solid"/>
            <a:miter lim="800000"/>
          </a:ln>
          <a:effectLst/>
        </p:spPr>
      </p:cxnSp>
      <p:cxnSp>
        <p:nvCxnSpPr>
          <p:cNvPr id="71" name="Connecteur droit 70">
            <a:extLst>
              <a:ext uri="{FF2B5EF4-FFF2-40B4-BE49-F238E27FC236}">
                <a16:creationId xmlns:a16="http://schemas.microsoft.com/office/drawing/2014/main" id="{635B6FAD-EE9E-4E5B-9D4A-2D777E75414C}"/>
              </a:ext>
            </a:extLst>
          </p:cNvPr>
          <p:cNvCxnSpPr>
            <a:cxnSpLocks/>
            <a:stCxn id="85" idx="3"/>
          </p:cNvCxnSpPr>
          <p:nvPr>
            <p:custDataLst>
              <p:tags r:id="rId3"/>
            </p:custDataLst>
          </p:nvPr>
        </p:nvCxnSpPr>
        <p:spPr>
          <a:xfrm>
            <a:off x="3919275" y="3808269"/>
            <a:ext cx="3629956" cy="824511"/>
          </a:xfrm>
          <a:prstGeom prst="line">
            <a:avLst/>
          </a:prstGeom>
          <a:noFill/>
          <a:ln w="38100" cap="flat" cmpd="sng" algn="ctr">
            <a:solidFill>
              <a:schemeClr val="bg2"/>
            </a:solidFill>
            <a:prstDash val="solid"/>
            <a:miter lim="800000"/>
          </a:ln>
          <a:effectLst/>
        </p:spPr>
      </p:cxnSp>
      <p:cxnSp>
        <p:nvCxnSpPr>
          <p:cNvPr id="74" name="Connecteur droit 73">
            <a:extLst>
              <a:ext uri="{FF2B5EF4-FFF2-40B4-BE49-F238E27FC236}">
                <a16:creationId xmlns:a16="http://schemas.microsoft.com/office/drawing/2014/main" id="{525DCD54-A428-4694-9606-3873C4AD0A00}"/>
              </a:ext>
            </a:extLst>
          </p:cNvPr>
          <p:cNvCxnSpPr>
            <a:cxnSpLocks/>
            <a:endCxn id="120" idx="4"/>
          </p:cNvCxnSpPr>
          <p:nvPr>
            <p:custDataLst>
              <p:tags r:id="rId4"/>
            </p:custDataLst>
          </p:nvPr>
        </p:nvCxnSpPr>
        <p:spPr>
          <a:xfrm flipV="1">
            <a:off x="6973888" y="4856453"/>
            <a:ext cx="1196601" cy="669312"/>
          </a:xfrm>
          <a:prstGeom prst="line">
            <a:avLst/>
          </a:prstGeom>
          <a:noFill/>
          <a:ln w="38100" cap="flat" cmpd="sng" algn="ctr">
            <a:solidFill>
              <a:schemeClr val="bg2"/>
            </a:solidFill>
            <a:prstDash val="solid"/>
            <a:miter lim="800000"/>
          </a:ln>
          <a:effectLst/>
        </p:spPr>
      </p:cxnSp>
      <p:sp>
        <p:nvSpPr>
          <p:cNvPr id="75" name="Rectangle 74">
            <a:extLst>
              <a:ext uri="{FF2B5EF4-FFF2-40B4-BE49-F238E27FC236}">
                <a16:creationId xmlns:a16="http://schemas.microsoft.com/office/drawing/2014/main" id="{3F27B1F4-5687-4F7F-85D6-89119A49F479}"/>
              </a:ext>
            </a:extLst>
          </p:cNvPr>
          <p:cNvSpPr/>
          <p:nvPr>
            <p:custDataLst>
              <p:tags r:id="rId5"/>
            </p:custDataLst>
          </p:nvPr>
        </p:nvSpPr>
        <p:spPr>
          <a:xfrm>
            <a:off x="9742731" y="4936475"/>
            <a:ext cx="624335"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7030A0"/>
                </a:solidFill>
                <a:latin typeface="Arial" panose="020B0604020202020204" pitchFamily="34" charset="0"/>
                <a:cs typeface="Arial" panose="020B0604020202020204" pitchFamily="34" charset="0"/>
              </a:rPr>
              <a:t>Age</a:t>
            </a:r>
          </a:p>
        </p:txBody>
      </p:sp>
      <p:cxnSp>
        <p:nvCxnSpPr>
          <p:cNvPr id="76" name="Connecteur droit 75">
            <a:extLst>
              <a:ext uri="{FF2B5EF4-FFF2-40B4-BE49-F238E27FC236}">
                <a16:creationId xmlns:a16="http://schemas.microsoft.com/office/drawing/2014/main" id="{53759441-A3F8-44AC-A8FF-A1756C7497A7}"/>
              </a:ext>
            </a:extLst>
          </p:cNvPr>
          <p:cNvCxnSpPr>
            <a:cxnSpLocks/>
            <a:endCxn id="120" idx="4"/>
          </p:cNvCxnSpPr>
          <p:nvPr>
            <p:custDataLst>
              <p:tags r:id="rId6"/>
            </p:custDataLst>
          </p:nvPr>
        </p:nvCxnSpPr>
        <p:spPr>
          <a:xfrm flipH="1" flipV="1">
            <a:off x="8170488" y="4856453"/>
            <a:ext cx="749419" cy="868672"/>
          </a:xfrm>
          <a:prstGeom prst="line">
            <a:avLst/>
          </a:prstGeom>
          <a:noFill/>
          <a:ln w="38100" cap="flat" cmpd="sng" algn="ctr">
            <a:solidFill>
              <a:schemeClr val="bg2"/>
            </a:solidFill>
            <a:prstDash val="solid"/>
            <a:miter lim="800000"/>
          </a:ln>
          <a:effectLst/>
        </p:spPr>
      </p:cxnSp>
      <p:sp>
        <p:nvSpPr>
          <p:cNvPr id="77" name="Rectangle 76">
            <a:extLst>
              <a:ext uri="{FF2B5EF4-FFF2-40B4-BE49-F238E27FC236}">
                <a16:creationId xmlns:a16="http://schemas.microsoft.com/office/drawing/2014/main" id="{C6A24B84-E3A4-4DB3-A496-E559C12D70B7}"/>
              </a:ext>
            </a:extLst>
          </p:cNvPr>
          <p:cNvSpPr/>
          <p:nvPr>
            <p:custDataLst>
              <p:tags r:id="rId7"/>
            </p:custDataLst>
          </p:nvPr>
        </p:nvSpPr>
        <p:spPr>
          <a:xfrm>
            <a:off x="9032248" y="5341231"/>
            <a:ext cx="77070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7030A0"/>
                </a:solidFill>
                <a:latin typeface="Arial" panose="020B0604020202020204" pitchFamily="34" charset="0"/>
                <a:cs typeface="Arial" panose="020B0604020202020204" pitchFamily="34" charset="0"/>
              </a:rPr>
              <a:t>Sexe</a:t>
            </a:r>
          </a:p>
        </p:txBody>
      </p:sp>
      <p:cxnSp>
        <p:nvCxnSpPr>
          <p:cNvPr id="78" name="Connecteur droit 77">
            <a:extLst>
              <a:ext uri="{FF2B5EF4-FFF2-40B4-BE49-F238E27FC236}">
                <a16:creationId xmlns:a16="http://schemas.microsoft.com/office/drawing/2014/main" id="{D806B050-9B9A-421F-9CA6-62931A62C07E}"/>
              </a:ext>
            </a:extLst>
          </p:cNvPr>
          <p:cNvCxnSpPr>
            <a:cxnSpLocks/>
            <a:stCxn id="77" idx="0"/>
            <a:endCxn id="120" idx="4"/>
          </p:cNvCxnSpPr>
          <p:nvPr>
            <p:custDataLst>
              <p:tags r:id="rId8"/>
            </p:custDataLst>
          </p:nvPr>
        </p:nvCxnSpPr>
        <p:spPr>
          <a:xfrm flipH="1" flipV="1">
            <a:off x="8170488" y="4856454"/>
            <a:ext cx="1247115" cy="484779"/>
          </a:xfrm>
          <a:prstGeom prst="line">
            <a:avLst/>
          </a:prstGeom>
          <a:noFill/>
          <a:ln w="38100" cap="flat" cmpd="sng" algn="ctr">
            <a:solidFill>
              <a:schemeClr val="bg2"/>
            </a:solidFill>
            <a:prstDash val="solid"/>
            <a:miter lim="800000"/>
          </a:ln>
          <a:effectLst/>
        </p:spPr>
      </p:cxnSp>
      <p:sp>
        <p:nvSpPr>
          <p:cNvPr id="79" name="Rectangle 78">
            <a:extLst>
              <a:ext uri="{FF2B5EF4-FFF2-40B4-BE49-F238E27FC236}">
                <a16:creationId xmlns:a16="http://schemas.microsoft.com/office/drawing/2014/main" id="{7BCD2B35-9B00-4A71-9742-5A64AE9ACA5C}"/>
              </a:ext>
            </a:extLst>
          </p:cNvPr>
          <p:cNvSpPr/>
          <p:nvPr>
            <p:custDataLst>
              <p:tags r:id="rId9"/>
            </p:custDataLst>
          </p:nvPr>
        </p:nvSpPr>
        <p:spPr>
          <a:xfrm>
            <a:off x="8416226" y="5742783"/>
            <a:ext cx="1524525"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7030A0"/>
                </a:solidFill>
                <a:latin typeface="Arial" panose="020B0604020202020204" pitchFamily="34" charset="0"/>
                <a:cs typeface="Arial" panose="020B0604020202020204" pitchFamily="34" charset="0"/>
              </a:rPr>
              <a:t>Corpulence et morphologie</a:t>
            </a:r>
          </a:p>
        </p:txBody>
      </p:sp>
      <p:cxnSp>
        <p:nvCxnSpPr>
          <p:cNvPr id="80" name="Connecteur droit 79">
            <a:extLst>
              <a:ext uri="{FF2B5EF4-FFF2-40B4-BE49-F238E27FC236}">
                <a16:creationId xmlns:a16="http://schemas.microsoft.com/office/drawing/2014/main" id="{F9E99C0F-C4C4-405C-A729-1447896B2E78}"/>
              </a:ext>
            </a:extLst>
          </p:cNvPr>
          <p:cNvCxnSpPr>
            <a:cxnSpLocks/>
            <a:stCxn id="75" idx="1"/>
            <a:endCxn id="120" idx="4"/>
          </p:cNvCxnSpPr>
          <p:nvPr>
            <p:custDataLst>
              <p:tags r:id="rId10"/>
            </p:custDataLst>
          </p:nvPr>
        </p:nvCxnSpPr>
        <p:spPr>
          <a:xfrm flipH="1" flipV="1">
            <a:off x="8170488" y="4856455"/>
            <a:ext cx="1572243" cy="200023"/>
          </a:xfrm>
          <a:prstGeom prst="line">
            <a:avLst/>
          </a:prstGeom>
          <a:noFill/>
          <a:ln w="38100" cap="flat" cmpd="sng" algn="ctr">
            <a:solidFill>
              <a:schemeClr val="bg2"/>
            </a:solidFill>
            <a:prstDash val="solid"/>
            <a:miter lim="800000"/>
          </a:ln>
          <a:effectLst/>
        </p:spPr>
      </p:cxnSp>
      <p:sp>
        <p:nvSpPr>
          <p:cNvPr id="82" name="Rectangle 81">
            <a:extLst>
              <a:ext uri="{FF2B5EF4-FFF2-40B4-BE49-F238E27FC236}">
                <a16:creationId xmlns:a16="http://schemas.microsoft.com/office/drawing/2014/main" id="{85C83CAE-F578-4DD9-A470-59ED551F98C4}"/>
              </a:ext>
            </a:extLst>
          </p:cNvPr>
          <p:cNvSpPr/>
          <p:nvPr>
            <p:custDataLst>
              <p:tags r:id="rId11"/>
            </p:custDataLst>
          </p:nvPr>
        </p:nvSpPr>
        <p:spPr>
          <a:xfrm>
            <a:off x="4417028" y="5398611"/>
            <a:ext cx="1672973"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Accès au soin </a:t>
            </a:r>
          </a:p>
        </p:txBody>
      </p:sp>
      <p:cxnSp>
        <p:nvCxnSpPr>
          <p:cNvPr id="83" name="Connecteur droit 82">
            <a:extLst>
              <a:ext uri="{FF2B5EF4-FFF2-40B4-BE49-F238E27FC236}">
                <a16:creationId xmlns:a16="http://schemas.microsoft.com/office/drawing/2014/main" id="{9F75D168-0984-4248-8148-776B96A5A49F}"/>
              </a:ext>
            </a:extLst>
          </p:cNvPr>
          <p:cNvCxnSpPr>
            <a:cxnSpLocks/>
            <a:stCxn id="82" idx="0"/>
            <a:endCxn id="120" idx="3"/>
          </p:cNvCxnSpPr>
          <p:nvPr>
            <p:custDataLst>
              <p:tags r:id="rId12"/>
            </p:custDataLst>
          </p:nvPr>
        </p:nvCxnSpPr>
        <p:spPr>
          <a:xfrm flipV="1">
            <a:off x="5253516" y="4694777"/>
            <a:ext cx="2204209" cy="703836"/>
          </a:xfrm>
          <a:prstGeom prst="line">
            <a:avLst/>
          </a:prstGeom>
          <a:noFill/>
          <a:ln w="38100" cap="flat" cmpd="sng" algn="ctr">
            <a:solidFill>
              <a:schemeClr val="tx1"/>
            </a:solidFill>
            <a:prstDash val="solid"/>
            <a:miter lim="800000"/>
          </a:ln>
          <a:effectLst/>
        </p:spPr>
      </p:cxnSp>
      <p:sp>
        <p:nvSpPr>
          <p:cNvPr id="84" name="Rectangle 83">
            <a:extLst>
              <a:ext uri="{FF2B5EF4-FFF2-40B4-BE49-F238E27FC236}">
                <a16:creationId xmlns:a16="http://schemas.microsoft.com/office/drawing/2014/main" id="{C067E46A-2AE0-4F14-80EF-190883A35646}"/>
              </a:ext>
            </a:extLst>
          </p:cNvPr>
          <p:cNvSpPr/>
          <p:nvPr>
            <p:custDataLst>
              <p:tags r:id="rId13"/>
            </p:custDataLst>
          </p:nvPr>
        </p:nvSpPr>
        <p:spPr>
          <a:xfrm>
            <a:off x="2815223" y="2989278"/>
            <a:ext cx="1475951"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Sédentarité</a:t>
            </a:r>
          </a:p>
        </p:txBody>
      </p:sp>
      <p:sp>
        <p:nvSpPr>
          <p:cNvPr id="85" name="Rectangle : coins arrondis 84">
            <a:extLst>
              <a:ext uri="{FF2B5EF4-FFF2-40B4-BE49-F238E27FC236}">
                <a16:creationId xmlns:a16="http://schemas.microsoft.com/office/drawing/2014/main" id="{D0AB226A-1892-4AB2-8BBC-6CF037DF9D32}"/>
              </a:ext>
            </a:extLst>
          </p:cNvPr>
          <p:cNvSpPr/>
          <p:nvPr>
            <p:custDataLst>
              <p:tags r:id="rId14"/>
            </p:custDataLst>
          </p:nvPr>
        </p:nvSpPr>
        <p:spPr>
          <a:xfrm>
            <a:off x="2222508" y="3568267"/>
            <a:ext cx="1696769" cy="480000"/>
          </a:xfrm>
          <a:prstGeom prst="roundRect">
            <a:avLst/>
          </a:prstGeom>
          <a:solidFill>
            <a:sysClr val="windowText" lastClr="000000">
              <a:lumMod val="65000"/>
              <a:lumOff val="35000"/>
            </a:sysClr>
          </a:solidFill>
          <a:ln w="12700" cap="flat" cmpd="sng" algn="ctr">
            <a:solidFill>
              <a:sysClr val="windowText" lastClr="000000"/>
            </a:solidFill>
            <a:prstDash val="solid"/>
            <a:miter lim="800000"/>
          </a:ln>
          <a:effectLst/>
        </p:spPr>
        <p:txBody>
          <a:bodyPr rtlCol="0" anchor="ctr"/>
          <a:lstStyle/>
          <a:p>
            <a:pPr algn="ctr" defTabSz="1219140">
              <a:defRPr/>
            </a:pPr>
            <a:r>
              <a:rPr lang="fr-FR" sz="1467" kern="0" dirty="0">
                <a:solidFill>
                  <a:prstClr val="white"/>
                </a:solidFill>
                <a:latin typeface="Arial" panose="020B0604020202020204" pitchFamily="34" charset="0"/>
                <a:cs typeface="Arial" panose="020B0604020202020204" pitchFamily="34" charset="0"/>
              </a:rPr>
              <a:t>Perception - Comportement</a:t>
            </a:r>
          </a:p>
        </p:txBody>
      </p:sp>
      <p:sp>
        <p:nvSpPr>
          <p:cNvPr id="86" name="Rectangle 85">
            <a:extLst>
              <a:ext uri="{FF2B5EF4-FFF2-40B4-BE49-F238E27FC236}">
                <a16:creationId xmlns:a16="http://schemas.microsoft.com/office/drawing/2014/main" id="{DBA60C8A-6911-4115-9493-71A24C71804D}"/>
              </a:ext>
            </a:extLst>
          </p:cNvPr>
          <p:cNvSpPr/>
          <p:nvPr>
            <p:custDataLst>
              <p:tags r:id="rId15"/>
            </p:custDataLst>
          </p:nvPr>
        </p:nvSpPr>
        <p:spPr>
          <a:xfrm>
            <a:off x="3555386" y="2481706"/>
            <a:ext cx="1272071" cy="24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Profession</a:t>
            </a:r>
          </a:p>
        </p:txBody>
      </p:sp>
      <p:cxnSp>
        <p:nvCxnSpPr>
          <p:cNvPr id="87" name="Connecteur droit 86">
            <a:extLst>
              <a:ext uri="{FF2B5EF4-FFF2-40B4-BE49-F238E27FC236}">
                <a16:creationId xmlns:a16="http://schemas.microsoft.com/office/drawing/2014/main" id="{C853AF96-229A-482D-931F-32BEE9F0ECBC}"/>
              </a:ext>
            </a:extLst>
          </p:cNvPr>
          <p:cNvCxnSpPr>
            <a:cxnSpLocks/>
            <a:stCxn id="85" idx="3"/>
            <a:endCxn id="72" idx="2"/>
          </p:cNvCxnSpPr>
          <p:nvPr>
            <p:custDataLst>
              <p:tags r:id="rId16"/>
            </p:custDataLst>
          </p:nvPr>
        </p:nvCxnSpPr>
        <p:spPr>
          <a:xfrm flipV="1">
            <a:off x="3919276" y="2853462"/>
            <a:ext cx="2195157" cy="954805"/>
          </a:xfrm>
          <a:prstGeom prst="line">
            <a:avLst/>
          </a:prstGeom>
          <a:noFill/>
          <a:ln w="38100" cap="flat" cmpd="sng" algn="ctr">
            <a:solidFill>
              <a:schemeClr val="bg1"/>
            </a:solidFill>
            <a:prstDash val="solid"/>
            <a:miter lim="800000"/>
          </a:ln>
          <a:effectLst/>
        </p:spPr>
      </p:cxnSp>
      <p:cxnSp>
        <p:nvCxnSpPr>
          <p:cNvPr id="88" name="Connecteur droit 87">
            <a:extLst>
              <a:ext uri="{FF2B5EF4-FFF2-40B4-BE49-F238E27FC236}">
                <a16:creationId xmlns:a16="http://schemas.microsoft.com/office/drawing/2014/main" id="{F75A5C2E-09BB-4A9D-B5CA-7DFFD9FA357C}"/>
              </a:ext>
            </a:extLst>
          </p:cNvPr>
          <p:cNvCxnSpPr>
            <a:cxnSpLocks/>
            <a:stCxn id="72" idx="2"/>
            <a:endCxn id="84" idx="3"/>
          </p:cNvCxnSpPr>
          <p:nvPr>
            <p:custDataLst>
              <p:tags r:id="rId17"/>
            </p:custDataLst>
          </p:nvPr>
        </p:nvCxnSpPr>
        <p:spPr>
          <a:xfrm flipH="1">
            <a:off x="4291174" y="2853462"/>
            <a:ext cx="1823260" cy="255816"/>
          </a:xfrm>
          <a:prstGeom prst="line">
            <a:avLst/>
          </a:prstGeom>
          <a:noFill/>
          <a:ln w="38100" cap="flat" cmpd="sng" algn="ctr">
            <a:solidFill>
              <a:schemeClr val="bg1"/>
            </a:solidFill>
            <a:prstDash val="solid"/>
            <a:miter lim="800000"/>
          </a:ln>
          <a:effectLst/>
        </p:spPr>
      </p:cxnSp>
      <p:cxnSp>
        <p:nvCxnSpPr>
          <p:cNvPr id="89" name="Connecteur droit 88">
            <a:extLst>
              <a:ext uri="{FF2B5EF4-FFF2-40B4-BE49-F238E27FC236}">
                <a16:creationId xmlns:a16="http://schemas.microsoft.com/office/drawing/2014/main" id="{F8F2D81D-A159-4F3E-8693-FC2CFE8E3E7B}"/>
              </a:ext>
            </a:extLst>
          </p:cNvPr>
          <p:cNvCxnSpPr>
            <a:cxnSpLocks/>
            <a:stCxn id="72" idx="2"/>
            <a:endCxn id="86" idx="3"/>
          </p:cNvCxnSpPr>
          <p:nvPr>
            <p:custDataLst>
              <p:tags r:id="rId18"/>
            </p:custDataLst>
          </p:nvPr>
        </p:nvCxnSpPr>
        <p:spPr>
          <a:xfrm flipH="1" flipV="1">
            <a:off x="4827457" y="2601706"/>
            <a:ext cx="1286975" cy="251758"/>
          </a:xfrm>
          <a:prstGeom prst="line">
            <a:avLst/>
          </a:prstGeom>
          <a:noFill/>
          <a:ln w="38100" cap="flat" cmpd="sng" algn="ctr">
            <a:solidFill>
              <a:schemeClr val="bg1"/>
            </a:solidFill>
            <a:prstDash val="solid"/>
            <a:miter lim="800000"/>
          </a:ln>
          <a:effectLst/>
        </p:spPr>
      </p:cxnSp>
      <p:sp>
        <p:nvSpPr>
          <p:cNvPr id="90" name="Rectangle 89">
            <a:extLst>
              <a:ext uri="{FF2B5EF4-FFF2-40B4-BE49-F238E27FC236}">
                <a16:creationId xmlns:a16="http://schemas.microsoft.com/office/drawing/2014/main" id="{FB5FA496-5E60-4A94-8605-3B454DF2B4ED}"/>
              </a:ext>
            </a:extLst>
          </p:cNvPr>
          <p:cNvSpPr/>
          <p:nvPr>
            <p:custDataLst>
              <p:tags r:id="rId19"/>
            </p:custDataLst>
          </p:nvPr>
        </p:nvSpPr>
        <p:spPr>
          <a:xfrm>
            <a:off x="3528146" y="1128357"/>
            <a:ext cx="2612484" cy="432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Capacité d’aération et de rafraîchissement actif</a:t>
            </a:r>
          </a:p>
        </p:txBody>
      </p:sp>
      <p:cxnSp>
        <p:nvCxnSpPr>
          <p:cNvPr id="91" name="Connecteur droit 90">
            <a:extLst>
              <a:ext uri="{FF2B5EF4-FFF2-40B4-BE49-F238E27FC236}">
                <a16:creationId xmlns:a16="http://schemas.microsoft.com/office/drawing/2014/main" id="{463ABEFC-B44F-41E1-94AF-25CB9BBB7EF7}"/>
              </a:ext>
            </a:extLst>
          </p:cNvPr>
          <p:cNvCxnSpPr>
            <a:cxnSpLocks/>
            <a:stCxn id="90" idx="2"/>
            <a:endCxn id="72" idx="0"/>
          </p:cNvCxnSpPr>
          <p:nvPr>
            <p:custDataLst>
              <p:tags r:id="rId20"/>
            </p:custDataLst>
          </p:nvPr>
        </p:nvCxnSpPr>
        <p:spPr>
          <a:xfrm>
            <a:off x="4834388" y="1560357"/>
            <a:ext cx="2240044" cy="765107"/>
          </a:xfrm>
          <a:prstGeom prst="line">
            <a:avLst/>
          </a:prstGeom>
          <a:noFill/>
          <a:ln w="38100" cap="flat" cmpd="sng" algn="ctr">
            <a:solidFill>
              <a:schemeClr val="bg1"/>
            </a:solidFill>
            <a:prstDash val="solid"/>
            <a:miter lim="800000"/>
          </a:ln>
          <a:effectLst/>
        </p:spPr>
      </p:cxnSp>
      <p:sp>
        <p:nvSpPr>
          <p:cNvPr id="92" name="Rectangle 91">
            <a:extLst>
              <a:ext uri="{FF2B5EF4-FFF2-40B4-BE49-F238E27FC236}">
                <a16:creationId xmlns:a16="http://schemas.microsoft.com/office/drawing/2014/main" id="{09F2FBBF-700A-4D77-9086-31F1F75514F5}"/>
              </a:ext>
            </a:extLst>
          </p:cNvPr>
          <p:cNvSpPr/>
          <p:nvPr>
            <p:custDataLst>
              <p:tags r:id="rId21"/>
            </p:custDataLst>
          </p:nvPr>
        </p:nvSpPr>
        <p:spPr>
          <a:xfrm>
            <a:off x="7723292" y="1225964"/>
            <a:ext cx="3026940"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Position du logement dans le bâtiment et dans le quartier</a:t>
            </a:r>
          </a:p>
        </p:txBody>
      </p:sp>
      <p:sp>
        <p:nvSpPr>
          <p:cNvPr id="93" name="Rectangle 92">
            <a:extLst>
              <a:ext uri="{FF2B5EF4-FFF2-40B4-BE49-F238E27FC236}">
                <a16:creationId xmlns:a16="http://schemas.microsoft.com/office/drawing/2014/main" id="{CD9EB6C9-0CB8-4C04-BBEC-C340652362FC}"/>
              </a:ext>
            </a:extLst>
          </p:cNvPr>
          <p:cNvSpPr/>
          <p:nvPr>
            <p:custDataLst>
              <p:tags r:id="rId22"/>
            </p:custDataLst>
          </p:nvPr>
        </p:nvSpPr>
        <p:spPr>
          <a:xfrm>
            <a:off x="9897938" y="3041841"/>
            <a:ext cx="1032209" cy="48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Qualité de l’air</a:t>
            </a:r>
          </a:p>
        </p:txBody>
      </p:sp>
      <p:cxnSp>
        <p:nvCxnSpPr>
          <p:cNvPr id="94" name="Connecteur droit 93">
            <a:extLst>
              <a:ext uri="{FF2B5EF4-FFF2-40B4-BE49-F238E27FC236}">
                <a16:creationId xmlns:a16="http://schemas.microsoft.com/office/drawing/2014/main" id="{1C8DC409-DC02-4523-BC7A-24CDE946C726}"/>
              </a:ext>
            </a:extLst>
          </p:cNvPr>
          <p:cNvCxnSpPr>
            <a:cxnSpLocks/>
            <a:stCxn id="93" idx="1"/>
            <a:endCxn id="72" idx="6"/>
          </p:cNvCxnSpPr>
          <p:nvPr>
            <p:custDataLst>
              <p:tags r:id="rId23"/>
            </p:custDataLst>
          </p:nvPr>
        </p:nvCxnSpPr>
        <p:spPr>
          <a:xfrm flipH="1" flipV="1">
            <a:off x="8034432" y="2853463"/>
            <a:ext cx="1863504" cy="428379"/>
          </a:xfrm>
          <a:prstGeom prst="line">
            <a:avLst/>
          </a:prstGeom>
          <a:noFill/>
          <a:ln w="38100" cap="flat" cmpd="sng" algn="ctr">
            <a:solidFill>
              <a:schemeClr val="bg1"/>
            </a:solidFill>
            <a:prstDash val="solid"/>
            <a:miter lim="800000"/>
          </a:ln>
          <a:effectLst/>
        </p:spPr>
      </p:cxnSp>
      <p:cxnSp>
        <p:nvCxnSpPr>
          <p:cNvPr id="95" name="Connecteur droit 94">
            <a:extLst>
              <a:ext uri="{FF2B5EF4-FFF2-40B4-BE49-F238E27FC236}">
                <a16:creationId xmlns:a16="http://schemas.microsoft.com/office/drawing/2014/main" id="{4FE627EE-127C-4C81-83F3-75A1FA3D107E}"/>
              </a:ext>
            </a:extLst>
          </p:cNvPr>
          <p:cNvCxnSpPr>
            <a:cxnSpLocks/>
            <a:stCxn id="93" idx="1"/>
            <a:endCxn id="120" idx="6"/>
          </p:cNvCxnSpPr>
          <p:nvPr>
            <p:custDataLst>
              <p:tags r:id="rId24"/>
            </p:custDataLst>
          </p:nvPr>
        </p:nvCxnSpPr>
        <p:spPr>
          <a:xfrm flipH="1">
            <a:off x="9178489" y="3281841"/>
            <a:ext cx="719449" cy="1022612"/>
          </a:xfrm>
          <a:prstGeom prst="line">
            <a:avLst/>
          </a:prstGeom>
          <a:noFill/>
          <a:ln w="38100" cap="flat" cmpd="sng" algn="ctr">
            <a:solidFill>
              <a:schemeClr val="bg2"/>
            </a:solidFill>
            <a:prstDash val="solid"/>
            <a:miter lim="800000"/>
          </a:ln>
          <a:effectLst/>
        </p:spPr>
      </p:cxnSp>
      <p:cxnSp>
        <p:nvCxnSpPr>
          <p:cNvPr id="96" name="Connecteur droit 95">
            <a:extLst>
              <a:ext uri="{FF2B5EF4-FFF2-40B4-BE49-F238E27FC236}">
                <a16:creationId xmlns:a16="http://schemas.microsoft.com/office/drawing/2014/main" id="{B37EF309-4C4A-4B73-9424-618FAE409FDB}"/>
              </a:ext>
            </a:extLst>
          </p:cNvPr>
          <p:cNvCxnSpPr>
            <a:cxnSpLocks/>
            <a:stCxn id="92" idx="2"/>
            <a:endCxn id="72" idx="0"/>
          </p:cNvCxnSpPr>
          <p:nvPr>
            <p:custDataLst>
              <p:tags r:id="rId25"/>
            </p:custDataLst>
          </p:nvPr>
        </p:nvCxnSpPr>
        <p:spPr>
          <a:xfrm flipH="1">
            <a:off x="7074432" y="1705964"/>
            <a:ext cx="2162330" cy="619500"/>
          </a:xfrm>
          <a:prstGeom prst="line">
            <a:avLst/>
          </a:prstGeom>
          <a:noFill/>
          <a:ln w="38100" cap="flat" cmpd="sng" algn="ctr">
            <a:solidFill>
              <a:schemeClr val="bg1"/>
            </a:solidFill>
            <a:prstDash val="solid"/>
            <a:miter lim="800000"/>
          </a:ln>
          <a:effectLst/>
        </p:spPr>
      </p:cxnSp>
      <p:sp>
        <p:nvSpPr>
          <p:cNvPr id="97" name="Rectangle 96">
            <a:extLst>
              <a:ext uri="{FF2B5EF4-FFF2-40B4-BE49-F238E27FC236}">
                <a16:creationId xmlns:a16="http://schemas.microsoft.com/office/drawing/2014/main" id="{01BD8749-C13C-4EF6-B524-50690C0002AD}"/>
              </a:ext>
            </a:extLst>
          </p:cNvPr>
          <p:cNvSpPr/>
          <p:nvPr>
            <p:custDataLst>
              <p:tags r:id="rId26"/>
            </p:custDataLst>
          </p:nvPr>
        </p:nvSpPr>
        <p:spPr>
          <a:xfrm>
            <a:off x="6052128" y="1719394"/>
            <a:ext cx="152005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Qualité du bâti</a:t>
            </a:r>
          </a:p>
        </p:txBody>
      </p:sp>
      <p:sp>
        <p:nvSpPr>
          <p:cNvPr id="98" name="Rectangle 97">
            <a:extLst>
              <a:ext uri="{FF2B5EF4-FFF2-40B4-BE49-F238E27FC236}">
                <a16:creationId xmlns:a16="http://schemas.microsoft.com/office/drawing/2014/main" id="{9AD97024-3594-46E0-8D56-FDEB790EFCCC}"/>
              </a:ext>
            </a:extLst>
          </p:cNvPr>
          <p:cNvSpPr/>
          <p:nvPr>
            <p:custDataLst>
              <p:tags r:id="rId27"/>
            </p:custDataLst>
          </p:nvPr>
        </p:nvSpPr>
        <p:spPr>
          <a:xfrm>
            <a:off x="9511181" y="2492554"/>
            <a:ext cx="103220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Climat</a:t>
            </a:r>
          </a:p>
        </p:txBody>
      </p:sp>
      <p:cxnSp>
        <p:nvCxnSpPr>
          <p:cNvPr id="99" name="Connecteur droit 98">
            <a:extLst>
              <a:ext uri="{FF2B5EF4-FFF2-40B4-BE49-F238E27FC236}">
                <a16:creationId xmlns:a16="http://schemas.microsoft.com/office/drawing/2014/main" id="{C484279D-4541-473B-81A8-4BCB604FFA57}"/>
              </a:ext>
            </a:extLst>
          </p:cNvPr>
          <p:cNvCxnSpPr>
            <a:cxnSpLocks/>
            <a:stCxn id="98" idx="1"/>
            <a:endCxn id="72" idx="0"/>
          </p:cNvCxnSpPr>
          <p:nvPr>
            <p:custDataLst>
              <p:tags r:id="rId28"/>
            </p:custDataLst>
          </p:nvPr>
        </p:nvCxnSpPr>
        <p:spPr>
          <a:xfrm flipH="1" flipV="1">
            <a:off x="7074433" y="2325464"/>
            <a:ext cx="2436747" cy="287092"/>
          </a:xfrm>
          <a:prstGeom prst="line">
            <a:avLst/>
          </a:prstGeom>
          <a:noFill/>
          <a:ln w="38100" cap="flat" cmpd="sng" algn="ctr">
            <a:solidFill>
              <a:schemeClr val="bg1"/>
            </a:solidFill>
            <a:prstDash val="solid"/>
            <a:miter lim="800000"/>
          </a:ln>
          <a:effectLst/>
        </p:spPr>
      </p:cxnSp>
      <p:sp>
        <p:nvSpPr>
          <p:cNvPr id="100" name="Rectangle 99">
            <a:extLst>
              <a:ext uri="{FF2B5EF4-FFF2-40B4-BE49-F238E27FC236}">
                <a16:creationId xmlns:a16="http://schemas.microsoft.com/office/drawing/2014/main" id="{9C0F4450-32F8-4008-BFE8-17D660A80045}"/>
              </a:ext>
            </a:extLst>
          </p:cNvPr>
          <p:cNvSpPr/>
          <p:nvPr>
            <p:custDataLst>
              <p:tags r:id="rId29"/>
            </p:custDataLst>
          </p:nvPr>
        </p:nvSpPr>
        <p:spPr>
          <a:xfrm>
            <a:off x="8372152" y="2015273"/>
            <a:ext cx="216000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Environnement urbain</a:t>
            </a:r>
          </a:p>
        </p:txBody>
      </p:sp>
      <p:cxnSp>
        <p:nvCxnSpPr>
          <p:cNvPr id="101" name="Connecteur droit 100">
            <a:extLst>
              <a:ext uri="{FF2B5EF4-FFF2-40B4-BE49-F238E27FC236}">
                <a16:creationId xmlns:a16="http://schemas.microsoft.com/office/drawing/2014/main" id="{D03B5827-7F48-40A8-B68D-F8BDBB6FC0E1}"/>
              </a:ext>
            </a:extLst>
          </p:cNvPr>
          <p:cNvCxnSpPr>
            <a:cxnSpLocks/>
            <a:stCxn id="100" idx="1"/>
            <a:endCxn id="72" idx="0"/>
          </p:cNvCxnSpPr>
          <p:nvPr>
            <p:custDataLst>
              <p:tags r:id="rId30"/>
            </p:custDataLst>
          </p:nvPr>
        </p:nvCxnSpPr>
        <p:spPr>
          <a:xfrm flipH="1">
            <a:off x="7074432" y="2135274"/>
            <a:ext cx="1297720" cy="190189"/>
          </a:xfrm>
          <a:prstGeom prst="line">
            <a:avLst/>
          </a:prstGeom>
          <a:noFill/>
          <a:ln w="38100" cap="flat" cmpd="sng" algn="ctr">
            <a:solidFill>
              <a:schemeClr val="bg1"/>
            </a:solidFill>
            <a:prstDash val="solid"/>
            <a:miter lim="800000"/>
          </a:ln>
          <a:effectLst/>
        </p:spPr>
      </p:cxnSp>
      <p:cxnSp>
        <p:nvCxnSpPr>
          <p:cNvPr id="102" name="Connecteur droit 101">
            <a:extLst>
              <a:ext uri="{FF2B5EF4-FFF2-40B4-BE49-F238E27FC236}">
                <a16:creationId xmlns:a16="http://schemas.microsoft.com/office/drawing/2014/main" id="{83EF03BA-3B89-42FE-B0DF-0B1E2ADA6998}"/>
              </a:ext>
            </a:extLst>
          </p:cNvPr>
          <p:cNvCxnSpPr>
            <a:cxnSpLocks/>
            <a:stCxn id="97" idx="2"/>
            <a:endCxn id="72" idx="0"/>
          </p:cNvCxnSpPr>
          <p:nvPr>
            <p:custDataLst>
              <p:tags r:id="rId31"/>
            </p:custDataLst>
          </p:nvPr>
        </p:nvCxnSpPr>
        <p:spPr>
          <a:xfrm>
            <a:off x="6812158" y="1959396"/>
            <a:ext cx="262276" cy="366068"/>
          </a:xfrm>
          <a:prstGeom prst="line">
            <a:avLst/>
          </a:prstGeom>
          <a:noFill/>
          <a:ln w="38100" cap="flat" cmpd="sng" algn="ctr">
            <a:solidFill>
              <a:schemeClr val="bg1"/>
            </a:solidFill>
            <a:prstDash val="solid"/>
            <a:miter lim="800000"/>
          </a:ln>
          <a:effectLst/>
        </p:spPr>
      </p:cxnSp>
      <p:cxnSp>
        <p:nvCxnSpPr>
          <p:cNvPr id="103" name="Connecteur droit 102">
            <a:extLst>
              <a:ext uri="{FF2B5EF4-FFF2-40B4-BE49-F238E27FC236}">
                <a16:creationId xmlns:a16="http://schemas.microsoft.com/office/drawing/2014/main" id="{5383973E-8FC6-42B0-9D6A-3B9E21394815}"/>
              </a:ext>
            </a:extLst>
          </p:cNvPr>
          <p:cNvCxnSpPr>
            <a:cxnSpLocks/>
            <a:stCxn id="116" idx="1"/>
            <a:endCxn id="86" idx="2"/>
          </p:cNvCxnSpPr>
          <p:nvPr>
            <p:custDataLst>
              <p:tags r:id="rId32"/>
            </p:custDataLst>
          </p:nvPr>
        </p:nvCxnSpPr>
        <p:spPr>
          <a:xfrm flipH="1" flipV="1">
            <a:off x="4191422" y="2721706"/>
            <a:ext cx="1088252" cy="1209397"/>
          </a:xfrm>
          <a:prstGeom prst="line">
            <a:avLst/>
          </a:prstGeom>
          <a:noFill/>
          <a:ln w="38100" cap="flat" cmpd="sng" algn="ctr">
            <a:solidFill>
              <a:schemeClr val="tx1"/>
            </a:solidFill>
            <a:prstDash val="solid"/>
            <a:miter lim="800000"/>
          </a:ln>
          <a:effectLst/>
        </p:spPr>
      </p:cxnSp>
      <p:cxnSp>
        <p:nvCxnSpPr>
          <p:cNvPr id="104" name="Connecteur droit 103">
            <a:extLst>
              <a:ext uri="{FF2B5EF4-FFF2-40B4-BE49-F238E27FC236}">
                <a16:creationId xmlns:a16="http://schemas.microsoft.com/office/drawing/2014/main" id="{D72CD66C-D89F-47D6-863A-50B47A604B0E}"/>
              </a:ext>
            </a:extLst>
          </p:cNvPr>
          <p:cNvCxnSpPr>
            <a:cxnSpLocks/>
            <a:stCxn id="82" idx="0"/>
            <a:endCxn id="116" idx="4"/>
          </p:cNvCxnSpPr>
          <p:nvPr>
            <p:custDataLst>
              <p:tags r:id="rId33"/>
            </p:custDataLst>
          </p:nvPr>
        </p:nvCxnSpPr>
        <p:spPr>
          <a:xfrm flipV="1">
            <a:off x="5253516" y="4832455"/>
            <a:ext cx="772865" cy="566159"/>
          </a:xfrm>
          <a:prstGeom prst="line">
            <a:avLst/>
          </a:prstGeom>
          <a:noFill/>
          <a:ln w="38100" cap="flat" cmpd="sng" algn="ctr">
            <a:solidFill>
              <a:schemeClr val="tx1"/>
            </a:solidFill>
            <a:prstDash val="solid"/>
            <a:miter lim="800000"/>
          </a:ln>
          <a:effectLst/>
        </p:spPr>
      </p:cxnSp>
      <p:cxnSp>
        <p:nvCxnSpPr>
          <p:cNvPr id="105" name="Connecteur droit 104">
            <a:extLst>
              <a:ext uri="{FF2B5EF4-FFF2-40B4-BE49-F238E27FC236}">
                <a16:creationId xmlns:a16="http://schemas.microsoft.com/office/drawing/2014/main" id="{F4889389-2E53-41F3-82A2-3E3716EB35BA}"/>
              </a:ext>
            </a:extLst>
          </p:cNvPr>
          <p:cNvCxnSpPr>
            <a:cxnSpLocks/>
            <a:stCxn id="85" idx="3"/>
            <a:endCxn id="116" idx="1"/>
          </p:cNvCxnSpPr>
          <p:nvPr>
            <p:custDataLst>
              <p:tags r:id="rId34"/>
            </p:custDataLst>
          </p:nvPr>
        </p:nvCxnSpPr>
        <p:spPr>
          <a:xfrm>
            <a:off x="3919277" y="3808270"/>
            <a:ext cx="1360399" cy="122833"/>
          </a:xfrm>
          <a:prstGeom prst="line">
            <a:avLst/>
          </a:prstGeom>
          <a:noFill/>
          <a:ln w="38100" cap="flat" cmpd="sng" algn="ctr">
            <a:solidFill>
              <a:schemeClr val="tx1"/>
            </a:solidFill>
            <a:prstDash val="solid"/>
            <a:miter lim="800000"/>
          </a:ln>
          <a:effectLst/>
        </p:spPr>
      </p:cxnSp>
      <p:cxnSp>
        <p:nvCxnSpPr>
          <p:cNvPr id="106" name="Connecteur droit 105">
            <a:extLst>
              <a:ext uri="{FF2B5EF4-FFF2-40B4-BE49-F238E27FC236}">
                <a16:creationId xmlns:a16="http://schemas.microsoft.com/office/drawing/2014/main" id="{A949FCE5-76BB-44E2-8E7F-2FB7B8126E4A}"/>
              </a:ext>
            </a:extLst>
          </p:cNvPr>
          <p:cNvCxnSpPr>
            <a:cxnSpLocks/>
            <a:stCxn id="116" idx="1"/>
            <a:endCxn id="84" idx="3"/>
          </p:cNvCxnSpPr>
          <p:nvPr>
            <p:custDataLst>
              <p:tags r:id="rId35"/>
            </p:custDataLst>
          </p:nvPr>
        </p:nvCxnSpPr>
        <p:spPr>
          <a:xfrm flipH="1" flipV="1">
            <a:off x="4291172" y="3109280"/>
            <a:ext cx="988501" cy="821823"/>
          </a:xfrm>
          <a:prstGeom prst="line">
            <a:avLst/>
          </a:prstGeom>
          <a:noFill/>
          <a:ln w="38100" cap="flat" cmpd="sng" algn="ctr">
            <a:solidFill>
              <a:schemeClr val="tx1"/>
            </a:solidFill>
            <a:prstDash val="solid"/>
            <a:miter lim="800000"/>
          </a:ln>
          <a:effectLst/>
        </p:spPr>
      </p:cxnSp>
      <p:cxnSp>
        <p:nvCxnSpPr>
          <p:cNvPr id="107" name="Connecteur droit 106">
            <a:extLst>
              <a:ext uri="{FF2B5EF4-FFF2-40B4-BE49-F238E27FC236}">
                <a16:creationId xmlns:a16="http://schemas.microsoft.com/office/drawing/2014/main" id="{06A73985-E098-42B2-90F5-0786757BA51A}"/>
              </a:ext>
            </a:extLst>
          </p:cNvPr>
          <p:cNvCxnSpPr>
            <a:cxnSpLocks/>
            <a:stCxn id="85" idx="2"/>
            <a:endCxn id="111" idx="0"/>
          </p:cNvCxnSpPr>
          <p:nvPr>
            <p:custDataLst>
              <p:tags r:id="rId36"/>
            </p:custDataLst>
          </p:nvPr>
        </p:nvCxnSpPr>
        <p:spPr>
          <a:xfrm flipH="1">
            <a:off x="1679791" y="4048267"/>
            <a:ext cx="1391100" cy="596192"/>
          </a:xfrm>
          <a:prstGeom prst="line">
            <a:avLst/>
          </a:prstGeom>
          <a:noFill/>
          <a:ln w="6350" cap="flat" cmpd="sng" algn="ctr">
            <a:solidFill>
              <a:sysClr val="windowText" lastClr="000000"/>
            </a:solidFill>
            <a:prstDash val="solid"/>
            <a:miter lim="800000"/>
          </a:ln>
          <a:effectLst/>
        </p:spPr>
      </p:cxnSp>
      <p:sp>
        <p:nvSpPr>
          <p:cNvPr id="108" name="Rectangle 107">
            <a:extLst>
              <a:ext uri="{FF2B5EF4-FFF2-40B4-BE49-F238E27FC236}">
                <a16:creationId xmlns:a16="http://schemas.microsoft.com/office/drawing/2014/main" id="{17E82AE4-D780-4604-B054-49DEA838A479}"/>
              </a:ext>
            </a:extLst>
          </p:cNvPr>
          <p:cNvSpPr/>
          <p:nvPr>
            <p:custDataLst>
              <p:tags r:id="rId37"/>
            </p:custDataLst>
          </p:nvPr>
        </p:nvSpPr>
        <p:spPr>
          <a:xfrm>
            <a:off x="2835419" y="5240651"/>
            <a:ext cx="115494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Education</a:t>
            </a:r>
          </a:p>
        </p:txBody>
      </p:sp>
      <p:cxnSp>
        <p:nvCxnSpPr>
          <p:cNvPr id="109" name="Connecteur droit 108">
            <a:extLst>
              <a:ext uri="{FF2B5EF4-FFF2-40B4-BE49-F238E27FC236}">
                <a16:creationId xmlns:a16="http://schemas.microsoft.com/office/drawing/2014/main" id="{4B8D98E1-4CC0-447B-BDF9-E4BFCDE9B207}"/>
              </a:ext>
            </a:extLst>
          </p:cNvPr>
          <p:cNvCxnSpPr>
            <a:cxnSpLocks/>
            <a:stCxn id="110" idx="3"/>
            <a:endCxn id="85" idx="2"/>
          </p:cNvCxnSpPr>
          <p:nvPr>
            <p:custDataLst>
              <p:tags r:id="rId38"/>
            </p:custDataLst>
          </p:nvPr>
        </p:nvCxnSpPr>
        <p:spPr>
          <a:xfrm flipV="1">
            <a:off x="1736871" y="4048269"/>
            <a:ext cx="1334020" cy="140109"/>
          </a:xfrm>
          <a:prstGeom prst="line">
            <a:avLst/>
          </a:prstGeom>
          <a:noFill/>
          <a:ln w="6350" cap="flat" cmpd="sng" algn="ctr">
            <a:solidFill>
              <a:sysClr val="windowText" lastClr="000000"/>
            </a:solidFill>
            <a:prstDash val="solid"/>
            <a:miter lim="800000"/>
          </a:ln>
          <a:effectLst/>
        </p:spPr>
      </p:cxnSp>
      <p:sp>
        <p:nvSpPr>
          <p:cNvPr id="110" name="Rectangle 109">
            <a:extLst>
              <a:ext uri="{FF2B5EF4-FFF2-40B4-BE49-F238E27FC236}">
                <a16:creationId xmlns:a16="http://schemas.microsoft.com/office/drawing/2014/main" id="{FD0040B8-86E6-48EC-8FC7-C07B6C311D45}"/>
              </a:ext>
            </a:extLst>
          </p:cNvPr>
          <p:cNvSpPr/>
          <p:nvPr>
            <p:custDataLst>
              <p:tags r:id="rId39"/>
            </p:custDataLst>
          </p:nvPr>
        </p:nvSpPr>
        <p:spPr>
          <a:xfrm>
            <a:off x="343834" y="3948377"/>
            <a:ext cx="1393039"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Ressources financières</a:t>
            </a:r>
          </a:p>
        </p:txBody>
      </p:sp>
      <p:sp>
        <p:nvSpPr>
          <p:cNvPr id="111" name="Rectangle 110">
            <a:extLst>
              <a:ext uri="{FF2B5EF4-FFF2-40B4-BE49-F238E27FC236}">
                <a16:creationId xmlns:a16="http://schemas.microsoft.com/office/drawing/2014/main" id="{1625EC74-5F45-41FF-9A8E-2616C298A5B6}"/>
              </a:ext>
            </a:extLst>
          </p:cNvPr>
          <p:cNvSpPr/>
          <p:nvPr>
            <p:custDataLst>
              <p:tags r:id="rId40"/>
            </p:custDataLst>
          </p:nvPr>
        </p:nvSpPr>
        <p:spPr>
          <a:xfrm>
            <a:off x="1043209" y="4644459"/>
            <a:ext cx="1273167"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Autonomie</a:t>
            </a:r>
          </a:p>
        </p:txBody>
      </p:sp>
      <p:cxnSp>
        <p:nvCxnSpPr>
          <p:cNvPr id="112" name="Connecteur droit 111">
            <a:extLst>
              <a:ext uri="{FF2B5EF4-FFF2-40B4-BE49-F238E27FC236}">
                <a16:creationId xmlns:a16="http://schemas.microsoft.com/office/drawing/2014/main" id="{86222D75-8300-4375-B19E-BCA289EB94CA}"/>
              </a:ext>
            </a:extLst>
          </p:cNvPr>
          <p:cNvCxnSpPr>
            <a:cxnSpLocks/>
            <a:stCxn id="108" idx="0"/>
            <a:endCxn id="85" idx="2"/>
          </p:cNvCxnSpPr>
          <p:nvPr>
            <p:custDataLst>
              <p:tags r:id="rId41"/>
            </p:custDataLst>
          </p:nvPr>
        </p:nvCxnSpPr>
        <p:spPr>
          <a:xfrm flipH="1" flipV="1">
            <a:off x="3070892" y="4048267"/>
            <a:ext cx="341997" cy="1192384"/>
          </a:xfrm>
          <a:prstGeom prst="line">
            <a:avLst/>
          </a:prstGeom>
          <a:noFill/>
          <a:ln w="6350" cap="flat" cmpd="sng" algn="ctr">
            <a:solidFill>
              <a:sysClr val="windowText" lastClr="000000"/>
            </a:solidFill>
            <a:prstDash val="solid"/>
            <a:miter lim="800000"/>
          </a:ln>
          <a:effectLst/>
        </p:spPr>
      </p:cxnSp>
      <p:sp>
        <p:nvSpPr>
          <p:cNvPr id="113" name="Rectangle 112">
            <a:extLst>
              <a:ext uri="{FF2B5EF4-FFF2-40B4-BE49-F238E27FC236}">
                <a16:creationId xmlns:a16="http://schemas.microsoft.com/office/drawing/2014/main" id="{67B65E8A-F433-4997-A4D3-F19124E5B991}"/>
              </a:ext>
            </a:extLst>
          </p:cNvPr>
          <p:cNvSpPr/>
          <p:nvPr>
            <p:custDataLst>
              <p:tags r:id="rId42"/>
            </p:custDataLst>
          </p:nvPr>
        </p:nvSpPr>
        <p:spPr>
          <a:xfrm>
            <a:off x="3449426" y="4328486"/>
            <a:ext cx="878833"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Capital social</a:t>
            </a:r>
          </a:p>
        </p:txBody>
      </p:sp>
      <p:sp>
        <p:nvSpPr>
          <p:cNvPr id="114" name="ZoneTexte 113">
            <a:extLst>
              <a:ext uri="{FF2B5EF4-FFF2-40B4-BE49-F238E27FC236}">
                <a16:creationId xmlns:a16="http://schemas.microsoft.com/office/drawing/2014/main" id="{5ABF8C12-E17F-4670-A666-92C80BFEE31B}"/>
              </a:ext>
            </a:extLst>
          </p:cNvPr>
          <p:cNvSpPr txBox="1"/>
          <p:nvPr>
            <p:custDataLst>
              <p:tags r:id="rId43"/>
            </p:custDataLst>
          </p:nvPr>
        </p:nvSpPr>
        <p:spPr>
          <a:xfrm>
            <a:off x="6073862" y="3434886"/>
            <a:ext cx="1948996" cy="328231"/>
          </a:xfrm>
          <a:prstGeom prst="rect">
            <a:avLst/>
          </a:prstGeom>
          <a:solidFill>
            <a:sysClr val="window" lastClr="FFFFFF"/>
          </a:solidFill>
        </p:spPr>
        <p:txBody>
          <a:bodyPr wrap="square" lIns="0" tIns="0" rIns="0" bIns="0">
            <a:spAutoFit/>
          </a:bodyPr>
          <a:lstStyle/>
          <a:p>
            <a:pPr algn="ctr" defTabSz="1219140">
              <a:defRPr/>
            </a:pPr>
            <a:r>
              <a:rPr lang="fr-FR" sz="2133" b="1" kern="0" dirty="0">
                <a:solidFill>
                  <a:prstClr val="black"/>
                </a:solidFill>
                <a:latin typeface="Arial" panose="020B0604020202020204" pitchFamily="34" charset="0"/>
                <a:cs typeface="Arial" panose="020B0604020202020204" pitchFamily="34" charset="0"/>
              </a:rPr>
              <a:t>Vulnérabilité</a:t>
            </a:r>
            <a:endParaRPr lang="fr-FR" sz="3200" b="1" kern="0" dirty="0">
              <a:solidFill>
                <a:prstClr val="black"/>
              </a:solidFill>
              <a:latin typeface="Arial" panose="020B0604020202020204" pitchFamily="34" charset="0"/>
              <a:cs typeface="Arial" panose="020B0604020202020204" pitchFamily="34" charset="0"/>
            </a:endParaRPr>
          </a:p>
        </p:txBody>
      </p:sp>
      <p:cxnSp>
        <p:nvCxnSpPr>
          <p:cNvPr id="115" name="Connecteur droit 114">
            <a:extLst>
              <a:ext uri="{FF2B5EF4-FFF2-40B4-BE49-F238E27FC236}">
                <a16:creationId xmlns:a16="http://schemas.microsoft.com/office/drawing/2014/main" id="{DECCC3CB-2799-4017-A22F-6062E0C31D24}"/>
              </a:ext>
            </a:extLst>
          </p:cNvPr>
          <p:cNvCxnSpPr>
            <a:cxnSpLocks/>
            <a:stCxn id="85" idx="2"/>
            <a:endCxn id="113" idx="0"/>
          </p:cNvCxnSpPr>
          <p:nvPr>
            <p:custDataLst>
              <p:tags r:id="rId44"/>
            </p:custDataLst>
          </p:nvPr>
        </p:nvCxnSpPr>
        <p:spPr>
          <a:xfrm>
            <a:off x="3070893" y="4048267"/>
            <a:ext cx="817951" cy="280219"/>
          </a:xfrm>
          <a:prstGeom prst="line">
            <a:avLst/>
          </a:prstGeom>
          <a:noFill/>
          <a:ln w="6350" cap="flat" cmpd="sng" algn="ctr">
            <a:solidFill>
              <a:sysClr val="windowText" lastClr="000000"/>
            </a:solidFill>
            <a:prstDash val="solid"/>
            <a:miter lim="800000"/>
          </a:ln>
          <a:effectLst/>
        </p:spPr>
      </p:cxnSp>
      <p:sp>
        <p:nvSpPr>
          <p:cNvPr id="118" name="Rectangle 117">
            <a:extLst>
              <a:ext uri="{FF2B5EF4-FFF2-40B4-BE49-F238E27FC236}">
                <a16:creationId xmlns:a16="http://schemas.microsoft.com/office/drawing/2014/main" id="{6632C2D5-9127-4853-910E-F6A7922BACF9}"/>
              </a:ext>
            </a:extLst>
          </p:cNvPr>
          <p:cNvSpPr/>
          <p:nvPr>
            <p:custDataLst>
              <p:tags r:id="rId45"/>
            </p:custDataLst>
          </p:nvPr>
        </p:nvSpPr>
        <p:spPr>
          <a:xfrm>
            <a:off x="1810740" y="5120651"/>
            <a:ext cx="91200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Culture</a:t>
            </a:r>
          </a:p>
        </p:txBody>
      </p:sp>
      <p:grpSp>
        <p:nvGrpSpPr>
          <p:cNvPr id="28" name="Groupe 27">
            <a:extLst>
              <a:ext uri="{FF2B5EF4-FFF2-40B4-BE49-F238E27FC236}">
                <a16:creationId xmlns:a16="http://schemas.microsoft.com/office/drawing/2014/main" id="{97D4B0ED-6AE9-4DEB-B40C-83D8454182BD}"/>
              </a:ext>
            </a:extLst>
          </p:cNvPr>
          <p:cNvGrpSpPr/>
          <p:nvPr>
            <p:custDataLst>
              <p:tags r:id="rId46"/>
            </p:custDataLst>
          </p:nvPr>
        </p:nvGrpSpPr>
        <p:grpSpPr>
          <a:xfrm>
            <a:off x="4970379" y="2325464"/>
            <a:ext cx="4208108" cy="2530991"/>
            <a:chOff x="4132973" y="1757340"/>
            <a:chExt cx="3156081" cy="1898243"/>
          </a:xfrm>
        </p:grpSpPr>
        <p:sp>
          <p:nvSpPr>
            <p:cNvPr id="72" name="Ellipse 71">
              <a:extLst>
                <a:ext uri="{FF2B5EF4-FFF2-40B4-BE49-F238E27FC236}">
                  <a16:creationId xmlns:a16="http://schemas.microsoft.com/office/drawing/2014/main" id="{EC79DC53-758E-4165-85C6-92F5E68C8439}"/>
                </a:ext>
              </a:extLst>
            </p:cNvPr>
            <p:cNvSpPr/>
            <p:nvPr/>
          </p:nvSpPr>
          <p:spPr>
            <a:xfrm>
              <a:off x="4991013" y="1757340"/>
              <a:ext cx="1440000" cy="792000"/>
            </a:xfrm>
            <a:prstGeom prst="ellipse">
              <a:avLst/>
            </a:prstGeom>
            <a:solidFill>
              <a:schemeClr val="bg1"/>
            </a:solidFill>
            <a:ln w="38100" cap="flat" cmpd="sng" algn="ctr">
              <a:solidFill>
                <a:schemeClr val="bg1"/>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prstClr val="white"/>
                  </a:solidFill>
                  <a:latin typeface="Arial" panose="020B0604020202020204" pitchFamily="34" charset="0"/>
                  <a:cs typeface="Arial" panose="020B0604020202020204" pitchFamily="34" charset="0"/>
                </a:rPr>
                <a:t>Exposition </a:t>
              </a:r>
              <a:endParaRPr lang="fr-FR" sz="1400" b="1" kern="0" dirty="0">
                <a:solidFill>
                  <a:prstClr val="white"/>
                </a:solidFill>
                <a:latin typeface="Arial" panose="020B0604020202020204" pitchFamily="34" charset="0"/>
                <a:cs typeface="Arial" panose="020B0604020202020204" pitchFamily="34" charset="0"/>
              </a:endParaRPr>
            </a:p>
          </p:txBody>
        </p:sp>
        <p:grpSp>
          <p:nvGrpSpPr>
            <p:cNvPr id="27" name="Groupe 26">
              <a:extLst>
                <a:ext uri="{FF2B5EF4-FFF2-40B4-BE49-F238E27FC236}">
                  <a16:creationId xmlns:a16="http://schemas.microsoft.com/office/drawing/2014/main" id="{B2D1B603-510B-4EB6-AA3B-253C115C0D59}"/>
                </a:ext>
              </a:extLst>
            </p:cNvPr>
            <p:cNvGrpSpPr/>
            <p:nvPr/>
          </p:nvGrpSpPr>
          <p:grpSpPr>
            <a:xfrm>
              <a:off x="4132973" y="2827583"/>
              <a:ext cx="3156081" cy="828000"/>
              <a:chOff x="4132973" y="2827583"/>
              <a:chExt cx="3156081" cy="828000"/>
            </a:xfrm>
          </p:grpSpPr>
          <p:sp>
            <p:nvSpPr>
              <p:cNvPr id="116" name="Ellipse 115">
                <a:extLst>
                  <a:ext uri="{FF2B5EF4-FFF2-40B4-BE49-F238E27FC236}">
                    <a16:creationId xmlns:a16="http://schemas.microsoft.com/office/drawing/2014/main" id="{4199C730-8D0D-4C46-A2D4-50794979C1F6}"/>
                  </a:ext>
                </a:extLst>
              </p:cNvPr>
              <p:cNvSpPr/>
              <p:nvPr/>
            </p:nvSpPr>
            <p:spPr>
              <a:xfrm>
                <a:off x="4132973" y="2845583"/>
                <a:ext cx="1584000" cy="792000"/>
              </a:xfrm>
              <a:prstGeom prst="ellipse">
                <a:avLst/>
              </a:prstGeom>
              <a:solidFill>
                <a:schemeClr val="tx1"/>
              </a:solidFill>
              <a:ln w="38100" cap="flat" cmpd="sng" algn="ctr">
                <a:solidFill>
                  <a:schemeClr val="tx1"/>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prstClr val="white"/>
                    </a:solidFill>
                    <a:latin typeface="Arial" panose="020B0604020202020204" pitchFamily="34" charset="0"/>
                    <a:cs typeface="Arial" panose="020B0604020202020204" pitchFamily="34" charset="0"/>
                  </a:rPr>
                  <a:t>Capacité d’adaptation</a:t>
                </a:r>
              </a:p>
            </p:txBody>
          </p:sp>
          <p:sp>
            <p:nvSpPr>
              <p:cNvPr id="120" name="Ellipse 119">
                <a:extLst>
                  <a:ext uri="{FF2B5EF4-FFF2-40B4-BE49-F238E27FC236}">
                    <a16:creationId xmlns:a16="http://schemas.microsoft.com/office/drawing/2014/main" id="{83EE54DF-A083-4C79-ACC1-573AA0016247}"/>
                  </a:ext>
                </a:extLst>
              </p:cNvPr>
              <p:cNvSpPr/>
              <p:nvPr/>
            </p:nvSpPr>
            <p:spPr>
              <a:xfrm>
                <a:off x="5777054" y="2827583"/>
                <a:ext cx="1512000" cy="828000"/>
              </a:xfrm>
              <a:prstGeom prst="ellipse">
                <a:avLst/>
              </a:prstGeom>
              <a:solidFill>
                <a:schemeClr val="bg2"/>
              </a:solidFill>
              <a:ln w="38100" cap="flat" cmpd="sng" algn="ctr">
                <a:solidFill>
                  <a:schemeClr val="bg2"/>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schemeClr val="accent2"/>
                    </a:solidFill>
                    <a:latin typeface="Arial" panose="020B0604020202020204" pitchFamily="34" charset="0"/>
                    <a:cs typeface="Arial" panose="020B0604020202020204" pitchFamily="34" charset="0"/>
                  </a:rPr>
                  <a:t>Sensibilité</a:t>
                </a:r>
              </a:p>
            </p:txBody>
          </p:sp>
        </p:grpSp>
      </p:grpSp>
      <p:sp>
        <p:nvSpPr>
          <p:cNvPr id="242" name="Espace réservé du texte 3">
            <a:extLst>
              <a:ext uri="{FF2B5EF4-FFF2-40B4-BE49-F238E27FC236}">
                <a16:creationId xmlns:a16="http://schemas.microsoft.com/office/drawing/2014/main" id="{BA82191F-631A-4624-88ED-1B3D6B3DD56E}"/>
              </a:ext>
            </a:extLst>
          </p:cNvPr>
          <p:cNvSpPr txBox="1">
            <a:spLocks/>
          </p:cNvSpPr>
          <p:nvPr>
            <p:custDataLst>
              <p:tags r:id="rId47"/>
            </p:custDataLst>
          </p:nvPr>
        </p:nvSpPr>
        <p:spPr>
          <a:xfrm>
            <a:off x="2576141" y="6318424"/>
            <a:ext cx="8034467" cy="698881"/>
          </a:xfrm>
          <a:prstGeom prst="rect">
            <a:avLst/>
          </a:prstGeom>
        </p:spPr>
        <p:txBody>
          <a:bodyPr/>
          <a:lstStyle>
            <a:lvl1pPr marL="0" indent="-342900" algn="ctr" defTabSz="457200" rtl="0" eaLnBrk="1" latinLnBrk="0" hangingPunct="1">
              <a:spcBef>
                <a:spcPct val="20000"/>
              </a:spcBef>
              <a:buFont typeface="Arial"/>
              <a:buChar char="•"/>
              <a:defRPr sz="32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0">
              <a:buNone/>
            </a:pPr>
            <a:r>
              <a:rPr lang="fr-FR" sz="1600" i="1" u="sng" dirty="0">
                <a:solidFill>
                  <a:schemeClr val="bg1"/>
                </a:solidFill>
                <a:latin typeface="Arial"/>
                <a:cs typeface="Arial"/>
              </a:rPr>
              <a:t>Les différents déterminants affectant la vulnérabilité à la chaleur </a:t>
            </a:r>
          </a:p>
        </p:txBody>
      </p:sp>
      <p:sp>
        <p:nvSpPr>
          <p:cNvPr id="56" name="ZoneTexte 55">
            <a:extLst>
              <a:ext uri="{FF2B5EF4-FFF2-40B4-BE49-F238E27FC236}">
                <a16:creationId xmlns:a16="http://schemas.microsoft.com/office/drawing/2014/main" id="{D271CB4B-1B57-4A9D-AEBD-0C10330F3367}"/>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3</a:t>
            </a:r>
          </a:p>
        </p:txBody>
      </p:sp>
      <p:cxnSp>
        <p:nvCxnSpPr>
          <p:cNvPr id="62" name="Connecteur droit 61">
            <a:extLst>
              <a:ext uri="{FF2B5EF4-FFF2-40B4-BE49-F238E27FC236}">
                <a16:creationId xmlns:a16="http://schemas.microsoft.com/office/drawing/2014/main" id="{BE2C2E09-E572-4BF7-8506-9454CD8C1A92}"/>
              </a:ext>
            </a:extLst>
          </p:cNvPr>
          <p:cNvCxnSpPr>
            <a:cxnSpLocks/>
            <a:stCxn id="116" idx="1"/>
            <a:endCxn id="90" idx="2"/>
          </p:cNvCxnSpPr>
          <p:nvPr>
            <p:custDataLst>
              <p:tags r:id="rId48"/>
            </p:custDataLst>
          </p:nvPr>
        </p:nvCxnSpPr>
        <p:spPr>
          <a:xfrm flipH="1" flipV="1">
            <a:off x="4834388" y="1560357"/>
            <a:ext cx="445286" cy="2370746"/>
          </a:xfrm>
          <a:prstGeom prst="line">
            <a:avLst/>
          </a:prstGeom>
          <a:noFill/>
          <a:ln w="38100" cap="flat" cmpd="sng" algn="ctr">
            <a:solidFill>
              <a:schemeClr val="tx1"/>
            </a:solidFill>
            <a:prstDash val="solid"/>
            <a:miter lim="800000"/>
          </a:ln>
          <a:effectLst/>
        </p:spPr>
      </p:cxnSp>
      <p:sp>
        <p:nvSpPr>
          <p:cNvPr id="63" name="Rectangle 62">
            <a:extLst>
              <a:ext uri="{FF2B5EF4-FFF2-40B4-BE49-F238E27FC236}">
                <a16:creationId xmlns:a16="http://schemas.microsoft.com/office/drawing/2014/main" id="{C245A6DE-D3BB-42D8-9CBD-09AC37DB4CED}"/>
              </a:ext>
            </a:extLst>
          </p:cNvPr>
          <p:cNvSpPr/>
          <p:nvPr>
            <p:custDataLst>
              <p:tags r:id="rId49"/>
            </p:custDataLst>
          </p:nvPr>
        </p:nvSpPr>
        <p:spPr>
          <a:xfrm>
            <a:off x="6318870" y="5517605"/>
            <a:ext cx="1462545" cy="48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7030A0"/>
                </a:solidFill>
                <a:latin typeface="Arial" panose="020B0604020202020204" pitchFamily="34" charset="0"/>
                <a:cs typeface="Arial" panose="020B0604020202020204" pitchFamily="34" charset="0"/>
              </a:rPr>
              <a:t>Pathologies préexistantes</a:t>
            </a:r>
          </a:p>
        </p:txBody>
      </p:sp>
      <p:pic>
        <p:nvPicPr>
          <p:cNvPr id="69" name="Image 68">
            <a:extLst>
              <a:ext uri="{FF2B5EF4-FFF2-40B4-BE49-F238E27FC236}">
                <a16:creationId xmlns:a16="http://schemas.microsoft.com/office/drawing/2014/main" id="{4BFA9DE9-50CA-4684-936A-FB0356AA17DD}"/>
              </a:ext>
            </a:extLst>
          </p:cNvPr>
          <p:cNvPicPr>
            <a:picLocks noChangeAspect="1"/>
          </p:cNvPicPr>
          <p:nvPr/>
        </p:nvPicPr>
        <p:blipFill>
          <a:blip r:embed="rId52"/>
          <a:stretch>
            <a:fillRect/>
          </a:stretch>
        </p:blipFill>
        <p:spPr>
          <a:xfrm>
            <a:off x="10501800" y="4683246"/>
            <a:ext cx="877406" cy="900000"/>
          </a:xfrm>
          <a:prstGeom prst="rect">
            <a:avLst/>
          </a:prstGeom>
        </p:spPr>
      </p:pic>
      <p:sp>
        <p:nvSpPr>
          <p:cNvPr id="57" name="Forme libre : forme 56">
            <a:extLst>
              <a:ext uri="{FF2B5EF4-FFF2-40B4-BE49-F238E27FC236}">
                <a16:creationId xmlns:a16="http://schemas.microsoft.com/office/drawing/2014/main" id="{259859E2-60B3-414A-9056-EA9428A70322}"/>
              </a:ext>
            </a:extLst>
          </p:cNvPr>
          <p:cNvSpPr/>
          <p:nvPr/>
        </p:nvSpPr>
        <p:spPr>
          <a:xfrm>
            <a:off x="2936227" y="834832"/>
            <a:ext cx="8452519" cy="2962537"/>
          </a:xfrm>
          <a:custGeom>
            <a:avLst/>
            <a:gdLst>
              <a:gd name="connsiteX0" fmla="*/ 723236 w 9016430"/>
              <a:gd name="connsiteY0" fmla="*/ 171576 h 3032428"/>
              <a:gd name="connsiteX1" fmla="*/ 8396244 w 9016430"/>
              <a:gd name="connsiteY1" fmla="*/ 290845 h 3032428"/>
              <a:gd name="connsiteX2" fmla="*/ 8207401 w 9016430"/>
              <a:gd name="connsiteY2" fmla="*/ 3014167 h 3032428"/>
              <a:gd name="connsiteX3" fmla="*/ 5404566 w 9016430"/>
              <a:gd name="connsiteY3" fmla="*/ 1463663 h 3032428"/>
              <a:gd name="connsiteX4" fmla="*/ 852444 w 9016430"/>
              <a:gd name="connsiteY4" fmla="*/ 1125732 h 3032428"/>
              <a:gd name="connsiteX5" fmla="*/ 723236 w 9016430"/>
              <a:gd name="connsiteY5" fmla="*/ 171576 h 3032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16430" h="3032428">
                <a:moveTo>
                  <a:pt x="723236" y="171576"/>
                </a:moveTo>
                <a:cubicBezTo>
                  <a:pt x="1980536" y="32428"/>
                  <a:pt x="7148883" y="-182920"/>
                  <a:pt x="8396244" y="290845"/>
                </a:cubicBezTo>
                <a:cubicBezTo>
                  <a:pt x="9643605" y="764610"/>
                  <a:pt x="8706014" y="2818697"/>
                  <a:pt x="8207401" y="3014167"/>
                </a:cubicBezTo>
                <a:cubicBezTo>
                  <a:pt x="7708788" y="3209637"/>
                  <a:pt x="6630392" y="1778402"/>
                  <a:pt x="5404566" y="1463663"/>
                </a:cubicBezTo>
                <a:cubicBezTo>
                  <a:pt x="4178740" y="1148924"/>
                  <a:pt x="1632666" y="1337767"/>
                  <a:pt x="852444" y="1125732"/>
                </a:cubicBezTo>
                <a:cubicBezTo>
                  <a:pt x="72222" y="913697"/>
                  <a:pt x="-534064" y="310724"/>
                  <a:pt x="723236" y="171576"/>
                </a:cubicBezTo>
                <a:close/>
              </a:path>
            </a:pathLst>
          </a:custGeom>
          <a:noFill/>
          <a:ln w="57150">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60" name="Forme libre : forme 59">
            <a:extLst>
              <a:ext uri="{FF2B5EF4-FFF2-40B4-BE49-F238E27FC236}">
                <a16:creationId xmlns:a16="http://schemas.microsoft.com/office/drawing/2014/main" id="{A51813C4-C3B2-4E25-868E-C953A7C5838F}"/>
              </a:ext>
            </a:extLst>
          </p:cNvPr>
          <p:cNvSpPr/>
          <p:nvPr/>
        </p:nvSpPr>
        <p:spPr>
          <a:xfrm>
            <a:off x="6358909" y="4905066"/>
            <a:ext cx="4211368" cy="1376698"/>
          </a:xfrm>
          <a:custGeom>
            <a:avLst/>
            <a:gdLst>
              <a:gd name="connsiteX0" fmla="*/ 2925534 w 4211368"/>
              <a:gd name="connsiteY0" fmla="*/ 4608 h 1781775"/>
              <a:gd name="connsiteX1" fmla="*/ 4197743 w 4211368"/>
              <a:gd name="connsiteY1" fmla="*/ 302782 h 1781775"/>
              <a:gd name="connsiteX2" fmla="*/ 3372795 w 4211368"/>
              <a:gd name="connsiteY2" fmla="*/ 1704200 h 1781775"/>
              <a:gd name="connsiteX3" fmla="*/ 152517 w 4211368"/>
              <a:gd name="connsiteY3" fmla="*/ 1475600 h 1781775"/>
              <a:gd name="connsiteX4" fmla="*/ 768743 w 4211368"/>
              <a:gd name="connsiteY4" fmla="*/ 422052 h 1781775"/>
              <a:gd name="connsiteX5" fmla="*/ 2925534 w 4211368"/>
              <a:gd name="connsiteY5" fmla="*/ 4608 h 1781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11368" h="1781775">
                <a:moveTo>
                  <a:pt x="2925534" y="4608"/>
                </a:moveTo>
                <a:cubicBezTo>
                  <a:pt x="3497034" y="-15270"/>
                  <a:pt x="4123200" y="19517"/>
                  <a:pt x="4197743" y="302782"/>
                </a:cubicBezTo>
                <a:cubicBezTo>
                  <a:pt x="4272287" y="586047"/>
                  <a:pt x="4046999" y="1508730"/>
                  <a:pt x="3372795" y="1704200"/>
                </a:cubicBezTo>
                <a:cubicBezTo>
                  <a:pt x="2698591" y="1899670"/>
                  <a:pt x="586526" y="1689291"/>
                  <a:pt x="152517" y="1475600"/>
                </a:cubicBezTo>
                <a:cubicBezTo>
                  <a:pt x="-281492" y="1261909"/>
                  <a:pt x="301604" y="665561"/>
                  <a:pt x="768743" y="422052"/>
                </a:cubicBezTo>
                <a:cubicBezTo>
                  <a:pt x="1235882" y="178543"/>
                  <a:pt x="2354034" y="24486"/>
                  <a:pt x="2925534" y="4608"/>
                </a:cubicBezTo>
                <a:close/>
              </a:path>
            </a:pathLst>
          </a:custGeom>
          <a:noFill/>
          <a:ln w="571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Forme libre : forme 8">
            <a:extLst>
              <a:ext uri="{FF2B5EF4-FFF2-40B4-BE49-F238E27FC236}">
                <a16:creationId xmlns:a16="http://schemas.microsoft.com/office/drawing/2014/main" id="{7558C60A-A7F3-4FF5-A90B-607BBF5D2A57}"/>
              </a:ext>
            </a:extLst>
          </p:cNvPr>
          <p:cNvSpPr/>
          <p:nvPr/>
        </p:nvSpPr>
        <p:spPr>
          <a:xfrm>
            <a:off x="4661768" y="2183067"/>
            <a:ext cx="4622364" cy="2837345"/>
          </a:xfrm>
          <a:custGeom>
            <a:avLst/>
            <a:gdLst>
              <a:gd name="connsiteX0" fmla="*/ 1780660 w 4967304"/>
              <a:gd name="connsiteY0" fmla="*/ 298893 h 2981918"/>
              <a:gd name="connsiteX1" fmla="*/ 3337612 w 4967304"/>
              <a:gd name="connsiteY1" fmla="*/ 249466 h 2981918"/>
              <a:gd name="connsiteX2" fmla="*/ 4943990 w 4967304"/>
              <a:gd name="connsiteY2" fmla="*/ 2424255 h 2981918"/>
              <a:gd name="connsiteX3" fmla="*/ 2064866 w 4967304"/>
              <a:gd name="connsiteY3" fmla="*/ 2980309 h 2981918"/>
              <a:gd name="connsiteX4" fmla="*/ 1288 w 4967304"/>
              <a:gd name="connsiteY4" fmla="*/ 2498395 h 2981918"/>
              <a:gd name="connsiteX5" fmla="*/ 1780660 w 4967304"/>
              <a:gd name="connsiteY5" fmla="*/ 298893 h 298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304" h="2981918">
                <a:moveTo>
                  <a:pt x="1780660" y="298893"/>
                </a:moveTo>
                <a:cubicBezTo>
                  <a:pt x="2336714" y="-75928"/>
                  <a:pt x="2810390" y="-104761"/>
                  <a:pt x="3337612" y="249466"/>
                </a:cubicBezTo>
                <a:cubicBezTo>
                  <a:pt x="3864834" y="603693"/>
                  <a:pt x="5156114" y="1969115"/>
                  <a:pt x="4943990" y="2424255"/>
                </a:cubicBezTo>
                <a:cubicBezTo>
                  <a:pt x="4731866" y="2879396"/>
                  <a:pt x="2888650" y="2967952"/>
                  <a:pt x="2064866" y="2980309"/>
                </a:cubicBezTo>
                <a:cubicBezTo>
                  <a:pt x="1241082" y="2992666"/>
                  <a:pt x="48656" y="2943238"/>
                  <a:pt x="1288" y="2498395"/>
                </a:cubicBezTo>
                <a:cubicBezTo>
                  <a:pt x="-46080" y="2053552"/>
                  <a:pt x="1224606" y="673714"/>
                  <a:pt x="1780660" y="298893"/>
                </a:cubicBezTo>
                <a:close/>
              </a:path>
            </a:pathLst>
          </a:custGeom>
          <a:no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67" name="Graphique 66" descr="Maison avec un remplissage uni">
            <a:extLst>
              <a:ext uri="{FF2B5EF4-FFF2-40B4-BE49-F238E27FC236}">
                <a16:creationId xmlns:a16="http://schemas.microsoft.com/office/drawing/2014/main" id="{CC7E1F80-3DAF-4D0A-9675-19DCBB8ED5F3}"/>
              </a:ext>
            </a:extLst>
          </p:cNvPr>
          <p:cNvPicPr>
            <a:picLocks noChangeAspect="1"/>
          </p:cNvPicPr>
          <p:nvPr/>
        </p:nvPicPr>
        <p:blipFill>
          <a:blip r:embed="rId53">
            <a:extLst>
              <a:ext uri="{96DAC541-7B7A-43D3-8B79-37D633B846F1}">
                <asvg:svgBlip xmlns:asvg="http://schemas.microsoft.com/office/drawing/2016/SVG/main" r:embed="rId54"/>
              </a:ext>
            </a:extLst>
          </a:blip>
          <a:stretch>
            <a:fillRect/>
          </a:stretch>
        </p:blipFill>
        <p:spPr>
          <a:xfrm>
            <a:off x="1900823" y="946218"/>
            <a:ext cx="900000" cy="900000"/>
          </a:xfrm>
          <a:prstGeom prst="rect">
            <a:avLst/>
          </a:prstGeom>
        </p:spPr>
      </p:pic>
    </p:spTree>
    <p:extLst>
      <p:ext uri="{BB962C8B-B14F-4D97-AF65-F5344CB8AC3E}">
        <p14:creationId xmlns:p14="http://schemas.microsoft.com/office/powerpoint/2010/main" val="3342113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1"/>
            </p:custDataLst>
          </p:nvPr>
        </p:nvSpPr>
        <p:spPr>
          <a:xfrm>
            <a:off x="2078768" y="63408"/>
            <a:ext cx="8034467" cy="698881"/>
          </a:xfrm>
        </p:spPr>
        <p:txBody>
          <a:bodyPr/>
          <a:lstStyle/>
          <a:p>
            <a:pPr indent="0">
              <a:buNone/>
            </a:pPr>
            <a:r>
              <a:rPr lang="fr-FR" sz="3200" b="1" dirty="0">
                <a:solidFill>
                  <a:schemeClr val="tx2"/>
                </a:solidFill>
                <a:latin typeface="Arial"/>
                <a:cs typeface="Arial"/>
              </a:rPr>
              <a:t>Les déterminants du risque sanitaire</a:t>
            </a:r>
          </a:p>
        </p:txBody>
      </p:sp>
      <p:cxnSp>
        <p:nvCxnSpPr>
          <p:cNvPr id="70" name="Connecteur droit 69">
            <a:extLst>
              <a:ext uri="{FF2B5EF4-FFF2-40B4-BE49-F238E27FC236}">
                <a16:creationId xmlns:a16="http://schemas.microsoft.com/office/drawing/2014/main" id="{971728FC-0FAA-41A2-ABB3-5557A9C13000}"/>
              </a:ext>
            </a:extLst>
          </p:cNvPr>
          <p:cNvCxnSpPr>
            <a:cxnSpLocks/>
            <a:stCxn id="85" idx="2"/>
            <a:endCxn id="118" idx="0"/>
          </p:cNvCxnSpPr>
          <p:nvPr>
            <p:custDataLst>
              <p:tags r:id="rId2"/>
            </p:custDataLst>
          </p:nvPr>
        </p:nvCxnSpPr>
        <p:spPr>
          <a:xfrm flipH="1">
            <a:off x="2266742" y="4048267"/>
            <a:ext cx="804151" cy="1072384"/>
          </a:xfrm>
          <a:prstGeom prst="line">
            <a:avLst/>
          </a:prstGeom>
          <a:noFill/>
          <a:ln w="6350" cap="flat" cmpd="sng" algn="ctr">
            <a:solidFill>
              <a:sysClr val="windowText" lastClr="000000"/>
            </a:solidFill>
            <a:prstDash val="solid"/>
            <a:miter lim="800000"/>
          </a:ln>
          <a:effectLst/>
        </p:spPr>
      </p:cxnSp>
      <p:cxnSp>
        <p:nvCxnSpPr>
          <p:cNvPr id="71" name="Connecteur droit 70">
            <a:extLst>
              <a:ext uri="{FF2B5EF4-FFF2-40B4-BE49-F238E27FC236}">
                <a16:creationId xmlns:a16="http://schemas.microsoft.com/office/drawing/2014/main" id="{635B6FAD-EE9E-4E5B-9D4A-2D777E75414C}"/>
              </a:ext>
            </a:extLst>
          </p:cNvPr>
          <p:cNvCxnSpPr>
            <a:cxnSpLocks/>
            <a:stCxn id="85" idx="3"/>
          </p:cNvCxnSpPr>
          <p:nvPr>
            <p:custDataLst>
              <p:tags r:id="rId3"/>
            </p:custDataLst>
          </p:nvPr>
        </p:nvCxnSpPr>
        <p:spPr>
          <a:xfrm>
            <a:off x="3919275" y="3808269"/>
            <a:ext cx="3629956" cy="824511"/>
          </a:xfrm>
          <a:prstGeom prst="line">
            <a:avLst/>
          </a:prstGeom>
          <a:noFill/>
          <a:ln w="38100" cap="flat" cmpd="sng" algn="ctr">
            <a:solidFill>
              <a:schemeClr val="bg2"/>
            </a:solidFill>
            <a:prstDash val="solid"/>
            <a:miter lim="800000"/>
          </a:ln>
          <a:effectLst/>
        </p:spPr>
      </p:cxnSp>
      <p:cxnSp>
        <p:nvCxnSpPr>
          <p:cNvPr id="74" name="Connecteur droit 73">
            <a:extLst>
              <a:ext uri="{FF2B5EF4-FFF2-40B4-BE49-F238E27FC236}">
                <a16:creationId xmlns:a16="http://schemas.microsoft.com/office/drawing/2014/main" id="{525DCD54-A428-4694-9606-3873C4AD0A00}"/>
              </a:ext>
            </a:extLst>
          </p:cNvPr>
          <p:cNvCxnSpPr>
            <a:cxnSpLocks/>
            <a:endCxn id="120" idx="4"/>
          </p:cNvCxnSpPr>
          <p:nvPr>
            <p:custDataLst>
              <p:tags r:id="rId4"/>
            </p:custDataLst>
          </p:nvPr>
        </p:nvCxnSpPr>
        <p:spPr>
          <a:xfrm flipV="1">
            <a:off x="6973888" y="4856453"/>
            <a:ext cx="1196601" cy="669312"/>
          </a:xfrm>
          <a:prstGeom prst="line">
            <a:avLst/>
          </a:prstGeom>
          <a:noFill/>
          <a:ln w="38100" cap="flat" cmpd="sng" algn="ctr">
            <a:solidFill>
              <a:schemeClr val="bg2"/>
            </a:solidFill>
            <a:prstDash val="solid"/>
            <a:miter lim="800000"/>
          </a:ln>
          <a:effectLst/>
        </p:spPr>
      </p:cxnSp>
      <p:sp>
        <p:nvSpPr>
          <p:cNvPr id="75" name="Rectangle 74">
            <a:extLst>
              <a:ext uri="{FF2B5EF4-FFF2-40B4-BE49-F238E27FC236}">
                <a16:creationId xmlns:a16="http://schemas.microsoft.com/office/drawing/2014/main" id="{3F27B1F4-5687-4F7F-85D6-89119A49F479}"/>
              </a:ext>
            </a:extLst>
          </p:cNvPr>
          <p:cNvSpPr/>
          <p:nvPr>
            <p:custDataLst>
              <p:tags r:id="rId5"/>
            </p:custDataLst>
          </p:nvPr>
        </p:nvSpPr>
        <p:spPr>
          <a:xfrm>
            <a:off x="9742731" y="4936475"/>
            <a:ext cx="624335"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7030A0"/>
                </a:solidFill>
                <a:latin typeface="Arial" panose="020B0604020202020204" pitchFamily="34" charset="0"/>
                <a:cs typeface="Arial" panose="020B0604020202020204" pitchFamily="34" charset="0"/>
              </a:rPr>
              <a:t>Age</a:t>
            </a:r>
          </a:p>
        </p:txBody>
      </p:sp>
      <p:cxnSp>
        <p:nvCxnSpPr>
          <p:cNvPr id="76" name="Connecteur droit 75">
            <a:extLst>
              <a:ext uri="{FF2B5EF4-FFF2-40B4-BE49-F238E27FC236}">
                <a16:creationId xmlns:a16="http://schemas.microsoft.com/office/drawing/2014/main" id="{53759441-A3F8-44AC-A8FF-A1756C7497A7}"/>
              </a:ext>
            </a:extLst>
          </p:cNvPr>
          <p:cNvCxnSpPr>
            <a:cxnSpLocks/>
            <a:endCxn id="120" idx="4"/>
          </p:cNvCxnSpPr>
          <p:nvPr>
            <p:custDataLst>
              <p:tags r:id="rId6"/>
            </p:custDataLst>
          </p:nvPr>
        </p:nvCxnSpPr>
        <p:spPr>
          <a:xfrm flipH="1" flipV="1">
            <a:off x="8170488" y="4856453"/>
            <a:ext cx="749419" cy="868672"/>
          </a:xfrm>
          <a:prstGeom prst="line">
            <a:avLst/>
          </a:prstGeom>
          <a:noFill/>
          <a:ln w="38100" cap="flat" cmpd="sng" algn="ctr">
            <a:solidFill>
              <a:schemeClr val="bg2"/>
            </a:solidFill>
            <a:prstDash val="solid"/>
            <a:miter lim="800000"/>
          </a:ln>
          <a:effectLst/>
        </p:spPr>
      </p:cxnSp>
      <p:sp>
        <p:nvSpPr>
          <p:cNvPr id="77" name="Rectangle 76">
            <a:extLst>
              <a:ext uri="{FF2B5EF4-FFF2-40B4-BE49-F238E27FC236}">
                <a16:creationId xmlns:a16="http://schemas.microsoft.com/office/drawing/2014/main" id="{C6A24B84-E3A4-4DB3-A496-E559C12D70B7}"/>
              </a:ext>
            </a:extLst>
          </p:cNvPr>
          <p:cNvSpPr/>
          <p:nvPr>
            <p:custDataLst>
              <p:tags r:id="rId7"/>
            </p:custDataLst>
          </p:nvPr>
        </p:nvSpPr>
        <p:spPr>
          <a:xfrm>
            <a:off x="9032248" y="5341231"/>
            <a:ext cx="77070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7030A0"/>
                </a:solidFill>
                <a:latin typeface="Arial" panose="020B0604020202020204" pitchFamily="34" charset="0"/>
                <a:cs typeface="Arial" panose="020B0604020202020204" pitchFamily="34" charset="0"/>
              </a:rPr>
              <a:t>Sexe</a:t>
            </a:r>
          </a:p>
        </p:txBody>
      </p:sp>
      <p:cxnSp>
        <p:nvCxnSpPr>
          <p:cNvPr id="78" name="Connecteur droit 77">
            <a:extLst>
              <a:ext uri="{FF2B5EF4-FFF2-40B4-BE49-F238E27FC236}">
                <a16:creationId xmlns:a16="http://schemas.microsoft.com/office/drawing/2014/main" id="{D806B050-9B9A-421F-9CA6-62931A62C07E}"/>
              </a:ext>
            </a:extLst>
          </p:cNvPr>
          <p:cNvCxnSpPr>
            <a:cxnSpLocks/>
            <a:stCxn id="77" idx="0"/>
            <a:endCxn id="120" idx="4"/>
          </p:cNvCxnSpPr>
          <p:nvPr>
            <p:custDataLst>
              <p:tags r:id="rId8"/>
            </p:custDataLst>
          </p:nvPr>
        </p:nvCxnSpPr>
        <p:spPr>
          <a:xfrm flipH="1" flipV="1">
            <a:off x="8170488" y="4856454"/>
            <a:ext cx="1247115" cy="484779"/>
          </a:xfrm>
          <a:prstGeom prst="line">
            <a:avLst/>
          </a:prstGeom>
          <a:noFill/>
          <a:ln w="38100" cap="flat" cmpd="sng" algn="ctr">
            <a:solidFill>
              <a:schemeClr val="bg2"/>
            </a:solidFill>
            <a:prstDash val="solid"/>
            <a:miter lim="800000"/>
          </a:ln>
          <a:effectLst/>
        </p:spPr>
      </p:cxnSp>
      <p:sp>
        <p:nvSpPr>
          <p:cNvPr id="79" name="Rectangle 78">
            <a:extLst>
              <a:ext uri="{FF2B5EF4-FFF2-40B4-BE49-F238E27FC236}">
                <a16:creationId xmlns:a16="http://schemas.microsoft.com/office/drawing/2014/main" id="{7BCD2B35-9B00-4A71-9742-5A64AE9ACA5C}"/>
              </a:ext>
            </a:extLst>
          </p:cNvPr>
          <p:cNvSpPr/>
          <p:nvPr>
            <p:custDataLst>
              <p:tags r:id="rId9"/>
            </p:custDataLst>
          </p:nvPr>
        </p:nvSpPr>
        <p:spPr>
          <a:xfrm>
            <a:off x="8416226" y="5742783"/>
            <a:ext cx="1524525"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7030A0"/>
                </a:solidFill>
                <a:latin typeface="Arial" panose="020B0604020202020204" pitchFamily="34" charset="0"/>
                <a:cs typeface="Arial" panose="020B0604020202020204" pitchFamily="34" charset="0"/>
              </a:rPr>
              <a:t>Corpulence et morphologie</a:t>
            </a:r>
          </a:p>
        </p:txBody>
      </p:sp>
      <p:cxnSp>
        <p:nvCxnSpPr>
          <p:cNvPr id="80" name="Connecteur droit 79">
            <a:extLst>
              <a:ext uri="{FF2B5EF4-FFF2-40B4-BE49-F238E27FC236}">
                <a16:creationId xmlns:a16="http://schemas.microsoft.com/office/drawing/2014/main" id="{F9E99C0F-C4C4-405C-A729-1447896B2E78}"/>
              </a:ext>
            </a:extLst>
          </p:cNvPr>
          <p:cNvCxnSpPr>
            <a:cxnSpLocks/>
            <a:stCxn id="75" idx="1"/>
            <a:endCxn id="120" idx="4"/>
          </p:cNvCxnSpPr>
          <p:nvPr>
            <p:custDataLst>
              <p:tags r:id="rId10"/>
            </p:custDataLst>
          </p:nvPr>
        </p:nvCxnSpPr>
        <p:spPr>
          <a:xfrm flipH="1" flipV="1">
            <a:off x="8170488" y="4856455"/>
            <a:ext cx="1572243" cy="200023"/>
          </a:xfrm>
          <a:prstGeom prst="line">
            <a:avLst/>
          </a:prstGeom>
          <a:noFill/>
          <a:ln w="38100" cap="flat" cmpd="sng" algn="ctr">
            <a:solidFill>
              <a:schemeClr val="bg2"/>
            </a:solidFill>
            <a:prstDash val="solid"/>
            <a:miter lim="800000"/>
          </a:ln>
          <a:effectLst/>
        </p:spPr>
      </p:cxnSp>
      <p:sp>
        <p:nvSpPr>
          <p:cNvPr id="82" name="Rectangle 81">
            <a:extLst>
              <a:ext uri="{FF2B5EF4-FFF2-40B4-BE49-F238E27FC236}">
                <a16:creationId xmlns:a16="http://schemas.microsoft.com/office/drawing/2014/main" id="{85C83CAE-F578-4DD9-A470-59ED551F98C4}"/>
              </a:ext>
            </a:extLst>
          </p:cNvPr>
          <p:cNvSpPr/>
          <p:nvPr>
            <p:custDataLst>
              <p:tags r:id="rId11"/>
            </p:custDataLst>
          </p:nvPr>
        </p:nvSpPr>
        <p:spPr>
          <a:xfrm>
            <a:off x="4417028" y="5398611"/>
            <a:ext cx="1672973"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Accès au soin </a:t>
            </a:r>
          </a:p>
        </p:txBody>
      </p:sp>
      <p:cxnSp>
        <p:nvCxnSpPr>
          <p:cNvPr id="83" name="Connecteur droit 82">
            <a:extLst>
              <a:ext uri="{FF2B5EF4-FFF2-40B4-BE49-F238E27FC236}">
                <a16:creationId xmlns:a16="http://schemas.microsoft.com/office/drawing/2014/main" id="{9F75D168-0984-4248-8148-776B96A5A49F}"/>
              </a:ext>
            </a:extLst>
          </p:cNvPr>
          <p:cNvCxnSpPr>
            <a:cxnSpLocks/>
            <a:stCxn id="82" idx="0"/>
            <a:endCxn id="120" idx="3"/>
          </p:cNvCxnSpPr>
          <p:nvPr>
            <p:custDataLst>
              <p:tags r:id="rId12"/>
            </p:custDataLst>
          </p:nvPr>
        </p:nvCxnSpPr>
        <p:spPr>
          <a:xfrm flipV="1">
            <a:off x="5253516" y="4694777"/>
            <a:ext cx="2204209" cy="703836"/>
          </a:xfrm>
          <a:prstGeom prst="line">
            <a:avLst/>
          </a:prstGeom>
          <a:noFill/>
          <a:ln w="38100" cap="flat" cmpd="sng" algn="ctr">
            <a:solidFill>
              <a:schemeClr val="tx1"/>
            </a:solidFill>
            <a:prstDash val="solid"/>
            <a:miter lim="800000"/>
          </a:ln>
          <a:effectLst/>
        </p:spPr>
      </p:cxnSp>
      <p:sp>
        <p:nvSpPr>
          <p:cNvPr id="84" name="Rectangle 83">
            <a:extLst>
              <a:ext uri="{FF2B5EF4-FFF2-40B4-BE49-F238E27FC236}">
                <a16:creationId xmlns:a16="http://schemas.microsoft.com/office/drawing/2014/main" id="{C067E46A-2AE0-4F14-80EF-190883A35646}"/>
              </a:ext>
            </a:extLst>
          </p:cNvPr>
          <p:cNvSpPr/>
          <p:nvPr>
            <p:custDataLst>
              <p:tags r:id="rId13"/>
            </p:custDataLst>
          </p:nvPr>
        </p:nvSpPr>
        <p:spPr>
          <a:xfrm>
            <a:off x="2815223" y="2989278"/>
            <a:ext cx="1475951"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Sédentarité</a:t>
            </a:r>
          </a:p>
        </p:txBody>
      </p:sp>
      <p:sp>
        <p:nvSpPr>
          <p:cNvPr id="85" name="Rectangle : coins arrondis 84">
            <a:extLst>
              <a:ext uri="{FF2B5EF4-FFF2-40B4-BE49-F238E27FC236}">
                <a16:creationId xmlns:a16="http://schemas.microsoft.com/office/drawing/2014/main" id="{D0AB226A-1892-4AB2-8BBC-6CF037DF9D32}"/>
              </a:ext>
            </a:extLst>
          </p:cNvPr>
          <p:cNvSpPr/>
          <p:nvPr>
            <p:custDataLst>
              <p:tags r:id="rId14"/>
            </p:custDataLst>
          </p:nvPr>
        </p:nvSpPr>
        <p:spPr>
          <a:xfrm>
            <a:off x="2222508" y="3568267"/>
            <a:ext cx="1696769" cy="480000"/>
          </a:xfrm>
          <a:prstGeom prst="roundRect">
            <a:avLst/>
          </a:prstGeom>
          <a:solidFill>
            <a:sysClr val="windowText" lastClr="000000">
              <a:lumMod val="65000"/>
              <a:lumOff val="35000"/>
            </a:sysClr>
          </a:solidFill>
          <a:ln w="12700" cap="flat" cmpd="sng" algn="ctr">
            <a:solidFill>
              <a:sysClr val="windowText" lastClr="000000"/>
            </a:solidFill>
            <a:prstDash val="solid"/>
            <a:miter lim="800000"/>
          </a:ln>
          <a:effectLst/>
        </p:spPr>
        <p:txBody>
          <a:bodyPr rtlCol="0" anchor="ctr"/>
          <a:lstStyle/>
          <a:p>
            <a:pPr algn="ctr" defTabSz="1219140">
              <a:defRPr/>
            </a:pPr>
            <a:r>
              <a:rPr lang="fr-FR" sz="1467" kern="0" dirty="0">
                <a:solidFill>
                  <a:prstClr val="white"/>
                </a:solidFill>
                <a:latin typeface="Arial" panose="020B0604020202020204" pitchFamily="34" charset="0"/>
                <a:cs typeface="Arial" panose="020B0604020202020204" pitchFamily="34" charset="0"/>
              </a:rPr>
              <a:t>Perception - Comportement</a:t>
            </a:r>
          </a:p>
        </p:txBody>
      </p:sp>
      <p:sp>
        <p:nvSpPr>
          <p:cNvPr id="86" name="Rectangle 85">
            <a:extLst>
              <a:ext uri="{FF2B5EF4-FFF2-40B4-BE49-F238E27FC236}">
                <a16:creationId xmlns:a16="http://schemas.microsoft.com/office/drawing/2014/main" id="{DBA60C8A-6911-4115-9493-71A24C71804D}"/>
              </a:ext>
            </a:extLst>
          </p:cNvPr>
          <p:cNvSpPr/>
          <p:nvPr>
            <p:custDataLst>
              <p:tags r:id="rId15"/>
            </p:custDataLst>
          </p:nvPr>
        </p:nvSpPr>
        <p:spPr>
          <a:xfrm>
            <a:off x="3555386" y="2481706"/>
            <a:ext cx="1272071" cy="24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Profession</a:t>
            </a:r>
          </a:p>
        </p:txBody>
      </p:sp>
      <p:cxnSp>
        <p:nvCxnSpPr>
          <p:cNvPr id="87" name="Connecteur droit 86">
            <a:extLst>
              <a:ext uri="{FF2B5EF4-FFF2-40B4-BE49-F238E27FC236}">
                <a16:creationId xmlns:a16="http://schemas.microsoft.com/office/drawing/2014/main" id="{C853AF96-229A-482D-931F-32BEE9F0ECBC}"/>
              </a:ext>
            </a:extLst>
          </p:cNvPr>
          <p:cNvCxnSpPr>
            <a:cxnSpLocks/>
            <a:stCxn id="85" idx="3"/>
            <a:endCxn id="72" idx="2"/>
          </p:cNvCxnSpPr>
          <p:nvPr>
            <p:custDataLst>
              <p:tags r:id="rId16"/>
            </p:custDataLst>
          </p:nvPr>
        </p:nvCxnSpPr>
        <p:spPr>
          <a:xfrm flipV="1">
            <a:off x="3919276" y="2853462"/>
            <a:ext cx="2195157" cy="954805"/>
          </a:xfrm>
          <a:prstGeom prst="line">
            <a:avLst/>
          </a:prstGeom>
          <a:noFill/>
          <a:ln w="38100" cap="flat" cmpd="sng" algn="ctr">
            <a:solidFill>
              <a:schemeClr val="bg1"/>
            </a:solidFill>
            <a:prstDash val="solid"/>
            <a:miter lim="800000"/>
          </a:ln>
          <a:effectLst/>
        </p:spPr>
      </p:cxnSp>
      <p:cxnSp>
        <p:nvCxnSpPr>
          <p:cNvPr id="88" name="Connecteur droit 87">
            <a:extLst>
              <a:ext uri="{FF2B5EF4-FFF2-40B4-BE49-F238E27FC236}">
                <a16:creationId xmlns:a16="http://schemas.microsoft.com/office/drawing/2014/main" id="{F75A5C2E-09BB-4A9D-B5CA-7DFFD9FA357C}"/>
              </a:ext>
            </a:extLst>
          </p:cNvPr>
          <p:cNvCxnSpPr>
            <a:cxnSpLocks/>
            <a:stCxn id="72" idx="2"/>
            <a:endCxn id="84" idx="3"/>
          </p:cNvCxnSpPr>
          <p:nvPr>
            <p:custDataLst>
              <p:tags r:id="rId17"/>
            </p:custDataLst>
          </p:nvPr>
        </p:nvCxnSpPr>
        <p:spPr>
          <a:xfrm flipH="1">
            <a:off x="4291174" y="2853462"/>
            <a:ext cx="1823260" cy="255816"/>
          </a:xfrm>
          <a:prstGeom prst="line">
            <a:avLst/>
          </a:prstGeom>
          <a:noFill/>
          <a:ln w="38100" cap="flat" cmpd="sng" algn="ctr">
            <a:solidFill>
              <a:schemeClr val="bg1"/>
            </a:solidFill>
            <a:prstDash val="solid"/>
            <a:miter lim="800000"/>
          </a:ln>
          <a:effectLst/>
        </p:spPr>
      </p:cxnSp>
      <p:cxnSp>
        <p:nvCxnSpPr>
          <p:cNvPr id="89" name="Connecteur droit 88">
            <a:extLst>
              <a:ext uri="{FF2B5EF4-FFF2-40B4-BE49-F238E27FC236}">
                <a16:creationId xmlns:a16="http://schemas.microsoft.com/office/drawing/2014/main" id="{F8F2D81D-A159-4F3E-8693-FC2CFE8E3E7B}"/>
              </a:ext>
            </a:extLst>
          </p:cNvPr>
          <p:cNvCxnSpPr>
            <a:cxnSpLocks/>
            <a:stCxn id="72" idx="2"/>
            <a:endCxn id="86" idx="3"/>
          </p:cNvCxnSpPr>
          <p:nvPr>
            <p:custDataLst>
              <p:tags r:id="rId18"/>
            </p:custDataLst>
          </p:nvPr>
        </p:nvCxnSpPr>
        <p:spPr>
          <a:xfrm flipH="1" flipV="1">
            <a:off x="4827457" y="2601706"/>
            <a:ext cx="1286975" cy="251758"/>
          </a:xfrm>
          <a:prstGeom prst="line">
            <a:avLst/>
          </a:prstGeom>
          <a:noFill/>
          <a:ln w="38100" cap="flat" cmpd="sng" algn="ctr">
            <a:solidFill>
              <a:schemeClr val="bg1"/>
            </a:solidFill>
            <a:prstDash val="solid"/>
            <a:miter lim="800000"/>
          </a:ln>
          <a:effectLst/>
        </p:spPr>
      </p:cxnSp>
      <p:sp>
        <p:nvSpPr>
          <p:cNvPr id="90" name="Rectangle 89">
            <a:extLst>
              <a:ext uri="{FF2B5EF4-FFF2-40B4-BE49-F238E27FC236}">
                <a16:creationId xmlns:a16="http://schemas.microsoft.com/office/drawing/2014/main" id="{FB5FA496-5E60-4A94-8605-3B454DF2B4ED}"/>
              </a:ext>
            </a:extLst>
          </p:cNvPr>
          <p:cNvSpPr/>
          <p:nvPr>
            <p:custDataLst>
              <p:tags r:id="rId19"/>
            </p:custDataLst>
          </p:nvPr>
        </p:nvSpPr>
        <p:spPr>
          <a:xfrm>
            <a:off x="3528146" y="1128357"/>
            <a:ext cx="2612484" cy="432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Capacité d’aération et de rafraîchissement actif</a:t>
            </a:r>
          </a:p>
        </p:txBody>
      </p:sp>
      <p:cxnSp>
        <p:nvCxnSpPr>
          <p:cNvPr id="91" name="Connecteur droit 90">
            <a:extLst>
              <a:ext uri="{FF2B5EF4-FFF2-40B4-BE49-F238E27FC236}">
                <a16:creationId xmlns:a16="http://schemas.microsoft.com/office/drawing/2014/main" id="{463ABEFC-B44F-41E1-94AF-25CB9BBB7EF7}"/>
              </a:ext>
            </a:extLst>
          </p:cNvPr>
          <p:cNvCxnSpPr>
            <a:cxnSpLocks/>
            <a:stCxn id="90" idx="2"/>
            <a:endCxn id="72" idx="0"/>
          </p:cNvCxnSpPr>
          <p:nvPr>
            <p:custDataLst>
              <p:tags r:id="rId20"/>
            </p:custDataLst>
          </p:nvPr>
        </p:nvCxnSpPr>
        <p:spPr>
          <a:xfrm>
            <a:off x="4834388" y="1560357"/>
            <a:ext cx="2240044" cy="765107"/>
          </a:xfrm>
          <a:prstGeom prst="line">
            <a:avLst/>
          </a:prstGeom>
          <a:noFill/>
          <a:ln w="38100" cap="flat" cmpd="sng" algn="ctr">
            <a:solidFill>
              <a:schemeClr val="bg1"/>
            </a:solidFill>
            <a:prstDash val="solid"/>
            <a:miter lim="800000"/>
          </a:ln>
          <a:effectLst/>
        </p:spPr>
      </p:cxnSp>
      <p:sp>
        <p:nvSpPr>
          <p:cNvPr id="92" name="Rectangle 91">
            <a:extLst>
              <a:ext uri="{FF2B5EF4-FFF2-40B4-BE49-F238E27FC236}">
                <a16:creationId xmlns:a16="http://schemas.microsoft.com/office/drawing/2014/main" id="{09F2FBBF-700A-4D77-9086-31F1F75514F5}"/>
              </a:ext>
            </a:extLst>
          </p:cNvPr>
          <p:cNvSpPr/>
          <p:nvPr>
            <p:custDataLst>
              <p:tags r:id="rId21"/>
            </p:custDataLst>
          </p:nvPr>
        </p:nvSpPr>
        <p:spPr>
          <a:xfrm>
            <a:off x="7723292" y="1225964"/>
            <a:ext cx="3026940"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Position du logement dans le bâtiment et dans le quartier</a:t>
            </a:r>
          </a:p>
        </p:txBody>
      </p:sp>
      <p:sp>
        <p:nvSpPr>
          <p:cNvPr id="93" name="Rectangle 92">
            <a:extLst>
              <a:ext uri="{FF2B5EF4-FFF2-40B4-BE49-F238E27FC236}">
                <a16:creationId xmlns:a16="http://schemas.microsoft.com/office/drawing/2014/main" id="{CD9EB6C9-0CB8-4C04-BBEC-C340652362FC}"/>
              </a:ext>
            </a:extLst>
          </p:cNvPr>
          <p:cNvSpPr/>
          <p:nvPr>
            <p:custDataLst>
              <p:tags r:id="rId22"/>
            </p:custDataLst>
          </p:nvPr>
        </p:nvSpPr>
        <p:spPr>
          <a:xfrm>
            <a:off x="9897938" y="3041841"/>
            <a:ext cx="1032209" cy="48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Qualité de l’air</a:t>
            </a:r>
          </a:p>
        </p:txBody>
      </p:sp>
      <p:cxnSp>
        <p:nvCxnSpPr>
          <p:cNvPr id="94" name="Connecteur droit 93">
            <a:extLst>
              <a:ext uri="{FF2B5EF4-FFF2-40B4-BE49-F238E27FC236}">
                <a16:creationId xmlns:a16="http://schemas.microsoft.com/office/drawing/2014/main" id="{1C8DC409-DC02-4523-BC7A-24CDE946C726}"/>
              </a:ext>
            </a:extLst>
          </p:cNvPr>
          <p:cNvCxnSpPr>
            <a:cxnSpLocks/>
            <a:stCxn id="93" idx="1"/>
            <a:endCxn id="72" idx="6"/>
          </p:cNvCxnSpPr>
          <p:nvPr>
            <p:custDataLst>
              <p:tags r:id="rId23"/>
            </p:custDataLst>
          </p:nvPr>
        </p:nvCxnSpPr>
        <p:spPr>
          <a:xfrm flipH="1" flipV="1">
            <a:off x="8034432" y="2853463"/>
            <a:ext cx="1863504" cy="428379"/>
          </a:xfrm>
          <a:prstGeom prst="line">
            <a:avLst/>
          </a:prstGeom>
          <a:noFill/>
          <a:ln w="38100" cap="flat" cmpd="sng" algn="ctr">
            <a:solidFill>
              <a:schemeClr val="bg1"/>
            </a:solidFill>
            <a:prstDash val="solid"/>
            <a:miter lim="800000"/>
          </a:ln>
          <a:effectLst/>
        </p:spPr>
      </p:cxnSp>
      <p:cxnSp>
        <p:nvCxnSpPr>
          <p:cNvPr id="95" name="Connecteur droit 94">
            <a:extLst>
              <a:ext uri="{FF2B5EF4-FFF2-40B4-BE49-F238E27FC236}">
                <a16:creationId xmlns:a16="http://schemas.microsoft.com/office/drawing/2014/main" id="{4FE627EE-127C-4C81-83F3-75A1FA3D107E}"/>
              </a:ext>
            </a:extLst>
          </p:cNvPr>
          <p:cNvCxnSpPr>
            <a:cxnSpLocks/>
            <a:stCxn id="93" idx="1"/>
            <a:endCxn id="120" idx="6"/>
          </p:cNvCxnSpPr>
          <p:nvPr>
            <p:custDataLst>
              <p:tags r:id="rId24"/>
            </p:custDataLst>
          </p:nvPr>
        </p:nvCxnSpPr>
        <p:spPr>
          <a:xfrm flipH="1">
            <a:off x="9178489" y="3281841"/>
            <a:ext cx="719449" cy="1022612"/>
          </a:xfrm>
          <a:prstGeom prst="line">
            <a:avLst/>
          </a:prstGeom>
          <a:noFill/>
          <a:ln w="38100" cap="flat" cmpd="sng" algn="ctr">
            <a:solidFill>
              <a:schemeClr val="bg2"/>
            </a:solidFill>
            <a:prstDash val="solid"/>
            <a:miter lim="800000"/>
          </a:ln>
          <a:effectLst/>
        </p:spPr>
      </p:cxnSp>
      <p:cxnSp>
        <p:nvCxnSpPr>
          <p:cNvPr id="96" name="Connecteur droit 95">
            <a:extLst>
              <a:ext uri="{FF2B5EF4-FFF2-40B4-BE49-F238E27FC236}">
                <a16:creationId xmlns:a16="http://schemas.microsoft.com/office/drawing/2014/main" id="{B37EF309-4C4A-4B73-9424-618FAE409FDB}"/>
              </a:ext>
            </a:extLst>
          </p:cNvPr>
          <p:cNvCxnSpPr>
            <a:cxnSpLocks/>
            <a:stCxn id="92" idx="2"/>
            <a:endCxn id="72" idx="0"/>
          </p:cNvCxnSpPr>
          <p:nvPr>
            <p:custDataLst>
              <p:tags r:id="rId25"/>
            </p:custDataLst>
          </p:nvPr>
        </p:nvCxnSpPr>
        <p:spPr>
          <a:xfrm flipH="1">
            <a:off x="7074432" y="1705964"/>
            <a:ext cx="2162330" cy="619500"/>
          </a:xfrm>
          <a:prstGeom prst="line">
            <a:avLst/>
          </a:prstGeom>
          <a:noFill/>
          <a:ln w="38100" cap="flat" cmpd="sng" algn="ctr">
            <a:solidFill>
              <a:schemeClr val="bg1"/>
            </a:solidFill>
            <a:prstDash val="solid"/>
            <a:miter lim="800000"/>
          </a:ln>
          <a:effectLst/>
        </p:spPr>
      </p:cxnSp>
      <p:sp>
        <p:nvSpPr>
          <p:cNvPr id="97" name="Rectangle 96">
            <a:extLst>
              <a:ext uri="{FF2B5EF4-FFF2-40B4-BE49-F238E27FC236}">
                <a16:creationId xmlns:a16="http://schemas.microsoft.com/office/drawing/2014/main" id="{01BD8749-C13C-4EF6-B524-50690C0002AD}"/>
              </a:ext>
            </a:extLst>
          </p:cNvPr>
          <p:cNvSpPr/>
          <p:nvPr>
            <p:custDataLst>
              <p:tags r:id="rId26"/>
            </p:custDataLst>
          </p:nvPr>
        </p:nvSpPr>
        <p:spPr>
          <a:xfrm>
            <a:off x="6052128" y="1719394"/>
            <a:ext cx="152005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Qualité du bâti</a:t>
            </a:r>
          </a:p>
        </p:txBody>
      </p:sp>
      <p:sp>
        <p:nvSpPr>
          <p:cNvPr id="98" name="Rectangle 97">
            <a:extLst>
              <a:ext uri="{FF2B5EF4-FFF2-40B4-BE49-F238E27FC236}">
                <a16:creationId xmlns:a16="http://schemas.microsoft.com/office/drawing/2014/main" id="{9AD97024-3594-46E0-8D56-FDEB790EFCCC}"/>
              </a:ext>
            </a:extLst>
          </p:cNvPr>
          <p:cNvSpPr/>
          <p:nvPr>
            <p:custDataLst>
              <p:tags r:id="rId27"/>
            </p:custDataLst>
          </p:nvPr>
        </p:nvSpPr>
        <p:spPr>
          <a:xfrm>
            <a:off x="9511181" y="2492554"/>
            <a:ext cx="1032209"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Climat</a:t>
            </a:r>
          </a:p>
        </p:txBody>
      </p:sp>
      <p:cxnSp>
        <p:nvCxnSpPr>
          <p:cNvPr id="99" name="Connecteur droit 98">
            <a:extLst>
              <a:ext uri="{FF2B5EF4-FFF2-40B4-BE49-F238E27FC236}">
                <a16:creationId xmlns:a16="http://schemas.microsoft.com/office/drawing/2014/main" id="{C484279D-4541-473B-81A8-4BCB604FFA57}"/>
              </a:ext>
            </a:extLst>
          </p:cNvPr>
          <p:cNvCxnSpPr>
            <a:cxnSpLocks/>
            <a:stCxn id="98" idx="1"/>
            <a:endCxn id="72" idx="0"/>
          </p:cNvCxnSpPr>
          <p:nvPr>
            <p:custDataLst>
              <p:tags r:id="rId28"/>
            </p:custDataLst>
          </p:nvPr>
        </p:nvCxnSpPr>
        <p:spPr>
          <a:xfrm flipH="1" flipV="1">
            <a:off x="7074433" y="2325464"/>
            <a:ext cx="2436747" cy="287092"/>
          </a:xfrm>
          <a:prstGeom prst="line">
            <a:avLst/>
          </a:prstGeom>
          <a:noFill/>
          <a:ln w="38100" cap="flat" cmpd="sng" algn="ctr">
            <a:solidFill>
              <a:schemeClr val="bg1"/>
            </a:solidFill>
            <a:prstDash val="solid"/>
            <a:miter lim="800000"/>
          </a:ln>
          <a:effectLst/>
        </p:spPr>
      </p:cxnSp>
      <p:sp>
        <p:nvSpPr>
          <p:cNvPr id="100" name="Rectangle 99">
            <a:extLst>
              <a:ext uri="{FF2B5EF4-FFF2-40B4-BE49-F238E27FC236}">
                <a16:creationId xmlns:a16="http://schemas.microsoft.com/office/drawing/2014/main" id="{9C0F4450-32F8-4008-BFE8-17D660A80045}"/>
              </a:ext>
            </a:extLst>
          </p:cNvPr>
          <p:cNvSpPr/>
          <p:nvPr>
            <p:custDataLst>
              <p:tags r:id="rId29"/>
            </p:custDataLst>
          </p:nvPr>
        </p:nvSpPr>
        <p:spPr>
          <a:xfrm>
            <a:off x="8372152" y="2015273"/>
            <a:ext cx="216000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92D050"/>
                </a:solidFill>
                <a:latin typeface="Arial" panose="020B0604020202020204" pitchFamily="34" charset="0"/>
                <a:cs typeface="Arial" panose="020B0604020202020204" pitchFamily="34" charset="0"/>
              </a:rPr>
              <a:t>Environnement urbain</a:t>
            </a:r>
          </a:p>
        </p:txBody>
      </p:sp>
      <p:cxnSp>
        <p:nvCxnSpPr>
          <p:cNvPr id="101" name="Connecteur droit 100">
            <a:extLst>
              <a:ext uri="{FF2B5EF4-FFF2-40B4-BE49-F238E27FC236}">
                <a16:creationId xmlns:a16="http://schemas.microsoft.com/office/drawing/2014/main" id="{D03B5827-7F48-40A8-B68D-F8BDBB6FC0E1}"/>
              </a:ext>
            </a:extLst>
          </p:cNvPr>
          <p:cNvCxnSpPr>
            <a:cxnSpLocks/>
            <a:stCxn id="100" idx="1"/>
            <a:endCxn id="72" idx="0"/>
          </p:cNvCxnSpPr>
          <p:nvPr>
            <p:custDataLst>
              <p:tags r:id="rId30"/>
            </p:custDataLst>
          </p:nvPr>
        </p:nvCxnSpPr>
        <p:spPr>
          <a:xfrm flipH="1">
            <a:off x="7074432" y="2135274"/>
            <a:ext cx="1297720" cy="190189"/>
          </a:xfrm>
          <a:prstGeom prst="line">
            <a:avLst/>
          </a:prstGeom>
          <a:noFill/>
          <a:ln w="38100" cap="flat" cmpd="sng" algn="ctr">
            <a:solidFill>
              <a:schemeClr val="bg1"/>
            </a:solidFill>
            <a:prstDash val="solid"/>
            <a:miter lim="800000"/>
          </a:ln>
          <a:effectLst/>
        </p:spPr>
      </p:cxnSp>
      <p:cxnSp>
        <p:nvCxnSpPr>
          <p:cNvPr id="102" name="Connecteur droit 101">
            <a:extLst>
              <a:ext uri="{FF2B5EF4-FFF2-40B4-BE49-F238E27FC236}">
                <a16:creationId xmlns:a16="http://schemas.microsoft.com/office/drawing/2014/main" id="{83EF03BA-3B89-42FE-B0DF-0B1E2ADA6998}"/>
              </a:ext>
            </a:extLst>
          </p:cNvPr>
          <p:cNvCxnSpPr>
            <a:cxnSpLocks/>
            <a:stCxn id="97" idx="2"/>
            <a:endCxn id="72" idx="0"/>
          </p:cNvCxnSpPr>
          <p:nvPr>
            <p:custDataLst>
              <p:tags r:id="rId31"/>
            </p:custDataLst>
          </p:nvPr>
        </p:nvCxnSpPr>
        <p:spPr>
          <a:xfrm>
            <a:off x="6812158" y="1959396"/>
            <a:ext cx="262276" cy="366068"/>
          </a:xfrm>
          <a:prstGeom prst="line">
            <a:avLst/>
          </a:prstGeom>
          <a:noFill/>
          <a:ln w="38100" cap="flat" cmpd="sng" algn="ctr">
            <a:solidFill>
              <a:schemeClr val="bg1"/>
            </a:solidFill>
            <a:prstDash val="solid"/>
            <a:miter lim="800000"/>
          </a:ln>
          <a:effectLst/>
        </p:spPr>
      </p:cxnSp>
      <p:cxnSp>
        <p:nvCxnSpPr>
          <p:cNvPr id="103" name="Connecteur droit 102">
            <a:extLst>
              <a:ext uri="{FF2B5EF4-FFF2-40B4-BE49-F238E27FC236}">
                <a16:creationId xmlns:a16="http://schemas.microsoft.com/office/drawing/2014/main" id="{5383973E-8FC6-42B0-9D6A-3B9E21394815}"/>
              </a:ext>
            </a:extLst>
          </p:cNvPr>
          <p:cNvCxnSpPr>
            <a:cxnSpLocks/>
            <a:stCxn id="116" idx="1"/>
            <a:endCxn id="86" idx="2"/>
          </p:cNvCxnSpPr>
          <p:nvPr>
            <p:custDataLst>
              <p:tags r:id="rId32"/>
            </p:custDataLst>
          </p:nvPr>
        </p:nvCxnSpPr>
        <p:spPr>
          <a:xfrm flipH="1" flipV="1">
            <a:off x="4191422" y="2721706"/>
            <a:ext cx="1088252" cy="1209397"/>
          </a:xfrm>
          <a:prstGeom prst="line">
            <a:avLst/>
          </a:prstGeom>
          <a:noFill/>
          <a:ln w="38100" cap="flat" cmpd="sng" algn="ctr">
            <a:solidFill>
              <a:schemeClr val="tx1"/>
            </a:solidFill>
            <a:prstDash val="solid"/>
            <a:miter lim="800000"/>
          </a:ln>
          <a:effectLst/>
        </p:spPr>
      </p:cxnSp>
      <p:cxnSp>
        <p:nvCxnSpPr>
          <p:cNvPr id="104" name="Connecteur droit 103">
            <a:extLst>
              <a:ext uri="{FF2B5EF4-FFF2-40B4-BE49-F238E27FC236}">
                <a16:creationId xmlns:a16="http://schemas.microsoft.com/office/drawing/2014/main" id="{D72CD66C-D89F-47D6-863A-50B47A604B0E}"/>
              </a:ext>
            </a:extLst>
          </p:cNvPr>
          <p:cNvCxnSpPr>
            <a:cxnSpLocks/>
            <a:stCxn id="82" idx="0"/>
            <a:endCxn id="116" idx="4"/>
          </p:cNvCxnSpPr>
          <p:nvPr>
            <p:custDataLst>
              <p:tags r:id="rId33"/>
            </p:custDataLst>
          </p:nvPr>
        </p:nvCxnSpPr>
        <p:spPr>
          <a:xfrm flipV="1">
            <a:off x="5253516" y="4832455"/>
            <a:ext cx="772865" cy="566159"/>
          </a:xfrm>
          <a:prstGeom prst="line">
            <a:avLst/>
          </a:prstGeom>
          <a:noFill/>
          <a:ln w="38100" cap="flat" cmpd="sng" algn="ctr">
            <a:solidFill>
              <a:schemeClr val="tx1"/>
            </a:solidFill>
            <a:prstDash val="solid"/>
            <a:miter lim="800000"/>
          </a:ln>
          <a:effectLst/>
        </p:spPr>
      </p:cxnSp>
      <p:cxnSp>
        <p:nvCxnSpPr>
          <p:cNvPr id="105" name="Connecteur droit 104">
            <a:extLst>
              <a:ext uri="{FF2B5EF4-FFF2-40B4-BE49-F238E27FC236}">
                <a16:creationId xmlns:a16="http://schemas.microsoft.com/office/drawing/2014/main" id="{F4889389-2E53-41F3-82A2-3E3716EB35BA}"/>
              </a:ext>
            </a:extLst>
          </p:cNvPr>
          <p:cNvCxnSpPr>
            <a:cxnSpLocks/>
            <a:stCxn id="85" idx="3"/>
            <a:endCxn id="116" idx="1"/>
          </p:cNvCxnSpPr>
          <p:nvPr>
            <p:custDataLst>
              <p:tags r:id="rId34"/>
            </p:custDataLst>
          </p:nvPr>
        </p:nvCxnSpPr>
        <p:spPr>
          <a:xfrm>
            <a:off x="3919277" y="3808270"/>
            <a:ext cx="1360399" cy="122833"/>
          </a:xfrm>
          <a:prstGeom prst="line">
            <a:avLst/>
          </a:prstGeom>
          <a:noFill/>
          <a:ln w="38100" cap="flat" cmpd="sng" algn="ctr">
            <a:solidFill>
              <a:schemeClr val="tx1"/>
            </a:solidFill>
            <a:prstDash val="solid"/>
            <a:miter lim="800000"/>
          </a:ln>
          <a:effectLst/>
        </p:spPr>
      </p:cxnSp>
      <p:cxnSp>
        <p:nvCxnSpPr>
          <p:cNvPr id="106" name="Connecteur droit 105">
            <a:extLst>
              <a:ext uri="{FF2B5EF4-FFF2-40B4-BE49-F238E27FC236}">
                <a16:creationId xmlns:a16="http://schemas.microsoft.com/office/drawing/2014/main" id="{A949FCE5-76BB-44E2-8E7F-2FB7B8126E4A}"/>
              </a:ext>
            </a:extLst>
          </p:cNvPr>
          <p:cNvCxnSpPr>
            <a:cxnSpLocks/>
            <a:stCxn id="116" idx="1"/>
            <a:endCxn id="84" idx="3"/>
          </p:cNvCxnSpPr>
          <p:nvPr>
            <p:custDataLst>
              <p:tags r:id="rId35"/>
            </p:custDataLst>
          </p:nvPr>
        </p:nvCxnSpPr>
        <p:spPr>
          <a:xfrm flipH="1" flipV="1">
            <a:off x="4291172" y="3109280"/>
            <a:ext cx="988501" cy="821823"/>
          </a:xfrm>
          <a:prstGeom prst="line">
            <a:avLst/>
          </a:prstGeom>
          <a:noFill/>
          <a:ln w="38100" cap="flat" cmpd="sng" algn="ctr">
            <a:solidFill>
              <a:schemeClr val="tx1"/>
            </a:solidFill>
            <a:prstDash val="solid"/>
            <a:miter lim="800000"/>
          </a:ln>
          <a:effectLst/>
        </p:spPr>
      </p:cxnSp>
      <p:cxnSp>
        <p:nvCxnSpPr>
          <p:cNvPr id="107" name="Connecteur droit 106">
            <a:extLst>
              <a:ext uri="{FF2B5EF4-FFF2-40B4-BE49-F238E27FC236}">
                <a16:creationId xmlns:a16="http://schemas.microsoft.com/office/drawing/2014/main" id="{06A73985-E098-42B2-90F5-0786757BA51A}"/>
              </a:ext>
            </a:extLst>
          </p:cNvPr>
          <p:cNvCxnSpPr>
            <a:cxnSpLocks/>
            <a:stCxn id="85" idx="2"/>
            <a:endCxn id="111" idx="0"/>
          </p:cNvCxnSpPr>
          <p:nvPr>
            <p:custDataLst>
              <p:tags r:id="rId36"/>
            </p:custDataLst>
          </p:nvPr>
        </p:nvCxnSpPr>
        <p:spPr>
          <a:xfrm flipH="1">
            <a:off x="1679791" y="4048267"/>
            <a:ext cx="1391100" cy="596192"/>
          </a:xfrm>
          <a:prstGeom prst="line">
            <a:avLst/>
          </a:prstGeom>
          <a:noFill/>
          <a:ln w="6350" cap="flat" cmpd="sng" algn="ctr">
            <a:solidFill>
              <a:sysClr val="windowText" lastClr="000000"/>
            </a:solidFill>
            <a:prstDash val="solid"/>
            <a:miter lim="800000"/>
          </a:ln>
          <a:effectLst/>
        </p:spPr>
      </p:cxnSp>
      <p:sp>
        <p:nvSpPr>
          <p:cNvPr id="108" name="Rectangle 107">
            <a:extLst>
              <a:ext uri="{FF2B5EF4-FFF2-40B4-BE49-F238E27FC236}">
                <a16:creationId xmlns:a16="http://schemas.microsoft.com/office/drawing/2014/main" id="{17E82AE4-D780-4604-B054-49DEA838A479}"/>
              </a:ext>
            </a:extLst>
          </p:cNvPr>
          <p:cNvSpPr/>
          <p:nvPr>
            <p:custDataLst>
              <p:tags r:id="rId37"/>
            </p:custDataLst>
          </p:nvPr>
        </p:nvSpPr>
        <p:spPr>
          <a:xfrm>
            <a:off x="2835419" y="5240651"/>
            <a:ext cx="115494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Education</a:t>
            </a:r>
          </a:p>
        </p:txBody>
      </p:sp>
      <p:cxnSp>
        <p:nvCxnSpPr>
          <p:cNvPr id="109" name="Connecteur droit 108">
            <a:extLst>
              <a:ext uri="{FF2B5EF4-FFF2-40B4-BE49-F238E27FC236}">
                <a16:creationId xmlns:a16="http://schemas.microsoft.com/office/drawing/2014/main" id="{4B8D98E1-4CC0-447B-BDF9-E4BFCDE9B207}"/>
              </a:ext>
            </a:extLst>
          </p:cNvPr>
          <p:cNvCxnSpPr>
            <a:cxnSpLocks/>
            <a:stCxn id="110" idx="3"/>
            <a:endCxn id="85" idx="2"/>
          </p:cNvCxnSpPr>
          <p:nvPr>
            <p:custDataLst>
              <p:tags r:id="rId38"/>
            </p:custDataLst>
          </p:nvPr>
        </p:nvCxnSpPr>
        <p:spPr>
          <a:xfrm flipV="1">
            <a:off x="1736871" y="4048269"/>
            <a:ext cx="1334020" cy="140109"/>
          </a:xfrm>
          <a:prstGeom prst="line">
            <a:avLst/>
          </a:prstGeom>
          <a:noFill/>
          <a:ln w="6350" cap="flat" cmpd="sng" algn="ctr">
            <a:solidFill>
              <a:sysClr val="windowText" lastClr="000000"/>
            </a:solidFill>
            <a:prstDash val="solid"/>
            <a:miter lim="800000"/>
          </a:ln>
          <a:effectLst/>
        </p:spPr>
      </p:cxnSp>
      <p:sp>
        <p:nvSpPr>
          <p:cNvPr id="110" name="Rectangle 109">
            <a:extLst>
              <a:ext uri="{FF2B5EF4-FFF2-40B4-BE49-F238E27FC236}">
                <a16:creationId xmlns:a16="http://schemas.microsoft.com/office/drawing/2014/main" id="{FD0040B8-86E6-48EC-8FC7-C07B6C311D45}"/>
              </a:ext>
            </a:extLst>
          </p:cNvPr>
          <p:cNvSpPr/>
          <p:nvPr>
            <p:custDataLst>
              <p:tags r:id="rId39"/>
            </p:custDataLst>
          </p:nvPr>
        </p:nvSpPr>
        <p:spPr>
          <a:xfrm>
            <a:off x="343834" y="3948377"/>
            <a:ext cx="1393039"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Ressources financières</a:t>
            </a:r>
          </a:p>
        </p:txBody>
      </p:sp>
      <p:sp>
        <p:nvSpPr>
          <p:cNvPr id="111" name="Rectangle 110">
            <a:extLst>
              <a:ext uri="{FF2B5EF4-FFF2-40B4-BE49-F238E27FC236}">
                <a16:creationId xmlns:a16="http://schemas.microsoft.com/office/drawing/2014/main" id="{1625EC74-5F45-41FF-9A8E-2616C298A5B6}"/>
              </a:ext>
            </a:extLst>
          </p:cNvPr>
          <p:cNvSpPr/>
          <p:nvPr>
            <p:custDataLst>
              <p:tags r:id="rId40"/>
            </p:custDataLst>
          </p:nvPr>
        </p:nvSpPr>
        <p:spPr>
          <a:xfrm>
            <a:off x="1043209" y="4644459"/>
            <a:ext cx="1273167"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Autonomie</a:t>
            </a:r>
          </a:p>
        </p:txBody>
      </p:sp>
      <p:cxnSp>
        <p:nvCxnSpPr>
          <p:cNvPr id="112" name="Connecteur droit 111">
            <a:extLst>
              <a:ext uri="{FF2B5EF4-FFF2-40B4-BE49-F238E27FC236}">
                <a16:creationId xmlns:a16="http://schemas.microsoft.com/office/drawing/2014/main" id="{86222D75-8300-4375-B19E-BCA289EB94CA}"/>
              </a:ext>
            </a:extLst>
          </p:cNvPr>
          <p:cNvCxnSpPr>
            <a:cxnSpLocks/>
            <a:stCxn id="108" idx="0"/>
            <a:endCxn id="85" idx="2"/>
          </p:cNvCxnSpPr>
          <p:nvPr>
            <p:custDataLst>
              <p:tags r:id="rId41"/>
            </p:custDataLst>
          </p:nvPr>
        </p:nvCxnSpPr>
        <p:spPr>
          <a:xfrm flipH="1" flipV="1">
            <a:off x="3070892" y="4048267"/>
            <a:ext cx="341997" cy="1192384"/>
          </a:xfrm>
          <a:prstGeom prst="line">
            <a:avLst/>
          </a:prstGeom>
          <a:noFill/>
          <a:ln w="6350" cap="flat" cmpd="sng" algn="ctr">
            <a:solidFill>
              <a:sysClr val="windowText" lastClr="000000"/>
            </a:solidFill>
            <a:prstDash val="solid"/>
            <a:miter lim="800000"/>
          </a:ln>
          <a:effectLst/>
        </p:spPr>
      </p:cxnSp>
      <p:sp>
        <p:nvSpPr>
          <p:cNvPr id="113" name="Rectangle 112">
            <a:extLst>
              <a:ext uri="{FF2B5EF4-FFF2-40B4-BE49-F238E27FC236}">
                <a16:creationId xmlns:a16="http://schemas.microsoft.com/office/drawing/2014/main" id="{67B65E8A-F433-4997-A4D3-F19124E5B991}"/>
              </a:ext>
            </a:extLst>
          </p:cNvPr>
          <p:cNvSpPr/>
          <p:nvPr>
            <p:custDataLst>
              <p:tags r:id="rId42"/>
            </p:custDataLst>
          </p:nvPr>
        </p:nvSpPr>
        <p:spPr>
          <a:xfrm>
            <a:off x="3449426" y="4328486"/>
            <a:ext cx="878833" cy="48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Capital social</a:t>
            </a:r>
          </a:p>
        </p:txBody>
      </p:sp>
      <p:sp>
        <p:nvSpPr>
          <p:cNvPr id="114" name="ZoneTexte 113">
            <a:extLst>
              <a:ext uri="{FF2B5EF4-FFF2-40B4-BE49-F238E27FC236}">
                <a16:creationId xmlns:a16="http://schemas.microsoft.com/office/drawing/2014/main" id="{5ABF8C12-E17F-4670-A666-92C80BFEE31B}"/>
              </a:ext>
            </a:extLst>
          </p:cNvPr>
          <p:cNvSpPr txBox="1"/>
          <p:nvPr>
            <p:custDataLst>
              <p:tags r:id="rId43"/>
            </p:custDataLst>
          </p:nvPr>
        </p:nvSpPr>
        <p:spPr>
          <a:xfrm>
            <a:off x="6073862" y="3434886"/>
            <a:ext cx="1948996" cy="328231"/>
          </a:xfrm>
          <a:prstGeom prst="rect">
            <a:avLst/>
          </a:prstGeom>
          <a:solidFill>
            <a:sysClr val="window" lastClr="FFFFFF"/>
          </a:solidFill>
        </p:spPr>
        <p:txBody>
          <a:bodyPr wrap="square" lIns="0" tIns="0" rIns="0" bIns="0">
            <a:spAutoFit/>
          </a:bodyPr>
          <a:lstStyle/>
          <a:p>
            <a:pPr algn="ctr" defTabSz="1219140">
              <a:defRPr/>
            </a:pPr>
            <a:r>
              <a:rPr lang="fr-FR" sz="2133" b="1" kern="0" dirty="0">
                <a:solidFill>
                  <a:prstClr val="black"/>
                </a:solidFill>
                <a:latin typeface="Arial" panose="020B0604020202020204" pitchFamily="34" charset="0"/>
                <a:cs typeface="Arial" panose="020B0604020202020204" pitchFamily="34" charset="0"/>
              </a:rPr>
              <a:t>Vulnérabilité</a:t>
            </a:r>
            <a:endParaRPr lang="fr-FR" sz="3200" b="1" kern="0" dirty="0">
              <a:solidFill>
                <a:prstClr val="black"/>
              </a:solidFill>
              <a:latin typeface="Arial" panose="020B0604020202020204" pitchFamily="34" charset="0"/>
              <a:cs typeface="Arial" panose="020B0604020202020204" pitchFamily="34" charset="0"/>
            </a:endParaRPr>
          </a:p>
        </p:txBody>
      </p:sp>
      <p:cxnSp>
        <p:nvCxnSpPr>
          <p:cNvPr id="115" name="Connecteur droit 114">
            <a:extLst>
              <a:ext uri="{FF2B5EF4-FFF2-40B4-BE49-F238E27FC236}">
                <a16:creationId xmlns:a16="http://schemas.microsoft.com/office/drawing/2014/main" id="{DECCC3CB-2799-4017-A22F-6062E0C31D24}"/>
              </a:ext>
            </a:extLst>
          </p:cNvPr>
          <p:cNvCxnSpPr>
            <a:cxnSpLocks/>
            <a:stCxn id="85" idx="2"/>
            <a:endCxn id="113" idx="0"/>
          </p:cNvCxnSpPr>
          <p:nvPr>
            <p:custDataLst>
              <p:tags r:id="rId44"/>
            </p:custDataLst>
          </p:nvPr>
        </p:nvCxnSpPr>
        <p:spPr>
          <a:xfrm>
            <a:off x="3070893" y="4048267"/>
            <a:ext cx="817951" cy="280219"/>
          </a:xfrm>
          <a:prstGeom prst="line">
            <a:avLst/>
          </a:prstGeom>
          <a:noFill/>
          <a:ln w="6350" cap="flat" cmpd="sng" algn="ctr">
            <a:solidFill>
              <a:sysClr val="windowText" lastClr="000000"/>
            </a:solidFill>
            <a:prstDash val="solid"/>
            <a:miter lim="800000"/>
          </a:ln>
          <a:effectLst/>
        </p:spPr>
      </p:cxnSp>
      <p:sp>
        <p:nvSpPr>
          <p:cNvPr id="118" name="Rectangle 117">
            <a:extLst>
              <a:ext uri="{FF2B5EF4-FFF2-40B4-BE49-F238E27FC236}">
                <a16:creationId xmlns:a16="http://schemas.microsoft.com/office/drawing/2014/main" id="{6632C2D5-9127-4853-910E-F6A7922BACF9}"/>
              </a:ext>
            </a:extLst>
          </p:cNvPr>
          <p:cNvSpPr/>
          <p:nvPr>
            <p:custDataLst>
              <p:tags r:id="rId45"/>
            </p:custDataLst>
          </p:nvPr>
        </p:nvSpPr>
        <p:spPr>
          <a:xfrm>
            <a:off x="1810740" y="5120651"/>
            <a:ext cx="912000" cy="240000"/>
          </a:xfrm>
          <a:prstGeom prst="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prstClr val="black"/>
                </a:solidFill>
                <a:latin typeface="Arial" panose="020B0604020202020204" pitchFamily="34" charset="0"/>
                <a:cs typeface="Arial" panose="020B0604020202020204" pitchFamily="34" charset="0"/>
              </a:rPr>
              <a:t>Culture</a:t>
            </a:r>
          </a:p>
        </p:txBody>
      </p:sp>
      <p:grpSp>
        <p:nvGrpSpPr>
          <p:cNvPr id="28" name="Groupe 27">
            <a:extLst>
              <a:ext uri="{FF2B5EF4-FFF2-40B4-BE49-F238E27FC236}">
                <a16:creationId xmlns:a16="http://schemas.microsoft.com/office/drawing/2014/main" id="{97D4B0ED-6AE9-4DEB-B40C-83D8454182BD}"/>
              </a:ext>
            </a:extLst>
          </p:cNvPr>
          <p:cNvGrpSpPr/>
          <p:nvPr>
            <p:custDataLst>
              <p:tags r:id="rId46"/>
            </p:custDataLst>
          </p:nvPr>
        </p:nvGrpSpPr>
        <p:grpSpPr>
          <a:xfrm>
            <a:off x="4970379" y="2325464"/>
            <a:ext cx="4208108" cy="2530991"/>
            <a:chOff x="4132973" y="1757340"/>
            <a:chExt cx="3156081" cy="1898243"/>
          </a:xfrm>
        </p:grpSpPr>
        <p:sp>
          <p:nvSpPr>
            <p:cNvPr id="72" name="Ellipse 71">
              <a:extLst>
                <a:ext uri="{FF2B5EF4-FFF2-40B4-BE49-F238E27FC236}">
                  <a16:creationId xmlns:a16="http://schemas.microsoft.com/office/drawing/2014/main" id="{EC79DC53-758E-4165-85C6-92F5E68C8439}"/>
                </a:ext>
              </a:extLst>
            </p:cNvPr>
            <p:cNvSpPr/>
            <p:nvPr/>
          </p:nvSpPr>
          <p:spPr>
            <a:xfrm>
              <a:off x="4991013" y="1757340"/>
              <a:ext cx="1440000" cy="792000"/>
            </a:xfrm>
            <a:prstGeom prst="ellipse">
              <a:avLst/>
            </a:prstGeom>
            <a:solidFill>
              <a:schemeClr val="bg1"/>
            </a:solidFill>
            <a:ln w="38100" cap="flat" cmpd="sng" algn="ctr">
              <a:solidFill>
                <a:schemeClr val="bg1"/>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prstClr val="white"/>
                  </a:solidFill>
                  <a:latin typeface="Arial" panose="020B0604020202020204" pitchFamily="34" charset="0"/>
                  <a:cs typeface="Arial" panose="020B0604020202020204" pitchFamily="34" charset="0"/>
                </a:rPr>
                <a:t>Exposition </a:t>
              </a:r>
              <a:endParaRPr lang="fr-FR" sz="1400" b="1" kern="0" dirty="0">
                <a:solidFill>
                  <a:prstClr val="white"/>
                </a:solidFill>
                <a:latin typeface="Arial" panose="020B0604020202020204" pitchFamily="34" charset="0"/>
                <a:cs typeface="Arial" panose="020B0604020202020204" pitchFamily="34" charset="0"/>
              </a:endParaRPr>
            </a:p>
          </p:txBody>
        </p:sp>
        <p:grpSp>
          <p:nvGrpSpPr>
            <p:cNvPr id="27" name="Groupe 26">
              <a:extLst>
                <a:ext uri="{FF2B5EF4-FFF2-40B4-BE49-F238E27FC236}">
                  <a16:creationId xmlns:a16="http://schemas.microsoft.com/office/drawing/2014/main" id="{B2D1B603-510B-4EB6-AA3B-253C115C0D59}"/>
                </a:ext>
              </a:extLst>
            </p:cNvPr>
            <p:cNvGrpSpPr/>
            <p:nvPr/>
          </p:nvGrpSpPr>
          <p:grpSpPr>
            <a:xfrm>
              <a:off x="4132973" y="2827583"/>
              <a:ext cx="3156081" cy="828000"/>
              <a:chOff x="4132973" y="2827583"/>
              <a:chExt cx="3156081" cy="828000"/>
            </a:xfrm>
          </p:grpSpPr>
          <p:sp>
            <p:nvSpPr>
              <p:cNvPr id="116" name="Ellipse 115">
                <a:extLst>
                  <a:ext uri="{FF2B5EF4-FFF2-40B4-BE49-F238E27FC236}">
                    <a16:creationId xmlns:a16="http://schemas.microsoft.com/office/drawing/2014/main" id="{4199C730-8D0D-4C46-A2D4-50794979C1F6}"/>
                  </a:ext>
                </a:extLst>
              </p:cNvPr>
              <p:cNvSpPr/>
              <p:nvPr/>
            </p:nvSpPr>
            <p:spPr>
              <a:xfrm>
                <a:off x="4132973" y="2845583"/>
                <a:ext cx="1584000" cy="792000"/>
              </a:xfrm>
              <a:prstGeom prst="ellipse">
                <a:avLst/>
              </a:prstGeom>
              <a:solidFill>
                <a:schemeClr val="tx1"/>
              </a:solidFill>
              <a:ln w="38100" cap="flat" cmpd="sng" algn="ctr">
                <a:solidFill>
                  <a:schemeClr val="tx1"/>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prstClr val="white"/>
                    </a:solidFill>
                    <a:latin typeface="Arial" panose="020B0604020202020204" pitchFamily="34" charset="0"/>
                    <a:cs typeface="Arial" panose="020B0604020202020204" pitchFamily="34" charset="0"/>
                  </a:rPr>
                  <a:t>Capacité d’adaptation</a:t>
                </a:r>
              </a:p>
            </p:txBody>
          </p:sp>
          <p:sp>
            <p:nvSpPr>
              <p:cNvPr id="120" name="Ellipse 119">
                <a:extLst>
                  <a:ext uri="{FF2B5EF4-FFF2-40B4-BE49-F238E27FC236}">
                    <a16:creationId xmlns:a16="http://schemas.microsoft.com/office/drawing/2014/main" id="{83EE54DF-A083-4C79-ACC1-573AA0016247}"/>
                  </a:ext>
                </a:extLst>
              </p:cNvPr>
              <p:cNvSpPr/>
              <p:nvPr/>
            </p:nvSpPr>
            <p:spPr>
              <a:xfrm>
                <a:off x="5777054" y="2827583"/>
                <a:ext cx="1512000" cy="828000"/>
              </a:xfrm>
              <a:prstGeom prst="ellipse">
                <a:avLst/>
              </a:prstGeom>
              <a:solidFill>
                <a:schemeClr val="bg2"/>
              </a:solidFill>
              <a:ln w="38100" cap="flat" cmpd="sng" algn="ctr">
                <a:solidFill>
                  <a:schemeClr val="bg2"/>
                </a:solid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600" b="1" kern="0" dirty="0">
                    <a:solidFill>
                      <a:schemeClr val="accent2"/>
                    </a:solidFill>
                    <a:latin typeface="Arial" panose="020B0604020202020204" pitchFamily="34" charset="0"/>
                    <a:cs typeface="Arial" panose="020B0604020202020204" pitchFamily="34" charset="0"/>
                  </a:rPr>
                  <a:t>Sensibilité</a:t>
                </a:r>
              </a:p>
            </p:txBody>
          </p:sp>
        </p:grpSp>
      </p:grpSp>
      <p:pic>
        <p:nvPicPr>
          <p:cNvPr id="20" name="Image 19">
            <a:extLst>
              <a:ext uri="{FF2B5EF4-FFF2-40B4-BE49-F238E27FC236}">
                <a16:creationId xmlns:a16="http://schemas.microsoft.com/office/drawing/2014/main" id="{05EC2918-7917-4CAC-BED6-427BDBAD5775}"/>
              </a:ext>
            </a:extLst>
          </p:cNvPr>
          <p:cNvPicPr>
            <a:picLocks noChangeAspect="1"/>
          </p:cNvPicPr>
          <p:nvPr/>
        </p:nvPicPr>
        <p:blipFill>
          <a:blip r:embed="rId52"/>
          <a:stretch>
            <a:fillRect/>
          </a:stretch>
        </p:blipFill>
        <p:spPr>
          <a:xfrm>
            <a:off x="10501800" y="4683246"/>
            <a:ext cx="877406" cy="900000"/>
          </a:xfrm>
          <a:prstGeom prst="rect">
            <a:avLst/>
          </a:prstGeom>
        </p:spPr>
      </p:pic>
      <p:sp>
        <p:nvSpPr>
          <p:cNvPr id="242" name="Espace réservé du texte 3">
            <a:extLst>
              <a:ext uri="{FF2B5EF4-FFF2-40B4-BE49-F238E27FC236}">
                <a16:creationId xmlns:a16="http://schemas.microsoft.com/office/drawing/2014/main" id="{BA82191F-631A-4624-88ED-1B3D6B3DD56E}"/>
              </a:ext>
            </a:extLst>
          </p:cNvPr>
          <p:cNvSpPr txBox="1">
            <a:spLocks/>
          </p:cNvSpPr>
          <p:nvPr>
            <p:custDataLst>
              <p:tags r:id="rId47"/>
            </p:custDataLst>
          </p:nvPr>
        </p:nvSpPr>
        <p:spPr>
          <a:xfrm>
            <a:off x="2576141" y="6318424"/>
            <a:ext cx="8034467" cy="698881"/>
          </a:xfrm>
          <a:prstGeom prst="rect">
            <a:avLst/>
          </a:prstGeom>
        </p:spPr>
        <p:txBody>
          <a:bodyPr/>
          <a:lstStyle>
            <a:lvl1pPr marL="0" indent="-342900" algn="ctr" defTabSz="457200" rtl="0" eaLnBrk="1" latinLnBrk="0" hangingPunct="1">
              <a:spcBef>
                <a:spcPct val="20000"/>
              </a:spcBef>
              <a:buFont typeface="Arial"/>
              <a:buChar char="•"/>
              <a:defRPr sz="32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0">
              <a:buNone/>
            </a:pPr>
            <a:r>
              <a:rPr lang="fr-FR" sz="1600" i="1" u="sng" dirty="0">
                <a:solidFill>
                  <a:schemeClr val="bg1"/>
                </a:solidFill>
                <a:latin typeface="Arial"/>
                <a:cs typeface="Arial"/>
              </a:rPr>
              <a:t>Les différents déterminants affectant la vulnérabilité à la chaleur </a:t>
            </a:r>
          </a:p>
        </p:txBody>
      </p:sp>
      <p:sp>
        <p:nvSpPr>
          <p:cNvPr id="56" name="ZoneTexte 55">
            <a:extLst>
              <a:ext uri="{FF2B5EF4-FFF2-40B4-BE49-F238E27FC236}">
                <a16:creationId xmlns:a16="http://schemas.microsoft.com/office/drawing/2014/main" id="{D271CB4B-1B57-4A9D-AEBD-0C10330F3367}"/>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3</a:t>
            </a:r>
          </a:p>
        </p:txBody>
      </p:sp>
      <p:cxnSp>
        <p:nvCxnSpPr>
          <p:cNvPr id="62" name="Connecteur droit 61">
            <a:extLst>
              <a:ext uri="{FF2B5EF4-FFF2-40B4-BE49-F238E27FC236}">
                <a16:creationId xmlns:a16="http://schemas.microsoft.com/office/drawing/2014/main" id="{BE2C2E09-E572-4BF7-8506-9454CD8C1A92}"/>
              </a:ext>
            </a:extLst>
          </p:cNvPr>
          <p:cNvCxnSpPr>
            <a:cxnSpLocks/>
            <a:stCxn id="116" idx="1"/>
            <a:endCxn id="90" idx="2"/>
          </p:cNvCxnSpPr>
          <p:nvPr>
            <p:custDataLst>
              <p:tags r:id="rId48"/>
            </p:custDataLst>
          </p:nvPr>
        </p:nvCxnSpPr>
        <p:spPr>
          <a:xfrm flipH="1" flipV="1">
            <a:off x="4834388" y="1560357"/>
            <a:ext cx="445286" cy="2370746"/>
          </a:xfrm>
          <a:prstGeom prst="line">
            <a:avLst/>
          </a:prstGeom>
          <a:noFill/>
          <a:ln w="38100" cap="flat" cmpd="sng" algn="ctr">
            <a:solidFill>
              <a:schemeClr val="tx1"/>
            </a:solidFill>
            <a:prstDash val="solid"/>
            <a:miter lim="800000"/>
          </a:ln>
          <a:effectLst/>
        </p:spPr>
      </p:cxnSp>
      <p:sp>
        <p:nvSpPr>
          <p:cNvPr id="63" name="Rectangle 62">
            <a:extLst>
              <a:ext uri="{FF2B5EF4-FFF2-40B4-BE49-F238E27FC236}">
                <a16:creationId xmlns:a16="http://schemas.microsoft.com/office/drawing/2014/main" id="{C245A6DE-D3BB-42D8-9CBD-09AC37DB4CED}"/>
              </a:ext>
            </a:extLst>
          </p:cNvPr>
          <p:cNvSpPr/>
          <p:nvPr>
            <p:custDataLst>
              <p:tags r:id="rId49"/>
            </p:custDataLst>
          </p:nvPr>
        </p:nvSpPr>
        <p:spPr>
          <a:xfrm>
            <a:off x="6318870" y="5517605"/>
            <a:ext cx="1462545" cy="480000"/>
          </a:xfrm>
          <a:prstGeom prst="rect">
            <a:avLst/>
          </a:prstGeom>
          <a:no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140">
              <a:defRPr/>
            </a:pPr>
            <a:r>
              <a:rPr lang="fr-FR" sz="1467" kern="0" dirty="0">
                <a:solidFill>
                  <a:srgbClr val="7030A0"/>
                </a:solidFill>
                <a:latin typeface="Arial" panose="020B0604020202020204" pitchFamily="34" charset="0"/>
                <a:cs typeface="Arial" panose="020B0604020202020204" pitchFamily="34" charset="0"/>
              </a:rPr>
              <a:t>Pathologies préexistantes</a:t>
            </a:r>
          </a:p>
        </p:txBody>
      </p:sp>
      <p:sp>
        <p:nvSpPr>
          <p:cNvPr id="57" name="Forme libre : forme 56">
            <a:extLst>
              <a:ext uri="{FF2B5EF4-FFF2-40B4-BE49-F238E27FC236}">
                <a16:creationId xmlns:a16="http://schemas.microsoft.com/office/drawing/2014/main" id="{259859E2-60B3-414A-9056-EA9428A70322}"/>
              </a:ext>
            </a:extLst>
          </p:cNvPr>
          <p:cNvSpPr/>
          <p:nvPr/>
        </p:nvSpPr>
        <p:spPr>
          <a:xfrm>
            <a:off x="2936227" y="834832"/>
            <a:ext cx="8452519" cy="2962537"/>
          </a:xfrm>
          <a:custGeom>
            <a:avLst/>
            <a:gdLst>
              <a:gd name="connsiteX0" fmla="*/ 723236 w 9016430"/>
              <a:gd name="connsiteY0" fmla="*/ 171576 h 3032428"/>
              <a:gd name="connsiteX1" fmla="*/ 8396244 w 9016430"/>
              <a:gd name="connsiteY1" fmla="*/ 290845 h 3032428"/>
              <a:gd name="connsiteX2" fmla="*/ 8207401 w 9016430"/>
              <a:gd name="connsiteY2" fmla="*/ 3014167 h 3032428"/>
              <a:gd name="connsiteX3" fmla="*/ 5404566 w 9016430"/>
              <a:gd name="connsiteY3" fmla="*/ 1463663 h 3032428"/>
              <a:gd name="connsiteX4" fmla="*/ 852444 w 9016430"/>
              <a:gd name="connsiteY4" fmla="*/ 1125732 h 3032428"/>
              <a:gd name="connsiteX5" fmla="*/ 723236 w 9016430"/>
              <a:gd name="connsiteY5" fmla="*/ 171576 h 3032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16430" h="3032428">
                <a:moveTo>
                  <a:pt x="723236" y="171576"/>
                </a:moveTo>
                <a:cubicBezTo>
                  <a:pt x="1980536" y="32428"/>
                  <a:pt x="7148883" y="-182920"/>
                  <a:pt x="8396244" y="290845"/>
                </a:cubicBezTo>
                <a:cubicBezTo>
                  <a:pt x="9643605" y="764610"/>
                  <a:pt x="8706014" y="2818697"/>
                  <a:pt x="8207401" y="3014167"/>
                </a:cubicBezTo>
                <a:cubicBezTo>
                  <a:pt x="7708788" y="3209637"/>
                  <a:pt x="6630392" y="1778402"/>
                  <a:pt x="5404566" y="1463663"/>
                </a:cubicBezTo>
                <a:cubicBezTo>
                  <a:pt x="4178740" y="1148924"/>
                  <a:pt x="1632666" y="1337767"/>
                  <a:pt x="852444" y="1125732"/>
                </a:cubicBezTo>
                <a:cubicBezTo>
                  <a:pt x="72222" y="913697"/>
                  <a:pt x="-534064" y="310724"/>
                  <a:pt x="723236" y="171576"/>
                </a:cubicBezTo>
                <a:close/>
              </a:path>
            </a:pathLst>
          </a:custGeom>
          <a:noFill/>
          <a:ln w="57150">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61" name="Forme libre : forme 60">
            <a:extLst>
              <a:ext uri="{FF2B5EF4-FFF2-40B4-BE49-F238E27FC236}">
                <a16:creationId xmlns:a16="http://schemas.microsoft.com/office/drawing/2014/main" id="{F35802AE-4A1E-48B8-AB47-16B2CFD08365}"/>
              </a:ext>
            </a:extLst>
          </p:cNvPr>
          <p:cNvSpPr/>
          <p:nvPr/>
        </p:nvSpPr>
        <p:spPr>
          <a:xfrm>
            <a:off x="259819" y="2135273"/>
            <a:ext cx="6020258" cy="3702169"/>
          </a:xfrm>
          <a:custGeom>
            <a:avLst/>
            <a:gdLst>
              <a:gd name="connsiteX0" fmla="*/ 5117065 w 6146391"/>
              <a:gd name="connsiteY0" fmla="*/ 262170 h 4031133"/>
              <a:gd name="connsiteX1" fmla="*/ 3198813 w 6146391"/>
              <a:gd name="connsiteY1" fmla="*/ 222413 h 4031133"/>
              <a:gd name="connsiteX2" fmla="*/ 28231 w 6146391"/>
              <a:gd name="connsiteY2" fmla="*/ 2001517 h 4031133"/>
              <a:gd name="connsiteX3" fmla="*/ 1896787 w 6146391"/>
              <a:gd name="connsiteY3" fmla="*/ 3800500 h 4031133"/>
              <a:gd name="connsiteX4" fmla="*/ 6101039 w 6146391"/>
              <a:gd name="connsiteY4" fmla="*/ 3850196 h 4031133"/>
              <a:gd name="connsiteX5" fmla="*/ 4182787 w 6146391"/>
              <a:gd name="connsiteY5" fmla="*/ 2359326 h 4031133"/>
              <a:gd name="connsiteX6" fmla="*/ 5117065 w 6146391"/>
              <a:gd name="connsiteY6" fmla="*/ 262170 h 403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6391" h="4031133">
                <a:moveTo>
                  <a:pt x="5117065" y="262170"/>
                </a:moveTo>
                <a:cubicBezTo>
                  <a:pt x="4953069" y="-93982"/>
                  <a:pt x="4046952" y="-67478"/>
                  <a:pt x="3198813" y="222413"/>
                </a:cubicBezTo>
                <a:cubicBezTo>
                  <a:pt x="2350674" y="512304"/>
                  <a:pt x="245235" y="1405169"/>
                  <a:pt x="28231" y="2001517"/>
                </a:cubicBezTo>
                <a:cubicBezTo>
                  <a:pt x="-188773" y="2597865"/>
                  <a:pt x="884652" y="3492387"/>
                  <a:pt x="1896787" y="3800500"/>
                </a:cubicBezTo>
                <a:cubicBezTo>
                  <a:pt x="2908922" y="4108613"/>
                  <a:pt x="5720039" y="4090392"/>
                  <a:pt x="6101039" y="3850196"/>
                </a:cubicBezTo>
                <a:cubicBezTo>
                  <a:pt x="6482039" y="3610000"/>
                  <a:pt x="4341813" y="2955674"/>
                  <a:pt x="4182787" y="2359326"/>
                </a:cubicBezTo>
                <a:cubicBezTo>
                  <a:pt x="4023761" y="1762978"/>
                  <a:pt x="5281061" y="618322"/>
                  <a:pt x="5117065" y="262170"/>
                </a:cubicBezTo>
                <a:close/>
              </a:path>
            </a:pathLst>
          </a:cu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5" name="Forme libre : forme 64">
            <a:extLst>
              <a:ext uri="{FF2B5EF4-FFF2-40B4-BE49-F238E27FC236}">
                <a16:creationId xmlns:a16="http://schemas.microsoft.com/office/drawing/2014/main" id="{6EE71106-8890-406F-BAE4-3EB27215FB4C}"/>
              </a:ext>
            </a:extLst>
          </p:cNvPr>
          <p:cNvSpPr/>
          <p:nvPr/>
        </p:nvSpPr>
        <p:spPr>
          <a:xfrm>
            <a:off x="6358909" y="4905066"/>
            <a:ext cx="4211368" cy="1376698"/>
          </a:xfrm>
          <a:custGeom>
            <a:avLst/>
            <a:gdLst>
              <a:gd name="connsiteX0" fmla="*/ 2925534 w 4211368"/>
              <a:gd name="connsiteY0" fmla="*/ 4608 h 1781775"/>
              <a:gd name="connsiteX1" fmla="*/ 4197743 w 4211368"/>
              <a:gd name="connsiteY1" fmla="*/ 302782 h 1781775"/>
              <a:gd name="connsiteX2" fmla="*/ 3372795 w 4211368"/>
              <a:gd name="connsiteY2" fmla="*/ 1704200 h 1781775"/>
              <a:gd name="connsiteX3" fmla="*/ 152517 w 4211368"/>
              <a:gd name="connsiteY3" fmla="*/ 1475600 h 1781775"/>
              <a:gd name="connsiteX4" fmla="*/ 768743 w 4211368"/>
              <a:gd name="connsiteY4" fmla="*/ 422052 h 1781775"/>
              <a:gd name="connsiteX5" fmla="*/ 2925534 w 4211368"/>
              <a:gd name="connsiteY5" fmla="*/ 4608 h 1781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11368" h="1781775">
                <a:moveTo>
                  <a:pt x="2925534" y="4608"/>
                </a:moveTo>
                <a:cubicBezTo>
                  <a:pt x="3497034" y="-15270"/>
                  <a:pt x="4123200" y="19517"/>
                  <a:pt x="4197743" y="302782"/>
                </a:cubicBezTo>
                <a:cubicBezTo>
                  <a:pt x="4272287" y="586047"/>
                  <a:pt x="4046999" y="1508730"/>
                  <a:pt x="3372795" y="1704200"/>
                </a:cubicBezTo>
                <a:cubicBezTo>
                  <a:pt x="2698591" y="1899670"/>
                  <a:pt x="586526" y="1689291"/>
                  <a:pt x="152517" y="1475600"/>
                </a:cubicBezTo>
                <a:cubicBezTo>
                  <a:pt x="-281492" y="1261909"/>
                  <a:pt x="301604" y="665561"/>
                  <a:pt x="768743" y="422052"/>
                </a:cubicBezTo>
                <a:cubicBezTo>
                  <a:pt x="1235882" y="178543"/>
                  <a:pt x="2354034" y="24486"/>
                  <a:pt x="2925534" y="4608"/>
                </a:cubicBezTo>
                <a:close/>
              </a:path>
            </a:pathLst>
          </a:custGeom>
          <a:noFill/>
          <a:ln w="571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66" name="Forme libre : forme 65">
            <a:extLst>
              <a:ext uri="{FF2B5EF4-FFF2-40B4-BE49-F238E27FC236}">
                <a16:creationId xmlns:a16="http://schemas.microsoft.com/office/drawing/2014/main" id="{F0645685-0722-40EE-B9B4-74D3A573FE97}"/>
              </a:ext>
            </a:extLst>
          </p:cNvPr>
          <p:cNvSpPr/>
          <p:nvPr/>
        </p:nvSpPr>
        <p:spPr>
          <a:xfrm>
            <a:off x="4661768" y="2183067"/>
            <a:ext cx="4622364" cy="2837345"/>
          </a:xfrm>
          <a:custGeom>
            <a:avLst/>
            <a:gdLst>
              <a:gd name="connsiteX0" fmla="*/ 1780660 w 4967304"/>
              <a:gd name="connsiteY0" fmla="*/ 298893 h 2981918"/>
              <a:gd name="connsiteX1" fmla="*/ 3337612 w 4967304"/>
              <a:gd name="connsiteY1" fmla="*/ 249466 h 2981918"/>
              <a:gd name="connsiteX2" fmla="*/ 4943990 w 4967304"/>
              <a:gd name="connsiteY2" fmla="*/ 2424255 h 2981918"/>
              <a:gd name="connsiteX3" fmla="*/ 2064866 w 4967304"/>
              <a:gd name="connsiteY3" fmla="*/ 2980309 h 2981918"/>
              <a:gd name="connsiteX4" fmla="*/ 1288 w 4967304"/>
              <a:gd name="connsiteY4" fmla="*/ 2498395 h 2981918"/>
              <a:gd name="connsiteX5" fmla="*/ 1780660 w 4967304"/>
              <a:gd name="connsiteY5" fmla="*/ 298893 h 298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304" h="2981918">
                <a:moveTo>
                  <a:pt x="1780660" y="298893"/>
                </a:moveTo>
                <a:cubicBezTo>
                  <a:pt x="2336714" y="-75928"/>
                  <a:pt x="2810390" y="-104761"/>
                  <a:pt x="3337612" y="249466"/>
                </a:cubicBezTo>
                <a:cubicBezTo>
                  <a:pt x="3864834" y="603693"/>
                  <a:pt x="5156114" y="1969115"/>
                  <a:pt x="4943990" y="2424255"/>
                </a:cubicBezTo>
                <a:cubicBezTo>
                  <a:pt x="4731866" y="2879396"/>
                  <a:pt x="2888650" y="2967952"/>
                  <a:pt x="2064866" y="2980309"/>
                </a:cubicBezTo>
                <a:cubicBezTo>
                  <a:pt x="1241082" y="2992666"/>
                  <a:pt x="48656" y="2943238"/>
                  <a:pt x="1288" y="2498395"/>
                </a:cubicBezTo>
                <a:cubicBezTo>
                  <a:pt x="-46080" y="2053552"/>
                  <a:pt x="1224606" y="673714"/>
                  <a:pt x="1780660" y="298893"/>
                </a:cubicBezTo>
                <a:close/>
              </a:path>
            </a:pathLst>
          </a:custGeom>
          <a:no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3" name="Graphique 2" descr="Maison avec un remplissage uni">
            <a:extLst>
              <a:ext uri="{FF2B5EF4-FFF2-40B4-BE49-F238E27FC236}">
                <a16:creationId xmlns:a16="http://schemas.microsoft.com/office/drawing/2014/main" id="{52B4D97F-3920-4F3F-A2AB-2F1E5FCD5F04}"/>
              </a:ext>
            </a:extLst>
          </p:cNvPr>
          <p:cNvPicPr>
            <a:picLocks noChangeAspect="1"/>
          </p:cNvPicPr>
          <p:nvPr/>
        </p:nvPicPr>
        <p:blipFill>
          <a:blip r:embed="rId53">
            <a:extLst>
              <a:ext uri="{96DAC541-7B7A-43D3-8B79-37D633B846F1}">
                <asvg:svgBlip xmlns:asvg="http://schemas.microsoft.com/office/drawing/2016/SVG/main" r:embed="rId54"/>
              </a:ext>
            </a:extLst>
          </a:blip>
          <a:stretch>
            <a:fillRect/>
          </a:stretch>
        </p:blipFill>
        <p:spPr>
          <a:xfrm>
            <a:off x="1962364" y="938168"/>
            <a:ext cx="900000" cy="900000"/>
          </a:xfrm>
          <a:prstGeom prst="rect">
            <a:avLst/>
          </a:prstGeom>
        </p:spPr>
      </p:pic>
      <p:pic>
        <p:nvPicPr>
          <p:cNvPr id="14" name="Graphique 13" descr="Connexions avec un remplissage uni">
            <a:extLst>
              <a:ext uri="{FF2B5EF4-FFF2-40B4-BE49-F238E27FC236}">
                <a16:creationId xmlns:a16="http://schemas.microsoft.com/office/drawing/2014/main" id="{9D111F8E-AF3C-485E-BEAC-13F46F17C683}"/>
              </a:ext>
            </a:extLst>
          </p:cNvPr>
          <p:cNvPicPr>
            <a:picLocks noChangeAspect="1"/>
          </p:cNvPicPr>
          <p:nvPr/>
        </p:nvPicPr>
        <p:blipFill>
          <a:blip r:embed="rId55">
            <a:extLst>
              <a:ext uri="{96DAC541-7B7A-43D3-8B79-37D633B846F1}">
                <asvg:svgBlip xmlns:asvg="http://schemas.microsoft.com/office/drawing/2016/SVG/main" r:embed="rId56"/>
              </a:ext>
            </a:extLst>
          </a:blip>
          <a:stretch>
            <a:fillRect/>
          </a:stretch>
        </p:blipFill>
        <p:spPr>
          <a:xfrm>
            <a:off x="572929" y="2426404"/>
            <a:ext cx="900000" cy="900000"/>
          </a:xfrm>
          <a:prstGeom prst="rect">
            <a:avLst/>
          </a:prstGeom>
        </p:spPr>
      </p:pic>
    </p:spTree>
    <p:extLst>
      <p:ext uri="{BB962C8B-B14F-4D97-AF65-F5344CB8AC3E}">
        <p14:creationId xmlns:p14="http://schemas.microsoft.com/office/powerpoint/2010/main" val="1230763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alpha val="0"/>
          </a:schemeClr>
        </a:solidFill>
        <a:effectLst/>
      </p:bgPr>
    </p:bg>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DD421EE-FB4F-404A-A58A-8C2986778CD0}"/>
              </a:ext>
            </a:extLst>
          </p:cNvPr>
          <p:cNvSpPr>
            <a:spLocks noGrp="1"/>
          </p:cNvSpPr>
          <p:nvPr>
            <p:ph type="body" sz="quarter" idx="10"/>
            <p:custDataLst>
              <p:tags r:id="rId2"/>
            </p:custDataLst>
          </p:nvPr>
        </p:nvSpPr>
        <p:spPr>
          <a:xfrm>
            <a:off x="0" y="63408"/>
            <a:ext cx="12192000" cy="698881"/>
          </a:xfrm>
        </p:spPr>
        <p:txBody>
          <a:bodyPr/>
          <a:lstStyle/>
          <a:p>
            <a:pPr indent="0">
              <a:buNone/>
            </a:pPr>
            <a:r>
              <a:rPr lang="fr-FR" sz="3200" b="1" dirty="0">
                <a:solidFill>
                  <a:schemeClr val="tx2"/>
                </a:solidFill>
                <a:latin typeface="Arial"/>
                <a:cs typeface="Arial"/>
              </a:rPr>
              <a:t>Les modèles thermo-physiologiques :</a:t>
            </a:r>
            <a:r>
              <a:rPr lang="fr-FR" sz="2800" b="1" dirty="0">
                <a:solidFill>
                  <a:schemeClr val="tx2"/>
                </a:solidFill>
                <a:latin typeface="Arial"/>
                <a:cs typeface="Arial"/>
              </a:rPr>
              <a:t> </a:t>
            </a:r>
            <a:r>
              <a:rPr lang="fr-FR" sz="2800" dirty="0">
                <a:solidFill>
                  <a:schemeClr val="tx2"/>
                </a:solidFill>
                <a:latin typeface="Arial"/>
                <a:cs typeface="Arial"/>
              </a:rPr>
              <a:t>Qu’est-ce que c’est ?</a:t>
            </a:r>
            <a:endParaRPr lang="fr-FR" sz="4000" b="1" dirty="0">
              <a:solidFill>
                <a:schemeClr val="tx2"/>
              </a:solidFill>
              <a:latin typeface="Arial"/>
              <a:cs typeface="Arial"/>
            </a:endParaRPr>
          </a:p>
        </p:txBody>
      </p:sp>
      <p:sp>
        <p:nvSpPr>
          <p:cNvPr id="142" name="Espace réservé du texte 4">
            <a:extLst>
              <a:ext uri="{FF2B5EF4-FFF2-40B4-BE49-F238E27FC236}">
                <a16:creationId xmlns:a16="http://schemas.microsoft.com/office/drawing/2014/main" id="{7AEDE417-B072-4ED4-8D48-5FBB265AA7B9}"/>
              </a:ext>
            </a:extLst>
          </p:cNvPr>
          <p:cNvSpPr>
            <a:spLocks noGrp="1"/>
          </p:cNvSpPr>
          <p:nvPr>
            <p:ph type="body" sz="quarter" idx="11"/>
            <p:custDataLst>
              <p:tags r:id="rId3"/>
            </p:custDataLst>
          </p:nvPr>
        </p:nvSpPr>
        <p:spPr>
          <a:xfrm>
            <a:off x="7363509" y="1027614"/>
            <a:ext cx="3957635" cy="494400"/>
          </a:xfrm>
        </p:spPr>
        <p:txBody>
          <a:bodyPr/>
          <a:lstStyle/>
          <a:p>
            <a:r>
              <a:rPr lang="fr-FR" sz="2000" dirty="0">
                <a:latin typeface="Arial" panose="020B0604020202020204" pitchFamily="34" charset="0"/>
                <a:cs typeface="Arial" panose="020B0604020202020204" pitchFamily="34" charset="0"/>
              </a:rPr>
              <a:t>Système passif</a:t>
            </a:r>
          </a:p>
        </p:txBody>
      </p:sp>
      <p:grpSp>
        <p:nvGrpSpPr>
          <p:cNvPr id="68" name="Groupe 67">
            <a:extLst>
              <a:ext uri="{FF2B5EF4-FFF2-40B4-BE49-F238E27FC236}">
                <a16:creationId xmlns:a16="http://schemas.microsoft.com/office/drawing/2014/main" id="{826B5228-2AB3-4874-8F90-93D2485B906A}"/>
              </a:ext>
            </a:extLst>
          </p:cNvPr>
          <p:cNvGrpSpPr/>
          <p:nvPr>
            <p:custDataLst>
              <p:tags r:id="rId4"/>
            </p:custDataLst>
          </p:nvPr>
        </p:nvGrpSpPr>
        <p:grpSpPr>
          <a:xfrm>
            <a:off x="3143950" y="4200897"/>
            <a:ext cx="654230" cy="1668556"/>
            <a:chOff x="2533627" y="4231470"/>
            <a:chExt cx="654230" cy="1668556"/>
          </a:xfrm>
        </p:grpSpPr>
        <p:pic>
          <p:nvPicPr>
            <p:cNvPr id="37" name="Image 36">
              <a:extLst>
                <a:ext uri="{FF2B5EF4-FFF2-40B4-BE49-F238E27FC236}">
                  <a16:creationId xmlns:a16="http://schemas.microsoft.com/office/drawing/2014/main" id="{764EB336-0470-47A7-9CF5-9764AABC2797}"/>
                </a:ext>
              </a:extLst>
            </p:cNvPr>
            <p:cNvPicPr>
              <a:picLocks noChangeAspect="1"/>
            </p:cNvPicPr>
            <p:nvPr/>
          </p:nvPicPr>
          <p:blipFill>
            <a:blip r:embed="rId28"/>
            <a:stretch>
              <a:fillRect/>
            </a:stretch>
          </p:blipFill>
          <p:spPr>
            <a:xfrm rot="16200000" flipV="1">
              <a:off x="2660531" y="4257962"/>
              <a:ext cx="346148" cy="293163"/>
            </a:xfrm>
            <a:prstGeom prst="rect">
              <a:avLst/>
            </a:prstGeom>
          </p:spPr>
        </p:pic>
        <p:pic>
          <p:nvPicPr>
            <p:cNvPr id="34" name="Image 33">
              <a:extLst>
                <a:ext uri="{FF2B5EF4-FFF2-40B4-BE49-F238E27FC236}">
                  <a16:creationId xmlns:a16="http://schemas.microsoft.com/office/drawing/2014/main" id="{94B6E343-101E-4FAF-85A4-BA12AADEF8E8}"/>
                </a:ext>
              </a:extLst>
            </p:cNvPr>
            <p:cNvPicPr>
              <a:picLocks noChangeAspect="1"/>
            </p:cNvPicPr>
            <p:nvPr/>
          </p:nvPicPr>
          <p:blipFill>
            <a:blip r:embed="rId29"/>
            <a:stretch>
              <a:fillRect/>
            </a:stretch>
          </p:blipFill>
          <p:spPr>
            <a:xfrm flipH="1">
              <a:off x="2743001" y="4573117"/>
              <a:ext cx="421656" cy="293163"/>
            </a:xfrm>
            <a:prstGeom prst="rect">
              <a:avLst/>
            </a:prstGeom>
          </p:spPr>
        </p:pic>
        <p:pic>
          <p:nvPicPr>
            <p:cNvPr id="35" name="Image 34">
              <a:extLst>
                <a:ext uri="{FF2B5EF4-FFF2-40B4-BE49-F238E27FC236}">
                  <a16:creationId xmlns:a16="http://schemas.microsoft.com/office/drawing/2014/main" id="{007ABC11-8DF5-4F5C-9088-A171542A88BA}"/>
                </a:ext>
              </a:extLst>
            </p:cNvPr>
            <p:cNvPicPr>
              <a:picLocks noChangeAspect="1"/>
            </p:cNvPicPr>
            <p:nvPr/>
          </p:nvPicPr>
          <p:blipFill>
            <a:blip r:embed="rId30"/>
            <a:stretch>
              <a:fillRect/>
            </a:stretch>
          </p:blipFill>
          <p:spPr>
            <a:xfrm flipH="1">
              <a:off x="2772517" y="5319083"/>
              <a:ext cx="415340" cy="172742"/>
            </a:xfrm>
            <a:prstGeom prst="rect">
              <a:avLst/>
            </a:prstGeom>
          </p:spPr>
        </p:pic>
        <p:pic>
          <p:nvPicPr>
            <p:cNvPr id="36" name="Image 35">
              <a:extLst>
                <a:ext uri="{FF2B5EF4-FFF2-40B4-BE49-F238E27FC236}">
                  <a16:creationId xmlns:a16="http://schemas.microsoft.com/office/drawing/2014/main" id="{3D189405-B71E-4B67-ADDF-6005ACAF1980}"/>
                </a:ext>
              </a:extLst>
            </p:cNvPr>
            <p:cNvPicPr>
              <a:picLocks noChangeAspect="1"/>
            </p:cNvPicPr>
            <p:nvPr/>
          </p:nvPicPr>
          <p:blipFill>
            <a:blip r:embed="rId31"/>
            <a:stretch>
              <a:fillRect/>
            </a:stretch>
          </p:blipFill>
          <p:spPr>
            <a:xfrm rot="10800000">
              <a:off x="2533627" y="5619605"/>
              <a:ext cx="554656" cy="280421"/>
            </a:xfrm>
            <a:prstGeom prst="rect">
              <a:avLst/>
            </a:prstGeom>
          </p:spPr>
        </p:pic>
      </p:grpSp>
      <p:sp>
        <p:nvSpPr>
          <p:cNvPr id="139" name="Espace réservé du texte 3">
            <a:extLst>
              <a:ext uri="{FF2B5EF4-FFF2-40B4-BE49-F238E27FC236}">
                <a16:creationId xmlns:a16="http://schemas.microsoft.com/office/drawing/2014/main" id="{D65A246B-D5A0-412C-82AE-B1FDCB9A098B}"/>
              </a:ext>
            </a:extLst>
          </p:cNvPr>
          <p:cNvSpPr txBox="1">
            <a:spLocks/>
          </p:cNvSpPr>
          <p:nvPr>
            <p:custDataLst>
              <p:tags r:id="rId5"/>
            </p:custDataLst>
          </p:nvPr>
        </p:nvSpPr>
        <p:spPr>
          <a:xfrm>
            <a:off x="945248" y="6236805"/>
            <a:ext cx="8034467" cy="698881"/>
          </a:xfrm>
          <a:prstGeom prst="rect">
            <a:avLst/>
          </a:prstGeom>
        </p:spPr>
        <p:txBody>
          <a:bodyPr/>
          <a:lstStyle>
            <a:lvl1pPr marL="0" indent="-342900" algn="ctr" defTabSz="457200" rtl="0" eaLnBrk="1" latinLnBrk="0" hangingPunct="1">
              <a:spcBef>
                <a:spcPct val="20000"/>
              </a:spcBef>
              <a:buFont typeface="Arial"/>
              <a:buChar char="•"/>
              <a:defRPr sz="32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0">
              <a:buNone/>
            </a:pPr>
            <a:r>
              <a:rPr lang="fr-FR" sz="1600" i="1" u="sng" dirty="0">
                <a:solidFill>
                  <a:schemeClr val="bg1"/>
                </a:solidFill>
                <a:latin typeface="Arial"/>
                <a:cs typeface="Arial"/>
              </a:rPr>
              <a:t>Principe des modèles thermo-physiologiques</a:t>
            </a:r>
          </a:p>
        </p:txBody>
      </p:sp>
      <p:sp>
        <p:nvSpPr>
          <p:cNvPr id="141" name="Espace réservé du texte 6">
            <a:extLst>
              <a:ext uri="{FF2B5EF4-FFF2-40B4-BE49-F238E27FC236}">
                <a16:creationId xmlns:a16="http://schemas.microsoft.com/office/drawing/2014/main" id="{314DE60A-A750-4113-AE9E-1B9E887BCFA2}"/>
              </a:ext>
            </a:extLst>
          </p:cNvPr>
          <p:cNvSpPr txBox="1">
            <a:spLocks/>
          </p:cNvSpPr>
          <p:nvPr>
            <p:custDataLst>
              <p:tags r:id="rId6"/>
            </p:custDataLst>
          </p:nvPr>
        </p:nvSpPr>
        <p:spPr>
          <a:xfrm>
            <a:off x="7816035" y="1441251"/>
            <a:ext cx="4233244" cy="1620045"/>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80981" indent="-380981">
              <a:buClr>
                <a:schemeClr val="accent6"/>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Métabolisme</a:t>
            </a:r>
          </a:p>
          <a:p>
            <a:pPr marL="380981" indent="-380981">
              <a:buClr>
                <a:schemeClr val="accent6"/>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Conduction dans les tissus</a:t>
            </a:r>
          </a:p>
          <a:p>
            <a:pPr marL="380981" indent="-380981">
              <a:buClr>
                <a:schemeClr val="accent6"/>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Circulation sanguine</a:t>
            </a:r>
          </a:p>
        </p:txBody>
      </p:sp>
      <p:pic>
        <p:nvPicPr>
          <p:cNvPr id="143" name="Graphique 142" descr="Feu">
            <a:extLst>
              <a:ext uri="{FF2B5EF4-FFF2-40B4-BE49-F238E27FC236}">
                <a16:creationId xmlns:a16="http://schemas.microsoft.com/office/drawing/2014/main" id="{54B5079B-B635-4498-AE0E-8D9F677AC7E4}"/>
              </a:ext>
            </a:extLst>
          </p:cNvPr>
          <p:cNvPicPr>
            <a:picLocks noChangeAspect="1"/>
          </p:cNvPicPr>
          <p:nvPr>
            <p:custDataLst>
              <p:tags r:id="rId7"/>
            </p:custDataLst>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7816037" y="1467985"/>
            <a:ext cx="375025" cy="375025"/>
          </a:xfrm>
          <a:prstGeom prst="rect">
            <a:avLst/>
          </a:prstGeom>
        </p:spPr>
      </p:pic>
      <p:sp>
        <p:nvSpPr>
          <p:cNvPr id="152" name="Espace réservé du texte 6">
            <a:extLst>
              <a:ext uri="{FF2B5EF4-FFF2-40B4-BE49-F238E27FC236}">
                <a16:creationId xmlns:a16="http://schemas.microsoft.com/office/drawing/2014/main" id="{5A3AE09C-AF03-4955-A898-A83A85929ABE}"/>
              </a:ext>
            </a:extLst>
          </p:cNvPr>
          <p:cNvSpPr txBox="1">
            <a:spLocks/>
          </p:cNvSpPr>
          <p:nvPr>
            <p:custDataLst>
              <p:tags r:id="rId8"/>
            </p:custDataLst>
          </p:nvPr>
        </p:nvSpPr>
        <p:spPr>
          <a:xfrm>
            <a:off x="7816036" y="2823127"/>
            <a:ext cx="4233244" cy="1620045"/>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80981" indent="-380981">
              <a:buClr>
                <a:schemeClr val="bg1"/>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Convection</a:t>
            </a:r>
          </a:p>
          <a:p>
            <a:pPr marL="380981" indent="-380981">
              <a:buClr>
                <a:schemeClr val="bg1"/>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Apport solaire</a:t>
            </a:r>
          </a:p>
          <a:p>
            <a:pPr marL="380981" indent="-380981">
              <a:buClr>
                <a:schemeClr val="bg1"/>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Rayonnement</a:t>
            </a:r>
          </a:p>
          <a:p>
            <a:pPr marL="380981" indent="-380981">
              <a:buClr>
                <a:schemeClr val="accent2"/>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Evaporation</a:t>
            </a:r>
          </a:p>
        </p:txBody>
      </p:sp>
      <p:sp>
        <p:nvSpPr>
          <p:cNvPr id="153" name="Espace réservé du texte 4">
            <a:extLst>
              <a:ext uri="{FF2B5EF4-FFF2-40B4-BE49-F238E27FC236}">
                <a16:creationId xmlns:a16="http://schemas.microsoft.com/office/drawing/2014/main" id="{D589F334-427A-468A-BADC-08D4BD38878A}"/>
              </a:ext>
            </a:extLst>
          </p:cNvPr>
          <p:cNvSpPr txBox="1">
            <a:spLocks/>
          </p:cNvSpPr>
          <p:nvPr>
            <p:custDataLst>
              <p:tags r:id="rId9"/>
            </p:custDataLst>
          </p:nvPr>
        </p:nvSpPr>
        <p:spPr>
          <a:xfrm>
            <a:off x="7363509" y="2520747"/>
            <a:ext cx="5581956" cy="494400"/>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2000" dirty="0">
                <a:latin typeface="Arial" panose="020B0604020202020204" pitchFamily="34" charset="0"/>
                <a:cs typeface="Arial" panose="020B0604020202020204" pitchFamily="34" charset="0"/>
              </a:rPr>
              <a:t>Echanges avec l’environnement</a:t>
            </a:r>
          </a:p>
        </p:txBody>
      </p:sp>
      <p:pic>
        <p:nvPicPr>
          <p:cNvPr id="157" name="Image 156">
            <a:extLst>
              <a:ext uri="{FF2B5EF4-FFF2-40B4-BE49-F238E27FC236}">
                <a16:creationId xmlns:a16="http://schemas.microsoft.com/office/drawing/2014/main" id="{4D5437F0-DA5C-43A8-8B47-406CEB97E91D}"/>
              </a:ext>
            </a:extLst>
          </p:cNvPr>
          <p:cNvPicPr>
            <a:picLocks noChangeAspect="1"/>
          </p:cNvPicPr>
          <p:nvPr>
            <p:custDataLst>
              <p:tags r:id="rId10"/>
            </p:custDataLst>
          </p:nvPr>
        </p:nvPicPr>
        <p:blipFill>
          <a:blip r:embed="rId28"/>
          <a:stretch>
            <a:fillRect/>
          </a:stretch>
        </p:blipFill>
        <p:spPr>
          <a:xfrm rot="16200000" flipV="1">
            <a:off x="7889023" y="3832890"/>
            <a:ext cx="346148" cy="293163"/>
          </a:xfrm>
          <a:prstGeom prst="rect">
            <a:avLst/>
          </a:prstGeom>
        </p:spPr>
      </p:pic>
      <p:pic>
        <p:nvPicPr>
          <p:cNvPr id="158" name="Image 157">
            <a:extLst>
              <a:ext uri="{FF2B5EF4-FFF2-40B4-BE49-F238E27FC236}">
                <a16:creationId xmlns:a16="http://schemas.microsoft.com/office/drawing/2014/main" id="{7F1A3B59-88DD-4809-808A-351324586FB0}"/>
              </a:ext>
            </a:extLst>
          </p:cNvPr>
          <p:cNvPicPr>
            <a:picLocks noChangeAspect="1"/>
          </p:cNvPicPr>
          <p:nvPr>
            <p:custDataLst>
              <p:tags r:id="rId11"/>
            </p:custDataLst>
          </p:nvPr>
        </p:nvPicPr>
        <p:blipFill>
          <a:blip r:embed="rId31"/>
          <a:stretch>
            <a:fillRect/>
          </a:stretch>
        </p:blipFill>
        <p:spPr>
          <a:xfrm rot="10800000">
            <a:off x="7861237" y="3603375"/>
            <a:ext cx="424047" cy="214388"/>
          </a:xfrm>
          <a:prstGeom prst="rect">
            <a:avLst/>
          </a:prstGeom>
        </p:spPr>
      </p:pic>
      <p:pic>
        <p:nvPicPr>
          <p:cNvPr id="159" name="Image 158">
            <a:extLst>
              <a:ext uri="{FF2B5EF4-FFF2-40B4-BE49-F238E27FC236}">
                <a16:creationId xmlns:a16="http://schemas.microsoft.com/office/drawing/2014/main" id="{100C3555-F22E-4432-A69E-10F5750D23DB}"/>
              </a:ext>
            </a:extLst>
          </p:cNvPr>
          <p:cNvPicPr>
            <a:picLocks noChangeAspect="1"/>
          </p:cNvPicPr>
          <p:nvPr>
            <p:custDataLst>
              <p:tags r:id="rId12"/>
            </p:custDataLst>
          </p:nvPr>
        </p:nvPicPr>
        <p:blipFill>
          <a:blip r:embed="rId30"/>
          <a:stretch>
            <a:fillRect/>
          </a:stretch>
        </p:blipFill>
        <p:spPr>
          <a:xfrm flipH="1">
            <a:off x="7873431" y="3261871"/>
            <a:ext cx="390769" cy="162523"/>
          </a:xfrm>
          <a:prstGeom prst="rect">
            <a:avLst/>
          </a:prstGeom>
        </p:spPr>
      </p:pic>
      <p:pic>
        <p:nvPicPr>
          <p:cNvPr id="160" name="Image 159">
            <a:extLst>
              <a:ext uri="{FF2B5EF4-FFF2-40B4-BE49-F238E27FC236}">
                <a16:creationId xmlns:a16="http://schemas.microsoft.com/office/drawing/2014/main" id="{DB574E0C-E17C-48ED-853B-C5C41EA492CF}"/>
              </a:ext>
            </a:extLst>
          </p:cNvPr>
          <p:cNvPicPr>
            <a:picLocks noChangeAspect="1"/>
          </p:cNvPicPr>
          <p:nvPr>
            <p:custDataLst>
              <p:tags r:id="rId13"/>
            </p:custDataLst>
          </p:nvPr>
        </p:nvPicPr>
        <p:blipFill>
          <a:blip r:embed="rId29"/>
          <a:stretch>
            <a:fillRect/>
          </a:stretch>
        </p:blipFill>
        <p:spPr>
          <a:xfrm flipH="1">
            <a:off x="7854234" y="2884661"/>
            <a:ext cx="421656" cy="293163"/>
          </a:xfrm>
          <a:prstGeom prst="rect">
            <a:avLst/>
          </a:prstGeom>
        </p:spPr>
      </p:pic>
      <p:grpSp>
        <p:nvGrpSpPr>
          <p:cNvPr id="200" name="Groupe 199">
            <a:extLst>
              <a:ext uri="{FF2B5EF4-FFF2-40B4-BE49-F238E27FC236}">
                <a16:creationId xmlns:a16="http://schemas.microsoft.com/office/drawing/2014/main" id="{37B8EBE5-A70B-42F6-AC0D-EBCA6FB0FE46}"/>
              </a:ext>
            </a:extLst>
          </p:cNvPr>
          <p:cNvGrpSpPr/>
          <p:nvPr>
            <p:custDataLst>
              <p:tags r:id="rId14"/>
            </p:custDataLst>
          </p:nvPr>
        </p:nvGrpSpPr>
        <p:grpSpPr>
          <a:xfrm>
            <a:off x="7363509" y="4535039"/>
            <a:ext cx="4677590" cy="1946999"/>
            <a:chOff x="5531002" y="3414154"/>
            <a:chExt cx="3508193" cy="1460247"/>
          </a:xfrm>
        </p:grpSpPr>
        <p:sp>
          <p:nvSpPr>
            <p:cNvPr id="161" name="Espace réservé du texte 6">
              <a:extLst>
                <a:ext uri="{FF2B5EF4-FFF2-40B4-BE49-F238E27FC236}">
                  <a16:creationId xmlns:a16="http://schemas.microsoft.com/office/drawing/2014/main" id="{B9C01683-ABB5-453B-BEC7-B586AF5EDC2E}"/>
                </a:ext>
              </a:extLst>
            </p:cNvPr>
            <p:cNvSpPr txBox="1">
              <a:spLocks/>
            </p:cNvSpPr>
            <p:nvPr/>
          </p:nvSpPr>
          <p:spPr>
            <a:xfrm>
              <a:off x="5864262" y="3659367"/>
              <a:ext cx="3174933" cy="1215034"/>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80981" indent="-380981">
                <a:buClr>
                  <a:schemeClr val="accent3"/>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Sudation</a:t>
              </a:r>
            </a:p>
            <a:p>
              <a:pPr marL="380981" indent="-380981">
                <a:buClr>
                  <a:schemeClr val="accent3"/>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Vasodilatation</a:t>
              </a:r>
            </a:p>
            <a:p>
              <a:pPr>
                <a:spcBef>
                  <a:spcPts val="0"/>
                </a:spcBef>
                <a:buClr>
                  <a:schemeClr val="bg1"/>
                </a:buClr>
              </a:pPr>
              <a:endParaRPr lang="fr-FR" sz="1800" dirty="0">
                <a:solidFill>
                  <a:schemeClr val="accent1"/>
                </a:solidFill>
                <a:latin typeface="Arial" panose="020B0604020202020204" pitchFamily="34" charset="0"/>
                <a:cs typeface="Arial" panose="020B0604020202020204" pitchFamily="34" charset="0"/>
              </a:endParaRPr>
            </a:p>
            <a:p>
              <a:pPr marL="380981" indent="-380981">
                <a:spcBef>
                  <a:spcPts val="0"/>
                </a:spcBef>
                <a:buClr>
                  <a:schemeClr val="accent6"/>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Frissonnement</a:t>
              </a:r>
            </a:p>
            <a:p>
              <a:pPr marL="380981" indent="-380981">
                <a:buClr>
                  <a:schemeClr val="accent6"/>
                </a:buClr>
                <a:buFont typeface="Arial" panose="020B0604020202020204" pitchFamily="34" charset="0"/>
                <a:buChar char="•"/>
              </a:pPr>
              <a:r>
                <a:rPr lang="fr-FR" sz="1800" dirty="0">
                  <a:solidFill>
                    <a:schemeClr val="accent1"/>
                  </a:solidFill>
                  <a:latin typeface="Arial" panose="020B0604020202020204" pitchFamily="34" charset="0"/>
                  <a:cs typeface="Arial" panose="020B0604020202020204" pitchFamily="34" charset="0"/>
                </a:rPr>
                <a:t>Vasoconstriction</a:t>
              </a:r>
            </a:p>
          </p:txBody>
        </p:sp>
        <p:sp>
          <p:nvSpPr>
            <p:cNvPr id="162" name="Espace réservé du texte 4">
              <a:extLst>
                <a:ext uri="{FF2B5EF4-FFF2-40B4-BE49-F238E27FC236}">
                  <a16:creationId xmlns:a16="http://schemas.microsoft.com/office/drawing/2014/main" id="{97F4B177-1BD0-490E-92AB-352157939C55}"/>
                </a:ext>
              </a:extLst>
            </p:cNvPr>
            <p:cNvSpPr txBox="1">
              <a:spLocks/>
            </p:cNvSpPr>
            <p:nvPr/>
          </p:nvSpPr>
          <p:spPr>
            <a:xfrm>
              <a:off x="5531002" y="3414154"/>
              <a:ext cx="2968226" cy="370800"/>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2000" dirty="0">
                  <a:latin typeface="Arial" panose="020B0604020202020204" pitchFamily="34" charset="0"/>
                  <a:cs typeface="Arial" panose="020B0604020202020204" pitchFamily="34" charset="0"/>
                </a:rPr>
                <a:t>Système actif</a:t>
              </a:r>
            </a:p>
          </p:txBody>
        </p:sp>
        <p:sp>
          <p:nvSpPr>
            <p:cNvPr id="187" name="ZoneTexte 186">
              <a:extLst>
                <a:ext uri="{FF2B5EF4-FFF2-40B4-BE49-F238E27FC236}">
                  <a16:creationId xmlns:a16="http://schemas.microsoft.com/office/drawing/2014/main" id="{B01A3679-0834-410F-A114-DDD6CA90D72B}"/>
                </a:ext>
              </a:extLst>
            </p:cNvPr>
            <p:cNvSpPr txBox="1"/>
            <p:nvPr/>
          </p:nvSpPr>
          <p:spPr>
            <a:xfrm>
              <a:off x="5770249" y="4264521"/>
              <a:ext cx="485958" cy="377075"/>
            </a:xfrm>
            <a:prstGeom prst="rect">
              <a:avLst/>
            </a:prstGeom>
            <a:noFill/>
          </p:spPr>
          <p:txBody>
            <a:bodyPr wrap="square" rtlCol="0">
              <a:spAutoFit/>
            </a:bodyPr>
            <a:lstStyle/>
            <a:p>
              <a:pPr defTabSz="1219140">
                <a:defRPr/>
              </a:pPr>
              <a:r>
                <a:rPr lang="fr-FR" sz="2667" b="1" kern="0" dirty="0">
                  <a:solidFill>
                    <a:srgbClr val="5B9BD5"/>
                  </a:solidFill>
                </a:rPr>
                <a:t>++</a:t>
              </a:r>
            </a:p>
          </p:txBody>
        </p:sp>
        <p:grpSp>
          <p:nvGrpSpPr>
            <p:cNvPr id="190" name="Groupe 189">
              <a:extLst>
                <a:ext uri="{FF2B5EF4-FFF2-40B4-BE49-F238E27FC236}">
                  <a16:creationId xmlns:a16="http://schemas.microsoft.com/office/drawing/2014/main" id="{0C602A93-EF87-40CF-A6E9-7902D23DFE23}"/>
                </a:ext>
              </a:extLst>
            </p:cNvPr>
            <p:cNvGrpSpPr/>
            <p:nvPr/>
          </p:nvGrpSpPr>
          <p:grpSpPr>
            <a:xfrm>
              <a:off x="5892161" y="3655142"/>
              <a:ext cx="224425" cy="305761"/>
              <a:chOff x="9571034" y="3811385"/>
              <a:chExt cx="1470178" cy="1761477"/>
            </a:xfrm>
          </p:grpSpPr>
          <p:pic>
            <p:nvPicPr>
              <p:cNvPr id="191" name="Graphique 190" descr="Eau">
                <a:extLst>
                  <a:ext uri="{FF2B5EF4-FFF2-40B4-BE49-F238E27FC236}">
                    <a16:creationId xmlns:a16="http://schemas.microsoft.com/office/drawing/2014/main" id="{A9F4CEDA-709E-4E39-9E84-FDC0A1995708}"/>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9571034" y="4658465"/>
                <a:ext cx="914403" cy="914397"/>
              </a:xfrm>
              <a:prstGeom prst="rect">
                <a:avLst/>
              </a:prstGeom>
            </p:spPr>
          </p:pic>
          <p:pic>
            <p:nvPicPr>
              <p:cNvPr id="192" name="Graphique 191" descr="Eau">
                <a:extLst>
                  <a:ext uri="{FF2B5EF4-FFF2-40B4-BE49-F238E27FC236}">
                    <a16:creationId xmlns:a16="http://schemas.microsoft.com/office/drawing/2014/main" id="{FEBCADF4-7D19-4CB9-AF45-228910A78938}"/>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9697027" y="3811385"/>
                <a:ext cx="914403" cy="914409"/>
              </a:xfrm>
              <a:prstGeom prst="rect">
                <a:avLst/>
              </a:prstGeom>
            </p:spPr>
          </p:pic>
          <p:pic>
            <p:nvPicPr>
              <p:cNvPr id="193" name="Graphique 192" descr="Eau">
                <a:extLst>
                  <a:ext uri="{FF2B5EF4-FFF2-40B4-BE49-F238E27FC236}">
                    <a16:creationId xmlns:a16="http://schemas.microsoft.com/office/drawing/2014/main" id="{E008D61F-5FF0-41B5-B607-E7346854E751}"/>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10126809" y="4280091"/>
                <a:ext cx="914403" cy="914397"/>
              </a:xfrm>
              <a:prstGeom prst="rect">
                <a:avLst/>
              </a:prstGeom>
            </p:spPr>
          </p:pic>
        </p:grpSp>
        <p:cxnSp>
          <p:nvCxnSpPr>
            <p:cNvPr id="196" name="Connecteur droit avec flèche 195">
              <a:extLst>
                <a:ext uri="{FF2B5EF4-FFF2-40B4-BE49-F238E27FC236}">
                  <a16:creationId xmlns:a16="http://schemas.microsoft.com/office/drawing/2014/main" id="{2FFE519A-F2FA-4B0A-8258-994BBBD114ED}"/>
                </a:ext>
              </a:extLst>
            </p:cNvPr>
            <p:cNvCxnSpPr>
              <a:cxnSpLocks/>
            </p:cNvCxnSpPr>
            <p:nvPr/>
          </p:nvCxnSpPr>
          <p:spPr>
            <a:xfrm flipV="1">
              <a:off x="5984625" y="4014145"/>
              <a:ext cx="0" cy="180000"/>
            </a:xfrm>
            <a:prstGeom prst="straightConnector1">
              <a:avLst/>
            </a:prstGeom>
            <a:noFill/>
            <a:ln w="28575" cap="flat" cmpd="sng" algn="ctr">
              <a:solidFill>
                <a:srgbClr val="ED7D31"/>
              </a:solidFill>
              <a:prstDash val="solid"/>
              <a:miter lim="800000"/>
              <a:headEnd type="triangle"/>
              <a:tailEnd type="triangle"/>
            </a:ln>
            <a:effectLst/>
          </p:spPr>
        </p:cxnSp>
        <p:grpSp>
          <p:nvGrpSpPr>
            <p:cNvPr id="199" name="Groupe 198">
              <a:extLst>
                <a:ext uri="{FF2B5EF4-FFF2-40B4-BE49-F238E27FC236}">
                  <a16:creationId xmlns:a16="http://schemas.microsoft.com/office/drawing/2014/main" id="{ADBED8AD-ED2F-4C57-BF69-B8A2FF356F65}"/>
                </a:ext>
              </a:extLst>
            </p:cNvPr>
            <p:cNvGrpSpPr/>
            <p:nvPr/>
          </p:nvGrpSpPr>
          <p:grpSpPr>
            <a:xfrm>
              <a:off x="5983610" y="4626969"/>
              <a:ext cx="0" cy="227519"/>
              <a:chOff x="3657927" y="3632965"/>
              <a:chExt cx="0" cy="227519"/>
            </a:xfrm>
          </p:grpSpPr>
          <p:cxnSp>
            <p:nvCxnSpPr>
              <p:cNvPr id="197" name="Connecteur droit avec flèche 196">
                <a:extLst>
                  <a:ext uri="{FF2B5EF4-FFF2-40B4-BE49-F238E27FC236}">
                    <a16:creationId xmlns:a16="http://schemas.microsoft.com/office/drawing/2014/main" id="{C2118AC6-67AE-4046-8908-2B3D9AEDA209}"/>
                  </a:ext>
                </a:extLst>
              </p:cNvPr>
              <p:cNvCxnSpPr>
                <a:cxnSpLocks/>
              </p:cNvCxnSpPr>
              <p:nvPr/>
            </p:nvCxnSpPr>
            <p:spPr>
              <a:xfrm flipV="1">
                <a:off x="3657927" y="3752484"/>
                <a:ext cx="0" cy="108000"/>
              </a:xfrm>
              <a:prstGeom prst="straightConnector1">
                <a:avLst/>
              </a:prstGeom>
              <a:noFill/>
              <a:ln w="28575" cap="flat" cmpd="sng" algn="ctr">
                <a:solidFill>
                  <a:srgbClr val="5B9BD5"/>
                </a:solidFill>
                <a:prstDash val="solid"/>
                <a:miter lim="800000"/>
                <a:tailEnd type="triangle"/>
              </a:ln>
              <a:effectLst/>
            </p:spPr>
          </p:cxnSp>
          <p:cxnSp>
            <p:nvCxnSpPr>
              <p:cNvPr id="198" name="Connecteur droit avec flèche 197">
                <a:extLst>
                  <a:ext uri="{FF2B5EF4-FFF2-40B4-BE49-F238E27FC236}">
                    <a16:creationId xmlns:a16="http://schemas.microsoft.com/office/drawing/2014/main" id="{26184827-21A9-4872-8ED8-28587C7E255B}"/>
                  </a:ext>
                </a:extLst>
              </p:cNvPr>
              <p:cNvCxnSpPr>
                <a:cxnSpLocks/>
              </p:cNvCxnSpPr>
              <p:nvPr/>
            </p:nvCxnSpPr>
            <p:spPr>
              <a:xfrm>
                <a:off x="3657927" y="3632965"/>
                <a:ext cx="0" cy="108000"/>
              </a:xfrm>
              <a:prstGeom prst="straightConnector1">
                <a:avLst/>
              </a:prstGeom>
              <a:noFill/>
              <a:ln w="28575" cap="flat" cmpd="sng" algn="ctr">
                <a:solidFill>
                  <a:srgbClr val="5B9BD5"/>
                </a:solidFill>
                <a:prstDash val="solid"/>
                <a:miter lim="800000"/>
                <a:tailEnd type="triangle"/>
              </a:ln>
              <a:effectLst/>
            </p:spPr>
          </p:cxnSp>
        </p:grpSp>
      </p:grpSp>
      <p:grpSp>
        <p:nvGrpSpPr>
          <p:cNvPr id="27" name="Groupe 26">
            <a:extLst>
              <a:ext uri="{FF2B5EF4-FFF2-40B4-BE49-F238E27FC236}">
                <a16:creationId xmlns:a16="http://schemas.microsoft.com/office/drawing/2014/main" id="{4BDD762B-2661-4A8E-9416-4D83EF219F35}"/>
              </a:ext>
            </a:extLst>
          </p:cNvPr>
          <p:cNvGrpSpPr/>
          <p:nvPr>
            <p:custDataLst>
              <p:tags r:id="rId15"/>
            </p:custDataLst>
          </p:nvPr>
        </p:nvGrpSpPr>
        <p:grpSpPr>
          <a:xfrm>
            <a:off x="1653319" y="1136027"/>
            <a:ext cx="2983706" cy="2596787"/>
            <a:chOff x="372168" y="1011358"/>
            <a:chExt cx="2983706" cy="2596787"/>
          </a:xfrm>
        </p:grpSpPr>
        <p:grpSp>
          <p:nvGrpSpPr>
            <p:cNvPr id="3" name="Groupe 2">
              <a:extLst>
                <a:ext uri="{FF2B5EF4-FFF2-40B4-BE49-F238E27FC236}">
                  <a16:creationId xmlns:a16="http://schemas.microsoft.com/office/drawing/2014/main" id="{14D4C7CD-F183-43F1-9A4D-E283A0FD4045}"/>
                </a:ext>
              </a:extLst>
            </p:cNvPr>
            <p:cNvGrpSpPr/>
            <p:nvPr/>
          </p:nvGrpSpPr>
          <p:grpSpPr>
            <a:xfrm>
              <a:off x="372168" y="1448145"/>
              <a:ext cx="1584000" cy="2160000"/>
              <a:chOff x="816328" y="1053034"/>
              <a:chExt cx="1584000" cy="2160000"/>
            </a:xfrm>
          </p:grpSpPr>
          <p:sp>
            <p:nvSpPr>
              <p:cNvPr id="94" name="Cylindre 93">
                <a:extLst>
                  <a:ext uri="{FF2B5EF4-FFF2-40B4-BE49-F238E27FC236}">
                    <a16:creationId xmlns:a16="http://schemas.microsoft.com/office/drawing/2014/main" id="{C50CEC45-4127-46F9-ACCA-07E85163FDAB}"/>
                  </a:ext>
                </a:extLst>
              </p:cNvPr>
              <p:cNvSpPr/>
              <p:nvPr/>
            </p:nvSpPr>
            <p:spPr>
              <a:xfrm>
                <a:off x="978328" y="1341034"/>
                <a:ext cx="1260000" cy="1584000"/>
              </a:xfrm>
              <a:prstGeom prst="can">
                <a:avLst/>
              </a:prstGeom>
              <a:solidFill>
                <a:srgbClr val="730C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5" name="Cylindre 84">
                <a:extLst>
                  <a:ext uri="{FF2B5EF4-FFF2-40B4-BE49-F238E27FC236}">
                    <a16:creationId xmlns:a16="http://schemas.microsoft.com/office/drawing/2014/main" id="{019883BC-71D9-47B3-8F77-2BFCE28901A4}"/>
                  </a:ext>
                </a:extLst>
              </p:cNvPr>
              <p:cNvSpPr/>
              <p:nvPr/>
            </p:nvSpPr>
            <p:spPr>
              <a:xfrm>
                <a:off x="888328" y="1197034"/>
                <a:ext cx="1440000" cy="1872000"/>
              </a:xfrm>
              <a:prstGeom prst="can">
                <a:avLst/>
              </a:prstGeom>
              <a:solidFill>
                <a:srgbClr val="ED6B59">
                  <a:alpha val="74902"/>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Cylindre 1">
                <a:extLst>
                  <a:ext uri="{FF2B5EF4-FFF2-40B4-BE49-F238E27FC236}">
                    <a16:creationId xmlns:a16="http://schemas.microsoft.com/office/drawing/2014/main" id="{6E59A332-FC76-45D3-B153-E27CA1ACC922}"/>
                  </a:ext>
                </a:extLst>
              </p:cNvPr>
              <p:cNvSpPr/>
              <p:nvPr/>
            </p:nvSpPr>
            <p:spPr>
              <a:xfrm>
                <a:off x="816328" y="1053034"/>
                <a:ext cx="1584000" cy="2160000"/>
              </a:xfrm>
              <a:prstGeom prst="can">
                <a:avLst/>
              </a:prstGeom>
              <a:solidFill>
                <a:srgbClr val="FF9966">
                  <a:alpha val="65098"/>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grpSp>
        <p:cxnSp>
          <p:nvCxnSpPr>
            <p:cNvPr id="8" name="Connecteur : en angle 7">
              <a:extLst>
                <a:ext uri="{FF2B5EF4-FFF2-40B4-BE49-F238E27FC236}">
                  <a16:creationId xmlns:a16="http://schemas.microsoft.com/office/drawing/2014/main" id="{3D70D847-8C5C-4674-9D91-BF45C28CC1BB}"/>
                </a:ext>
              </a:extLst>
            </p:cNvPr>
            <p:cNvCxnSpPr>
              <a:cxnSpLocks/>
            </p:cNvCxnSpPr>
            <p:nvPr/>
          </p:nvCxnSpPr>
          <p:spPr>
            <a:xfrm rot="10800000" flipV="1">
              <a:off x="660571" y="1165437"/>
              <a:ext cx="1825229" cy="411285"/>
            </a:xfrm>
            <a:prstGeom prst="bentConnector3">
              <a:avLst>
                <a:gd name="adj1" fmla="val 100098"/>
              </a:avLst>
            </a:prstGeom>
            <a:ln w="12700">
              <a:solidFill>
                <a:srgbClr val="ED6B59"/>
              </a:solidFill>
              <a:tailEnd type="triangle"/>
            </a:ln>
          </p:spPr>
          <p:style>
            <a:lnRef idx="2">
              <a:schemeClr val="accent1"/>
            </a:lnRef>
            <a:fillRef idx="0">
              <a:schemeClr val="accent1"/>
            </a:fillRef>
            <a:effectRef idx="1">
              <a:schemeClr val="accent1"/>
            </a:effectRef>
            <a:fontRef idx="minor">
              <a:schemeClr val="tx1"/>
            </a:fontRef>
          </p:style>
        </p:cxnSp>
        <p:cxnSp>
          <p:nvCxnSpPr>
            <p:cNvPr id="100" name="Connecteur : en angle 99">
              <a:extLst>
                <a:ext uri="{FF2B5EF4-FFF2-40B4-BE49-F238E27FC236}">
                  <a16:creationId xmlns:a16="http://schemas.microsoft.com/office/drawing/2014/main" id="{01368B19-688F-4C80-ABE0-C736C7157771}"/>
                </a:ext>
              </a:extLst>
            </p:cNvPr>
            <p:cNvCxnSpPr>
              <a:cxnSpLocks/>
            </p:cNvCxnSpPr>
            <p:nvPr/>
          </p:nvCxnSpPr>
          <p:spPr>
            <a:xfrm rot="10800000" flipV="1">
              <a:off x="1104038" y="1516710"/>
              <a:ext cx="1381761" cy="322146"/>
            </a:xfrm>
            <a:prstGeom prst="bentConnector3">
              <a:avLst>
                <a:gd name="adj1" fmla="val 100178"/>
              </a:avLst>
            </a:prstGeom>
            <a:ln w="12700">
              <a:solidFill>
                <a:srgbClr val="730C01"/>
              </a:solidFill>
              <a:tailEnd type="triangle"/>
            </a:ln>
          </p:spPr>
          <p:style>
            <a:lnRef idx="2">
              <a:schemeClr val="accent1"/>
            </a:lnRef>
            <a:fillRef idx="0">
              <a:schemeClr val="accent1"/>
            </a:fillRef>
            <a:effectRef idx="1">
              <a:schemeClr val="accent1"/>
            </a:effectRef>
            <a:fontRef idx="minor">
              <a:schemeClr val="tx1"/>
            </a:fontRef>
          </p:style>
        </p:cxnSp>
        <p:sp>
          <p:nvSpPr>
            <p:cNvPr id="23" name="ZoneTexte 22">
              <a:extLst>
                <a:ext uri="{FF2B5EF4-FFF2-40B4-BE49-F238E27FC236}">
                  <a16:creationId xmlns:a16="http://schemas.microsoft.com/office/drawing/2014/main" id="{0C1C822D-A279-43F5-9984-BB8BE2AAB5E8}"/>
                </a:ext>
              </a:extLst>
            </p:cNvPr>
            <p:cNvSpPr txBox="1"/>
            <p:nvPr/>
          </p:nvSpPr>
          <p:spPr>
            <a:xfrm>
              <a:off x="2476530" y="1338987"/>
              <a:ext cx="868882" cy="369332"/>
            </a:xfrm>
            <a:prstGeom prst="rect">
              <a:avLst/>
            </a:prstGeom>
            <a:noFill/>
          </p:spPr>
          <p:txBody>
            <a:bodyPr wrap="square" rtlCol="0">
              <a:spAutoFit/>
            </a:bodyPr>
            <a:lstStyle/>
            <a:p>
              <a:r>
                <a:rPr lang="fr-FR" sz="1800" dirty="0">
                  <a:solidFill>
                    <a:srgbClr val="730C01"/>
                  </a:solidFill>
                </a:rPr>
                <a:t>Noyau</a:t>
              </a:r>
            </a:p>
          </p:txBody>
        </p:sp>
        <p:sp>
          <p:nvSpPr>
            <p:cNvPr id="109" name="ZoneTexte 108">
              <a:extLst>
                <a:ext uri="{FF2B5EF4-FFF2-40B4-BE49-F238E27FC236}">
                  <a16:creationId xmlns:a16="http://schemas.microsoft.com/office/drawing/2014/main" id="{7ED257D1-1C9A-4EF6-9AE7-A71C5A83A4E0}"/>
                </a:ext>
              </a:extLst>
            </p:cNvPr>
            <p:cNvSpPr txBox="1"/>
            <p:nvPr/>
          </p:nvSpPr>
          <p:spPr>
            <a:xfrm>
              <a:off x="2486992" y="1011358"/>
              <a:ext cx="868882" cy="369332"/>
            </a:xfrm>
            <a:prstGeom prst="rect">
              <a:avLst/>
            </a:prstGeom>
            <a:noFill/>
          </p:spPr>
          <p:txBody>
            <a:bodyPr wrap="square" rtlCol="0">
              <a:spAutoFit/>
            </a:bodyPr>
            <a:lstStyle/>
            <a:p>
              <a:r>
                <a:rPr lang="fr-FR" sz="1800" dirty="0">
                  <a:solidFill>
                    <a:srgbClr val="ED6B59"/>
                  </a:solidFill>
                </a:rPr>
                <a:t>Peau</a:t>
              </a:r>
            </a:p>
          </p:txBody>
        </p:sp>
      </p:grpSp>
      <p:sp>
        <p:nvSpPr>
          <p:cNvPr id="28" name="Ellipse 27">
            <a:extLst>
              <a:ext uri="{FF2B5EF4-FFF2-40B4-BE49-F238E27FC236}">
                <a16:creationId xmlns:a16="http://schemas.microsoft.com/office/drawing/2014/main" id="{B17BC2A7-34AC-4D51-8E7D-6F828D6982B9}"/>
              </a:ext>
            </a:extLst>
          </p:cNvPr>
          <p:cNvSpPr/>
          <p:nvPr>
            <p:custDataLst>
              <p:tags r:id="rId16"/>
            </p:custDataLst>
          </p:nvPr>
        </p:nvSpPr>
        <p:spPr>
          <a:xfrm>
            <a:off x="1444606" y="4058026"/>
            <a:ext cx="1980000" cy="1980000"/>
          </a:xfrm>
          <a:prstGeom prst="ellipse">
            <a:avLst/>
          </a:prstGeom>
          <a:solidFill>
            <a:srgbClr val="FF99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6" name="Ellipse 115">
            <a:extLst>
              <a:ext uri="{FF2B5EF4-FFF2-40B4-BE49-F238E27FC236}">
                <a16:creationId xmlns:a16="http://schemas.microsoft.com/office/drawing/2014/main" id="{F2ADC3A1-7A11-45A9-87D0-17733F08E627}"/>
              </a:ext>
            </a:extLst>
          </p:cNvPr>
          <p:cNvSpPr/>
          <p:nvPr>
            <p:custDataLst>
              <p:tags r:id="rId17"/>
            </p:custDataLst>
          </p:nvPr>
        </p:nvSpPr>
        <p:spPr>
          <a:xfrm>
            <a:off x="1624606" y="4238026"/>
            <a:ext cx="1620000" cy="1620000"/>
          </a:xfrm>
          <a:prstGeom prst="ellipse">
            <a:avLst/>
          </a:prstGeom>
          <a:solidFill>
            <a:srgbClr val="ED6B59">
              <a:alpha val="89804"/>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7" name="Ellipse 116">
            <a:extLst>
              <a:ext uri="{FF2B5EF4-FFF2-40B4-BE49-F238E27FC236}">
                <a16:creationId xmlns:a16="http://schemas.microsoft.com/office/drawing/2014/main" id="{89E77097-82ED-452A-A2D9-39737816AC8C}"/>
              </a:ext>
            </a:extLst>
          </p:cNvPr>
          <p:cNvSpPr/>
          <p:nvPr>
            <p:custDataLst>
              <p:tags r:id="rId18"/>
            </p:custDataLst>
          </p:nvPr>
        </p:nvSpPr>
        <p:spPr>
          <a:xfrm>
            <a:off x="1804606" y="4418026"/>
            <a:ext cx="1260000" cy="1260000"/>
          </a:xfrm>
          <a:prstGeom prst="ellipse">
            <a:avLst/>
          </a:prstGeom>
          <a:solidFill>
            <a:srgbClr val="730C01">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53" name="Graphique 52">
            <a:extLst>
              <a:ext uri="{FF2B5EF4-FFF2-40B4-BE49-F238E27FC236}">
                <a16:creationId xmlns:a16="http://schemas.microsoft.com/office/drawing/2014/main" id="{9B65A9E4-7EF4-4D33-8B85-56E0615D713A}"/>
              </a:ext>
            </a:extLst>
          </p:cNvPr>
          <p:cNvPicPr>
            <a:picLocks noChangeAspect="1"/>
          </p:cNvPicPr>
          <p:nvPr>
            <p:custDataLst>
              <p:tags r:id="rId19"/>
            </p:custDataLst>
          </p:nvPr>
        </p:nvPicPr>
        <p:blipFill rotWithShape="1">
          <a:blip r:embed="rId36">
            <a:extLst>
              <a:ext uri="{96DAC541-7B7A-43D3-8B79-37D633B846F1}">
                <asvg:svgBlip xmlns:asvg="http://schemas.microsoft.com/office/drawing/2016/SVG/main" r:embed="rId37"/>
              </a:ext>
            </a:extLst>
          </a:blip>
          <a:srcRect r="12543"/>
          <a:stretch/>
        </p:blipFill>
        <p:spPr>
          <a:xfrm>
            <a:off x="4282318" y="1882712"/>
            <a:ext cx="2435266" cy="3938354"/>
          </a:xfrm>
          <a:prstGeom prst="rect">
            <a:avLst/>
          </a:prstGeom>
        </p:spPr>
      </p:pic>
      <p:grpSp>
        <p:nvGrpSpPr>
          <p:cNvPr id="69" name="Groupe 68">
            <a:extLst>
              <a:ext uri="{FF2B5EF4-FFF2-40B4-BE49-F238E27FC236}">
                <a16:creationId xmlns:a16="http://schemas.microsoft.com/office/drawing/2014/main" id="{60A06CCA-8964-4F37-832F-43B4075F5A68}"/>
              </a:ext>
            </a:extLst>
          </p:cNvPr>
          <p:cNvGrpSpPr/>
          <p:nvPr>
            <p:custDataLst>
              <p:tags r:id="rId20"/>
            </p:custDataLst>
          </p:nvPr>
        </p:nvGrpSpPr>
        <p:grpSpPr>
          <a:xfrm>
            <a:off x="1707202" y="4627341"/>
            <a:ext cx="1652141" cy="1141337"/>
            <a:chOff x="1120376" y="4627341"/>
            <a:chExt cx="1652141" cy="1141337"/>
          </a:xfrm>
        </p:grpSpPr>
        <p:pic>
          <p:nvPicPr>
            <p:cNvPr id="118" name="Graphique 117" descr="Feu">
              <a:extLst>
                <a:ext uri="{FF2B5EF4-FFF2-40B4-BE49-F238E27FC236}">
                  <a16:creationId xmlns:a16="http://schemas.microsoft.com/office/drawing/2014/main" id="{8302D0B6-01F5-4D31-A932-9B23712B5D32}"/>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1408894" y="4627341"/>
              <a:ext cx="445740" cy="445740"/>
            </a:xfrm>
            <a:prstGeom prst="rect">
              <a:avLst/>
            </a:prstGeom>
          </p:spPr>
        </p:pic>
        <p:cxnSp>
          <p:nvCxnSpPr>
            <p:cNvPr id="119" name="Connecteur droit avec flèche 118">
              <a:extLst>
                <a:ext uri="{FF2B5EF4-FFF2-40B4-BE49-F238E27FC236}">
                  <a16:creationId xmlns:a16="http://schemas.microsoft.com/office/drawing/2014/main" id="{889B54EF-A02F-4064-B27B-68B85CFA0916}"/>
                </a:ext>
              </a:extLst>
            </p:cNvPr>
            <p:cNvCxnSpPr>
              <a:cxnSpLocks/>
            </p:cNvCxnSpPr>
            <p:nvPr/>
          </p:nvCxnSpPr>
          <p:spPr>
            <a:xfrm>
              <a:off x="2304517" y="5105186"/>
              <a:ext cx="468000"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37">
              <a:extLst>
                <a:ext uri="{FF2B5EF4-FFF2-40B4-BE49-F238E27FC236}">
                  <a16:creationId xmlns:a16="http://schemas.microsoft.com/office/drawing/2014/main" id="{6780EAFE-F65F-4C90-8AA6-EAB9C2009295}"/>
                </a:ext>
              </a:extLst>
            </p:cNvPr>
            <p:cNvCxnSpPr>
              <a:cxnSpLocks/>
            </p:cNvCxnSpPr>
            <p:nvPr/>
          </p:nvCxnSpPr>
          <p:spPr>
            <a:xfrm flipH="1">
              <a:off x="1120376" y="5226897"/>
              <a:ext cx="543446" cy="541781"/>
            </a:xfrm>
            <a:prstGeom prst="line">
              <a:avLst/>
            </a:prstGeom>
            <a:ln w="28575">
              <a:solidFill>
                <a:srgbClr val="CC00CC"/>
              </a:solidFill>
            </a:ln>
          </p:spPr>
          <p:style>
            <a:lnRef idx="2">
              <a:schemeClr val="accent1"/>
            </a:lnRef>
            <a:fillRef idx="0">
              <a:schemeClr val="accent1"/>
            </a:fillRef>
            <a:effectRef idx="1">
              <a:schemeClr val="accent1"/>
            </a:effectRef>
            <a:fontRef idx="minor">
              <a:schemeClr val="tx1"/>
            </a:fontRef>
          </p:style>
        </p:cxnSp>
        <p:sp>
          <p:nvSpPr>
            <p:cNvPr id="41" name="Ellipse 40">
              <a:extLst>
                <a:ext uri="{FF2B5EF4-FFF2-40B4-BE49-F238E27FC236}">
                  <a16:creationId xmlns:a16="http://schemas.microsoft.com/office/drawing/2014/main" id="{B888F21A-B721-4FC0-BFAE-C2DAE29E5E45}"/>
                </a:ext>
              </a:extLst>
            </p:cNvPr>
            <p:cNvSpPr/>
            <p:nvPr/>
          </p:nvSpPr>
          <p:spPr>
            <a:xfrm>
              <a:off x="1611700" y="5197710"/>
              <a:ext cx="108000" cy="108000"/>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5" name="Groupe 64">
            <a:extLst>
              <a:ext uri="{FF2B5EF4-FFF2-40B4-BE49-F238E27FC236}">
                <a16:creationId xmlns:a16="http://schemas.microsoft.com/office/drawing/2014/main" id="{5E4E8DEE-81C8-4C20-8747-8BE960FB4C09}"/>
              </a:ext>
            </a:extLst>
          </p:cNvPr>
          <p:cNvGrpSpPr/>
          <p:nvPr>
            <p:custDataLst>
              <p:tags r:id="rId21"/>
            </p:custDataLst>
          </p:nvPr>
        </p:nvGrpSpPr>
        <p:grpSpPr>
          <a:xfrm>
            <a:off x="4768476" y="2356019"/>
            <a:ext cx="1514167" cy="3373748"/>
            <a:chOff x="4328651" y="2243585"/>
            <a:chExt cx="1514167" cy="3373748"/>
          </a:xfrm>
        </p:grpSpPr>
        <p:cxnSp>
          <p:nvCxnSpPr>
            <p:cNvPr id="57" name="Connecteur droit 56">
              <a:extLst>
                <a:ext uri="{FF2B5EF4-FFF2-40B4-BE49-F238E27FC236}">
                  <a16:creationId xmlns:a16="http://schemas.microsoft.com/office/drawing/2014/main" id="{E414AABF-C004-4CC0-A47D-1B559D641DFB}"/>
                </a:ext>
              </a:extLst>
            </p:cNvPr>
            <p:cNvCxnSpPr>
              <a:cxnSpLocks/>
            </p:cNvCxnSpPr>
            <p:nvPr/>
          </p:nvCxnSpPr>
          <p:spPr>
            <a:xfrm>
              <a:off x="5083277" y="2963523"/>
              <a:ext cx="0" cy="754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6" name="Connecteur droit 145">
              <a:extLst>
                <a:ext uri="{FF2B5EF4-FFF2-40B4-BE49-F238E27FC236}">
                  <a16:creationId xmlns:a16="http://schemas.microsoft.com/office/drawing/2014/main" id="{C65BEF6E-10EA-484B-9766-7C974AC2B1E4}"/>
                </a:ext>
              </a:extLst>
            </p:cNvPr>
            <p:cNvCxnSpPr>
              <a:cxnSpLocks/>
            </p:cNvCxnSpPr>
            <p:nvPr/>
          </p:nvCxnSpPr>
          <p:spPr>
            <a:xfrm>
              <a:off x="4803057" y="3787195"/>
              <a:ext cx="0" cy="108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7" name="Connecteur droit 146">
              <a:extLst>
                <a:ext uri="{FF2B5EF4-FFF2-40B4-BE49-F238E27FC236}">
                  <a16:creationId xmlns:a16="http://schemas.microsoft.com/office/drawing/2014/main" id="{C4A7E7DA-0A97-4890-A351-F25B2C6A0240}"/>
                </a:ext>
              </a:extLst>
            </p:cNvPr>
            <p:cNvCxnSpPr>
              <a:cxnSpLocks/>
            </p:cNvCxnSpPr>
            <p:nvPr/>
          </p:nvCxnSpPr>
          <p:spPr>
            <a:xfrm>
              <a:off x="5319251" y="3787195"/>
              <a:ext cx="0" cy="108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8" name="Connecteur droit 147">
              <a:extLst>
                <a:ext uri="{FF2B5EF4-FFF2-40B4-BE49-F238E27FC236}">
                  <a16:creationId xmlns:a16="http://schemas.microsoft.com/office/drawing/2014/main" id="{D1CD6BA1-56B4-4E1F-B64F-190812623D3D}"/>
                </a:ext>
              </a:extLst>
            </p:cNvPr>
            <p:cNvCxnSpPr>
              <a:cxnSpLocks/>
            </p:cNvCxnSpPr>
            <p:nvPr/>
          </p:nvCxnSpPr>
          <p:spPr>
            <a:xfrm>
              <a:off x="5319251" y="4957333"/>
              <a:ext cx="0" cy="66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9" name="Connecteur droit 148">
              <a:extLst>
                <a:ext uri="{FF2B5EF4-FFF2-40B4-BE49-F238E27FC236}">
                  <a16:creationId xmlns:a16="http://schemas.microsoft.com/office/drawing/2014/main" id="{B2C505ED-6831-4D83-B626-E0976D1FDDBB}"/>
                </a:ext>
              </a:extLst>
            </p:cNvPr>
            <p:cNvCxnSpPr>
              <a:cxnSpLocks/>
            </p:cNvCxnSpPr>
            <p:nvPr/>
          </p:nvCxnSpPr>
          <p:spPr>
            <a:xfrm>
              <a:off x="4803057" y="4957333"/>
              <a:ext cx="0" cy="66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0" name="Connecteur droit 149">
              <a:extLst>
                <a:ext uri="{FF2B5EF4-FFF2-40B4-BE49-F238E27FC236}">
                  <a16:creationId xmlns:a16="http://schemas.microsoft.com/office/drawing/2014/main" id="{9326A597-B8BA-498A-BD8F-86C2F57A2F5C}"/>
                </a:ext>
              </a:extLst>
            </p:cNvPr>
            <p:cNvCxnSpPr>
              <a:cxnSpLocks/>
            </p:cNvCxnSpPr>
            <p:nvPr/>
          </p:nvCxnSpPr>
          <p:spPr>
            <a:xfrm>
              <a:off x="5083277" y="2243585"/>
              <a:ext cx="0" cy="540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1" name="Connecteur droit 150">
              <a:extLst>
                <a:ext uri="{FF2B5EF4-FFF2-40B4-BE49-F238E27FC236}">
                  <a16:creationId xmlns:a16="http://schemas.microsoft.com/office/drawing/2014/main" id="{3FE25EA2-B24D-457D-9885-E3240B534A4B}"/>
                </a:ext>
              </a:extLst>
            </p:cNvPr>
            <p:cNvCxnSpPr>
              <a:cxnSpLocks/>
            </p:cNvCxnSpPr>
            <p:nvPr/>
          </p:nvCxnSpPr>
          <p:spPr>
            <a:xfrm rot="16200000">
              <a:off x="5527801" y="2571620"/>
              <a:ext cx="0" cy="612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 name="Connecteur droit 153">
              <a:extLst>
                <a:ext uri="{FF2B5EF4-FFF2-40B4-BE49-F238E27FC236}">
                  <a16:creationId xmlns:a16="http://schemas.microsoft.com/office/drawing/2014/main" id="{7439BDF2-DDF7-4352-B1BC-CE4A5850E3E5}"/>
                </a:ext>
              </a:extLst>
            </p:cNvPr>
            <p:cNvCxnSpPr>
              <a:cxnSpLocks/>
            </p:cNvCxnSpPr>
            <p:nvPr/>
          </p:nvCxnSpPr>
          <p:spPr>
            <a:xfrm>
              <a:off x="5842818" y="3137936"/>
              <a:ext cx="0" cy="754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5" name="Connecteur droit 154">
              <a:extLst>
                <a:ext uri="{FF2B5EF4-FFF2-40B4-BE49-F238E27FC236}">
                  <a16:creationId xmlns:a16="http://schemas.microsoft.com/office/drawing/2014/main" id="{C8F3554E-A189-4776-AAA1-7410F5980DF9}"/>
                </a:ext>
              </a:extLst>
            </p:cNvPr>
            <p:cNvCxnSpPr>
              <a:cxnSpLocks/>
            </p:cNvCxnSpPr>
            <p:nvPr/>
          </p:nvCxnSpPr>
          <p:spPr>
            <a:xfrm rot="16200000">
              <a:off x="4652651" y="2561544"/>
              <a:ext cx="0" cy="648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 name="Connecteur droit 155">
              <a:extLst>
                <a:ext uri="{FF2B5EF4-FFF2-40B4-BE49-F238E27FC236}">
                  <a16:creationId xmlns:a16="http://schemas.microsoft.com/office/drawing/2014/main" id="{2551257A-901C-4271-9998-F6D514A8AA39}"/>
                </a:ext>
              </a:extLst>
            </p:cNvPr>
            <p:cNvCxnSpPr>
              <a:cxnSpLocks/>
            </p:cNvCxnSpPr>
            <p:nvPr/>
          </p:nvCxnSpPr>
          <p:spPr>
            <a:xfrm>
              <a:off x="4349721" y="3137936"/>
              <a:ext cx="0" cy="754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grpSp>
      <p:cxnSp>
        <p:nvCxnSpPr>
          <p:cNvPr id="163" name="Connecteur droit avec flèche 162">
            <a:extLst>
              <a:ext uri="{FF2B5EF4-FFF2-40B4-BE49-F238E27FC236}">
                <a16:creationId xmlns:a16="http://schemas.microsoft.com/office/drawing/2014/main" id="{BD4CF7E4-578A-4F20-9114-ACFFF8AAEF01}"/>
              </a:ext>
            </a:extLst>
          </p:cNvPr>
          <p:cNvCxnSpPr>
            <a:cxnSpLocks/>
          </p:cNvCxnSpPr>
          <p:nvPr>
            <p:custDataLst>
              <p:tags r:id="rId22"/>
            </p:custDataLst>
          </p:nvPr>
        </p:nvCxnSpPr>
        <p:spPr>
          <a:xfrm>
            <a:off x="7835251" y="2021499"/>
            <a:ext cx="360000"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4" name="Connecteur droit 163">
            <a:extLst>
              <a:ext uri="{FF2B5EF4-FFF2-40B4-BE49-F238E27FC236}">
                <a16:creationId xmlns:a16="http://schemas.microsoft.com/office/drawing/2014/main" id="{92C1D2E1-7ACC-4F11-8598-5DBF041DFEBC}"/>
              </a:ext>
            </a:extLst>
          </p:cNvPr>
          <p:cNvCxnSpPr>
            <a:cxnSpLocks/>
          </p:cNvCxnSpPr>
          <p:nvPr>
            <p:custDataLst>
              <p:tags r:id="rId23"/>
            </p:custDataLst>
          </p:nvPr>
        </p:nvCxnSpPr>
        <p:spPr>
          <a:xfrm rot="16200000">
            <a:off x="8056811" y="2154344"/>
            <a:ext cx="0" cy="25200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65" name="Ellipse 164">
            <a:extLst>
              <a:ext uri="{FF2B5EF4-FFF2-40B4-BE49-F238E27FC236}">
                <a16:creationId xmlns:a16="http://schemas.microsoft.com/office/drawing/2014/main" id="{7DB39733-0EB6-4146-B529-F3C891AE3033}"/>
              </a:ext>
            </a:extLst>
          </p:cNvPr>
          <p:cNvSpPr/>
          <p:nvPr>
            <p:custDataLst>
              <p:tags r:id="rId24"/>
            </p:custDataLst>
          </p:nvPr>
        </p:nvSpPr>
        <p:spPr>
          <a:xfrm>
            <a:off x="7784055" y="2226344"/>
            <a:ext cx="108000" cy="108000"/>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01" name="Groupe 100">
            <a:extLst>
              <a:ext uri="{FF2B5EF4-FFF2-40B4-BE49-F238E27FC236}">
                <a16:creationId xmlns:a16="http://schemas.microsoft.com/office/drawing/2014/main" id="{93640D7D-33ED-4DAB-8EA3-A8B4961DD305}"/>
              </a:ext>
            </a:extLst>
          </p:cNvPr>
          <p:cNvGrpSpPr/>
          <p:nvPr>
            <p:custDataLst>
              <p:tags r:id="rId25"/>
            </p:custDataLst>
          </p:nvPr>
        </p:nvGrpSpPr>
        <p:grpSpPr>
          <a:xfrm>
            <a:off x="1807123" y="4004996"/>
            <a:ext cx="2223490" cy="1893561"/>
            <a:chOff x="1216321" y="4004996"/>
            <a:chExt cx="2223490" cy="1893561"/>
          </a:xfrm>
        </p:grpSpPr>
        <p:grpSp>
          <p:nvGrpSpPr>
            <p:cNvPr id="74" name="Groupe 73">
              <a:extLst>
                <a:ext uri="{FF2B5EF4-FFF2-40B4-BE49-F238E27FC236}">
                  <a16:creationId xmlns:a16="http://schemas.microsoft.com/office/drawing/2014/main" id="{01632D82-1AFC-4AC8-9AB8-808578A5C3DB}"/>
                </a:ext>
              </a:extLst>
            </p:cNvPr>
            <p:cNvGrpSpPr/>
            <p:nvPr/>
          </p:nvGrpSpPr>
          <p:grpSpPr>
            <a:xfrm>
              <a:off x="2621221" y="4004996"/>
              <a:ext cx="818590" cy="546375"/>
              <a:chOff x="11918082" y="3584394"/>
              <a:chExt cx="818590" cy="546375"/>
            </a:xfrm>
          </p:grpSpPr>
          <p:sp>
            <p:nvSpPr>
              <p:cNvPr id="73" name="Rectangle 72">
                <a:extLst>
                  <a:ext uri="{FF2B5EF4-FFF2-40B4-BE49-F238E27FC236}">
                    <a16:creationId xmlns:a16="http://schemas.microsoft.com/office/drawing/2014/main" id="{DFDFE9E5-83A5-4861-A580-1615C368717E}"/>
                  </a:ext>
                </a:extLst>
              </p:cNvPr>
              <p:cNvSpPr/>
              <p:nvPr/>
            </p:nvSpPr>
            <p:spPr>
              <a:xfrm>
                <a:off x="12000241" y="3649720"/>
                <a:ext cx="736431" cy="47672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grpSp>
            <p:nvGrpSpPr>
              <p:cNvPr id="169" name="Groupe 168">
                <a:extLst>
                  <a:ext uri="{FF2B5EF4-FFF2-40B4-BE49-F238E27FC236}">
                    <a16:creationId xmlns:a16="http://schemas.microsoft.com/office/drawing/2014/main" id="{0D266835-585E-4B9C-BD19-902EDDCD3DC3}"/>
                  </a:ext>
                </a:extLst>
              </p:cNvPr>
              <p:cNvGrpSpPr/>
              <p:nvPr/>
            </p:nvGrpSpPr>
            <p:grpSpPr>
              <a:xfrm>
                <a:off x="11918082" y="3710013"/>
                <a:ext cx="253867" cy="328668"/>
                <a:chOff x="9571034" y="3811385"/>
                <a:chExt cx="1575733" cy="1761477"/>
              </a:xfrm>
              <a:solidFill>
                <a:schemeClr val="bg1"/>
              </a:solidFill>
            </p:grpSpPr>
            <p:pic>
              <p:nvPicPr>
                <p:cNvPr id="175" name="Graphique 174" descr="Eau">
                  <a:extLst>
                    <a:ext uri="{FF2B5EF4-FFF2-40B4-BE49-F238E27FC236}">
                      <a16:creationId xmlns:a16="http://schemas.microsoft.com/office/drawing/2014/main" id="{68405C81-3AC9-4F79-876F-6705EAD4D11B}"/>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9571034" y="4658465"/>
                  <a:ext cx="914403" cy="914397"/>
                </a:xfrm>
                <a:prstGeom prst="rect">
                  <a:avLst/>
                </a:prstGeom>
              </p:spPr>
            </p:pic>
            <p:pic>
              <p:nvPicPr>
                <p:cNvPr id="176" name="Graphique 175" descr="Eau">
                  <a:extLst>
                    <a:ext uri="{FF2B5EF4-FFF2-40B4-BE49-F238E27FC236}">
                      <a16:creationId xmlns:a16="http://schemas.microsoft.com/office/drawing/2014/main" id="{120F9ED1-0479-43C0-BB4B-33670F0FA4FD}"/>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9697027" y="3811385"/>
                  <a:ext cx="914403" cy="914409"/>
                </a:xfrm>
                <a:prstGeom prst="rect">
                  <a:avLst/>
                </a:prstGeom>
              </p:spPr>
            </p:pic>
            <p:pic>
              <p:nvPicPr>
                <p:cNvPr id="177" name="Graphique 176" descr="Eau">
                  <a:extLst>
                    <a:ext uri="{FF2B5EF4-FFF2-40B4-BE49-F238E27FC236}">
                      <a16:creationId xmlns:a16="http://schemas.microsoft.com/office/drawing/2014/main" id="{7FA2B83A-0635-4F9F-A192-FCED963F05C7}"/>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10126808" y="4174535"/>
                  <a:ext cx="1019959" cy="1019950"/>
                </a:xfrm>
                <a:prstGeom prst="rect">
                  <a:avLst/>
                </a:prstGeom>
              </p:spPr>
            </p:pic>
          </p:grpSp>
          <p:pic>
            <p:nvPicPr>
              <p:cNvPr id="170" name="Image 169">
                <a:extLst>
                  <a:ext uri="{FF2B5EF4-FFF2-40B4-BE49-F238E27FC236}">
                    <a16:creationId xmlns:a16="http://schemas.microsoft.com/office/drawing/2014/main" id="{C031F07B-C1EE-43FF-84AE-F7A24EE56CE4}"/>
                  </a:ext>
                </a:extLst>
              </p:cNvPr>
              <p:cNvPicPr>
                <a:picLocks noChangeAspect="1"/>
              </p:cNvPicPr>
              <p:nvPr/>
            </p:nvPicPr>
            <p:blipFill>
              <a:blip r:embed="rId28"/>
              <a:stretch>
                <a:fillRect/>
              </a:stretch>
            </p:blipFill>
            <p:spPr>
              <a:xfrm rot="16200000" flipV="1">
                <a:off x="12110244" y="3626211"/>
                <a:ext cx="546375" cy="462741"/>
              </a:xfrm>
              <a:prstGeom prst="rect">
                <a:avLst/>
              </a:prstGeom>
            </p:spPr>
          </p:pic>
        </p:grpSp>
        <p:cxnSp>
          <p:nvCxnSpPr>
            <p:cNvPr id="171" name="Connecteur droit avec flèche 170">
              <a:extLst>
                <a:ext uri="{FF2B5EF4-FFF2-40B4-BE49-F238E27FC236}">
                  <a16:creationId xmlns:a16="http://schemas.microsoft.com/office/drawing/2014/main" id="{4EB405C6-96CA-4643-BE30-7CDC57C0C922}"/>
                </a:ext>
              </a:extLst>
            </p:cNvPr>
            <p:cNvCxnSpPr>
              <a:cxnSpLocks/>
            </p:cNvCxnSpPr>
            <p:nvPr/>
          </p:nvCxnSpPr>
          <p:spPr>
            <a:xfrm flipH="1" flipV="1">
              <a:off x="1394192" y="5287223"/>
              <a:ext cx="206460" cy="184972"/>
            </a:xfrm>
            <a:prstGeom prst="straightConnector1">
              <a:avLst/>
            </a:prstGeom>
            <a:noFill/>
            <a:ln w="38100" cap="flat" cmpd="sng" algn="ctr">
              <a:solidFill>
                <a:srgbClr val="ED7D31"/>
              </a:solidFill>
              <a:prstDash val="solid"/>
              <a:miter lim="800000"/>
              <a:headEnd type="triangle"/>
              <a:tailEnd type="triangle"/>
            </a:ln>
            <a:effectLst/>
          </p:spPr>
        </p:cxnSp>
        <p:grpSp>
          <p:nvGrpSpPr>
            <p:cNvPr id="172" name="Groupe 171">
              <a:extLst>
                <a:ext uri="{FF2B5EF4-FFF2-40B4-BE49-F238E27FC236}">
                  <a16:creationId xmlns:a16="http://schemas.microsoft.com/office/drawing/2014/main" id="{7483C706-2983-459E-A211-9EF28295AED3}"/>
                </a:ext>
              </a:extLst>
            </p:cNvPr>
            <p:cNvGrpSpPr/>
            <p:nvPr/>
          </p:nvGrpSpPr>
          <p:grpSpPr>
            <a:xfrm rot="19149109">
              <a:off x="1216321" y="5489410"/>
              <a:ext cx="906" cy="409147"/>
              <a:chOff x="4639793" y="2253540"/>
              <a:chExt cx="906" cy="306862"/>
            </a:xfrm>
          </p:grpSpPr>
          <p:cxnSp>
            <p:nvCxnSpPr>
              <p:cNvPr id="173" name="Connecteur droit avec flèche 172">
                <a:extLst>
                  <a:ext uri="{FF2B5EF4-FFF2-40B4-BE49-F238E27FC236}">
                    <a16:creationId xmlns:a16="http://schemas.microsoft.com/office/drawing/2014/main" id="{7BF81B12-0B42-4919-A363-6903E11A701E}"/>
                  </a:ext>
                </a:extLst>
              </p:cNvPr>
              <p:cNvCxnSpPr>
                <a:cxnSpLocks/>
              </p:cNvCxnSpPr>
              <p:nvPr/>
            </p:nvCxnSpPr>
            <p:spPr>
              <a:xfrm flipV="1">
                <a:off x="4640699" y="2425401"/>
                <a:ext cx="0" cy="135001"/>
              </a:xfrm>
              <a:prstGeom prst="straightConnector1">
                <a:avLst/>
              </a:prstGeom>
              <a:noFill/>
              <a:ln w="38100" cap="flat" cmpd="sng" algn="ctr">
                <a:solidFill>
                  <a:srgbClr val="5B9BD5"/>
                </a:solidFill>
                <a:prstDash val="solid"/>
                <a:miter lim="800000"/>
                <a:tailEnd type="triangle"/>
              </a:ln>
              <a:effectLst/>
            </p:spPr>
          </p:cxnSp>
          <p:cxnSp>
            <p:nvCxnSpPr>
              <p:cNvPr id="174" name="Connecteur droit avec flèche 173">
                <a:extLst>
                  <a:ext uri="{FF2B5EF4-FFF2-40B4-BE49-F238E27FC236}">
                    <a16:creationId xmlns:a16="http://schemas.microsoft.com/office/drawing/2014/main" id="{000ECD3C-46AC-459B-9898-7FE2BECCE272}"/>
                  </a:ext>
                </a:extLst>
              </p:cNvPr>
              <p:cNvCxnSpPr>
                <a:cxnSpLocks/>
              </p:cNvCxnSpPr>
              <p:nvPr/>
            </p:nvCxnSpPr>
            <p:spPr>
              <a:xfrm>
                <a:off x="4639793" y="2253540"/>
                <a:ext cx="0" cy="135001"/>
              </a:xfrm>
              <a:prstGeom prst="straightConnector1">
                <a:avLst/>
              </a:prstGeom>
              <a:noFill/>
              <a:ln w="38100" cap="flat" cmpd="sng" algn="ctr">
                <a:solidFill>
                  <a:srgbClr val="5B9BD5"/>
                </a:solidFill>
                <a:prstDash val="solid"/>
                <a:miter lim="800000"/>
                <a:tailEnd type="triangle"/>
              </a:ln>
              <a:effectLst/>
            </p:spPr>
          </p:cxnSp>
        </p:grpSp>
        <p:sp>
          <p:nvSpPr>
            <p:cNvPr id="168" name="ZoneTexte 167">
              <a:extLst>
                <a:ext uri="{FF2B5EF4-FFF2-40B4-BE49-F238E27FC236}">
                  <a16:creationId xmlns:a16="http://schemas.microsoft.com/office/drawing/2014/main" id="{3B8E0B24-4490-4381-B5ED-A219E1A820C4}"/>
                </a:ext>
              </a:extLst>
            </p:cNvPr>
            <p:cNvSpPr txBox="1"/>
            <p:nvPr/>
          </p:nvSpPr>
          <p:spPr>
            <a:xfrm>
              <a:off x="1618275" y="4530325"/>
              <a:ext cx="736431" cy="318100"/>
            </a:xfrm>
            <a:prstGeom prst="rect">
              <a:avLst/>
            </a:prstGeom>
            <a:noFill/>
          </p:spPr>
          <p:txBody>
            <a:bodyPr wrap="square" rtlCol="0">
              <a:spAutoFit/>
            </a:bodyPr>
            <a:lstStyle/>
            <a:p>
              <a:pPr defTabSz="1219140">
                <a:defRPr/>
              </a:pPr>
              <a:r>
                <a:rPr lang="fr-FR" sz="1467" b="1" kern="0" dirty="0">
                  <a:solidFill>
                    <a:srgbClr val="5B9BD5"/>
                  </a:solidFill>
                  <a:latin typeface="Arial" panose="020B0604020202020204" pitchFamily="34" charset="0"/>
                  <a:cs typeface="Arial" panose="020B0604020202020204" pitchFamily="34" charset="0"/>
                </a:rPr>
                <a:t>++</a:t>
              </a:r>
            </a:p>
          </p:txBody>
        </p:sp>
      </p:grpSp>
      <p:sp>
        <p:nvSpPr>
          <p:cNvPr id="75" name="ZoneTexte 74">
            <a:extLst>
              <a:ext uri="{FF2B5EF4-FFF2-40B4-BE49-F238E27FC236}">
                <a16:creationId xmlns:a16="http://schemas.microsoft.com/office/drawing/2014/main" id="{1E3BBF16-61FF-4723-BDF0-A8BBD007C963}"/>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4</a:t>
            </a:r>
          </a:p>
        </p:txBody>
      </p:sp>
    </p:spTree>
    <p:extLst>
      <p:ext uri="{BB962C8B-B14F-4D97-AF65-F5344CB8AC3E}">
        <p14:creationId xmlns:p14="http://schemas.microsoft.com/office/powerpoint/2010/main" val="359358098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2">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build="p"/>
      <p:bldP spid="141" grpId="0"/>
      <p:bldP spid="152" grpId="0"/>
      <p:bldP spid="153" grpId="0"/>
      <p:bldP spid="16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a:extLst>
              <a:ext uri="{FF2B5EF4-FFF2-40B4-BE49-F238E27FC236}">
                <a16:creationId xmlns:a16="http://schemas.microsoft.com/office/drawing/2014/main" id="{2D78A0BD-28A3-4939-858C-09480E1C513A}"/>
              </a:ext>
            </a:extLst>
          </p:cNvPr>
          <p:cNvGraphicFramePr>
            <a:graphicFrameLocks noGrp="1"/>
          </p:cNvGraphicFramePr>
          <p:nvPr>
            <p:custDataLst>
              <p:tags r:id="rId1"/>
            </p:custDataLst>
            <p:extLst>
              <p:ext uri="{D42A27DB-BD31-4B8C-83A1-F6EECF244321}">
                <p14:modId xmlns:p14="http://schemas.microsoft.com/office/powerpoint/2010/main" val="4238366706"/>
              </p:ext>
            </p:extLst>
          </p:nvPr>
        </p:nvGraphicFramePr>
        <p:xfrm>
          <a:off x="867544" y="1690388"/>
          <a:ext cx="5990456" cy="2325259"/>
        </p:xfrm>
        <a:graphic>
          <a:graphicData uri="http://schemas.openxmlformats.org/drawingml/2006/table">
            <a:tbl>
              <a:tblPr/>
              <a:tblGrid>
                <a:gridCol w="3190332">
                  <a:extLst>
                    <a:ext uri="{9D8B030D-6E8A-4147-A177-3AD203B41FA5}">
                      <a16:colId xmlns:a16="http://schemas.microsoft.com/office/drawing/2014/main" val="3672378663"/>
                    </a:ext>
                  </a:extLst>
                </a:gridCol>
                <a:gridCol w="2800124">
                  <a:extLst>
                    <a:ext uri="{9D8B030D-6E8A-4147-A177-3AD203B41FA5}">
                      <a16:colId xmlns:a16="http://schemas.microsoft.com/office/drawing/2014/main" val="1613962905"/>
                    </a:ext>
                  </a:extLst>
                </a:gridCol>
              </a:tblGrid>
              <a:tr h="467273">
                <a:tc>
                  <a:txBody>
                    <a:bodyPr/>
                    <a:lstStyle/>
                    <a:p>
                      <a:pPr algn="ctr" fontAlgn="ctr"/>
                      <a:r>
                        <a:rPr lang="fr-FR" sz="1700" b="1" i="0" u="none" strike="noStrike" dirty="0">
                          <a:solidFill>
                            <a:srgbClr val="000000"/>
                          </a:solidFill>
                          <a:effectLst/>
                          <a:latin typeface="Arial" panose="020B0604020202020204" pitchFamily="34" charset="0"/>
                          <a:cs typeface="Arial" panose="020B0604020202020204" pitchFamily="34" charset="0"/>
                        </a:rPr>
                        <a:t>Température centrale </a:t>
                      </a:r>
                    </a:p>
                  </a:txBody>
                  <a:tcPr marL="5288" marR="5288" marT="528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ctr"/>
                      <a:r>
                        <a:rPr lang="fr-FR" sz="1700" b="0" i="0" u="none" strike="noStrike" dirty="0">
                          <a:solidFill>
                            <a:srgbClr val="000000"/>
                          </a:solidFill>
                          <a:effectLst/>
                          <a:latin typeface="Arial" panose="020B0604020202020204" pitchFamily="34" charset="0"/>
                          <a:cs typeface="Arial" panose="020B0604020202020204" pitchFamily="34" charset="0"/>
                        </a:rPr>
                        <a:t>• Coup de chaleur</a:t>
                      </a:r>
                    </a:p>
                  </a:txBody>
                  <a:tcPr marL="96000" marR="5288" marT="52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7548665"/>
                  </a:ext>
                </a:extLst>
              </a:tr>
              <a:tr h="600463">
                <a:tc>
                  <a:txBody>
                    <a:bodyPr/>
                    <a:lstStyle/>
                    <a:p>
                      <a:pPr algn="ctr" fontAlgn="ctr"/>
                      <a:r>
                        <a:rPr lang="fr-FR" sz="1700" b="1" i="0" u="none" strike="noStrike" dirty="0">
                          <a:solidFill>
                            <a:srgbClr val="000000"/>
                          </a:solidFill>
                          <a:effectLst/>
                          <a:latin typeface="Arial" panose="020B0604020202020204" pitchFamily="34" charset="0"/>
                          <a:cs typeface="Arial" panose="020B0604020202020204" pitchFamily="34" charset="0"/>
                        </a:rPr>
                        <a:t>Gradient température centrale - température cutanée</a:t>
                      </a:r>
                    </a:p>
                  </a:txBody>
                  <a:tcPr marL="5288" marR="5288" marT="528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ctr"/>
                      <a:r>
                        <a:rPr lang="fr-FR" sz="1700" b="0" i="0" u="none" strike="noStrike" dirty="0">
                          <a:solidFill>
                            <a:srgbClr val="000000"/>
                          </a:solidFill>
                          <a:effectLst/>
                          <a:latin typeface="Arial" panose="020B0604020202020204" pitchFamily="34" charset="0"/>
                          <a:cs typeface="Arial" panose="020B0604020202020204" pitchFamily="34" charset="0"/>
                        </a:rPr>
                        <a:t>• Stress cardiovasculaire</a:t>
                      </a:r>
                    </a:p>
                  </a:txBody>
                  <a:tcPr marL="96000" marR="5288" marT="52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7484524"/>
                  </a:ext>
                </a:extLst>
              </a:tr>
              <a:tr h="533455">
                <a:tc>
                  <a:txBody>
                    <a:bodyPr/>
                    <a:lstStyle/>
                    <a:p>
                      <a:pPr algn="ctr" fontAlgn="ctr"/>
                      <a:r>
                        <a:rPr lang="fr-FR" sz="1700" b="1" i="0" u="none" strike="noStrike" dirty="0">
                          <a:solidFill>
                            <a:srgbClr val="000000"/>
                          </a:solidFill>
                          <a:effectLst/>
                          <a:latin typeface="Arial" panose="020B0604020202020204" pitchFamily="34" charset="0"/>
                          <a:cs typeface="Arial" panose="020B0604020202020204" pitchFamily="34" charset="0"/>
                        </a:rPr>
                        <a:t>Pertes en eau</a:t>
                      </a:r>
                    </a:p>
                  </a:txBody>
                  <a:tcPr marL="5288" marR="5288" marT="528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marL="0" marR="0" lvl="0" indent="0" algn="l" defTabSz="609570" rtl="0" eaLnBrk="1" fontAlgn="ctr" latinLnBrk="0" hangingPunct="1">
                        <a:lnSpc>
                          <a:spcPct val="100000"/>
                        </a:lnSpc>
                        <a:spcBef>
                          <a:spcPts val="0"/>
                        </a:spcBef>
                        <a:spcAft>
                          <a:spcPts val="0"/>
                        </a:spcAft>
                        <a:buClrTx/>
                        <a:buSzTx/>
                        <a:buFontTx/>
                        <a:buNone/>
                        <a:tabLst/>
                        <a:defRPr/>
                      </a:pPr>
                      <a:r>
                        <a:rPr lang="fr-FR" sz="1700" b="0" i="0" u="none" strike="noStrike" dirty="0">
                          <a:solidFill>
                            <a:srgbClr val="000000"/>
                          </a:solidFill>
                          <a:effectLst/>
                          <a:latin typeface="Arial" panose="020B0604020202020204" pitchFamily="34" charset="0"/>
                          <a:cs typeface="Arial" panose="020B0604020202020204" pitchFamily="34" charset="0"/>
                        </a:rPr>
                        <a:t>• Déshydratation</a:t>
                      </a:r>
                    </a:p>
                  </a:txBody>
                  <a:tcPr marL="96000" marR="5288" marT="52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1176142"/>
                  </a:ext>
                </a:extLst>
              </a:tr>
              <a:tr h="724068">
                <a:tc>
                  <a:txBody>
                    <a:bodyPr/>
                    <a:lstStyle/>
                    <a:p>
                      <a:pPr algn="ctr" fontAlgn="ctr"/>
                      <a:r>
                        <a:rPr lang="fr-FR" sz="1700" b="1" i="0" u="none" strike="noStrike" dirty="0">
                          <a:solidFill>
                            <a:srgbClr val="000000"/>
                          </a:solidFill>
                          <a:effectLst/>
                          <a:latin typeface="Arial" panose="020B0604020202020204" pitchFamily="34" charset="0"/>
                          <a:cs typeface="Arial" panose="020B0604020202020204" pitchFamily="34" charset="0"/>
                        </a:rPr>
                        <a:t>Rythme cardiaque</a:t>
                      </a:r>
                    </a:p>
                  </a:txBody>
                  <a:tcPr marL="5288" marR="5288" marT="528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ctr"/>
                      <a:r>
                        <a:rPr lang="fr-FR" sz="1700" b="0" i="0" u="none" strike="noStrike" kern="1200" dirty="0">
                          <a:solidFill>
                            <a:srgbClr val="000000"/>
                          </a:solidFill>
                          <a:effectLst/>
                          <a:latin typeface="Arial" panose="020B0604020202020204" pitchFamily="34" charset="0"/>
                          <a:ea typeface="+mn-ea"/>
                          <a:cs typeface="Arial" panose="020B0604020202020204" pitchFamily="34" charset="0"/>
                        </a:rPr>
                        <a:t>• Stress cardiaque</a:t>
                      </a:r>
                      <a:br>
                        <a:rPr lang="fr-FR" sz="1700" b="0" i="0" u="none" strike="noStrike" kern="1200" dirty="0">
                          <a:solidFill>
                            <a:srgbClr val="000000"/>
                          </a:solidFill>
                          <a:effectLst/>
                          <a:latin typeface="Arial" panose="020B0604020202020204" pitchFamily="34" charset="0"/>
                          <a:ea typeface="+mn-ea"/>
                          <a:cs typeface="Arial" panose="020B0604020202020204" pitchFamily="34" charset="0"/>
                        </a:rPr>
                      </a:br>
                      <a:r>
                        <a:rPr lang="fr-FR" sz="1700" b="0" i="0" u="none" strike="noStrike" kern="1200" dirty="0">
                          <a:solidFill>
                            <a:srgbClr val="000000"/>
                          </a:solidFill>
                          <a:effectLst/>
                          <a:latin typeface="Arial" panose="020B0604020202020204" pitchFamily="34" charset="0"/>
                          <a:ea typeface="+mn-ea"/>
                          <a:cs typeface="Arial" panose="020B0604020202020204" pitchFamily="34" charset="0"/>
                        </a:rPr>
                        <a:t>• Indicateur médical </a:t>
                      </a:r>
                    </a:p>
                  </a:txBody>
                  <a:tcPr marL="96000" marR="5288" marT="52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6137510"/>
                  </a:ext>
                </a:extLst>
              </a:tr>
            </a:tbl>
          </a:graphicData>
        </a:graphic>
      </p:graphicFrame>
      <p:sp>
        <p:nvSpPr>
          <p:cNvPr id="94" name="Espace réservé du texte 4">
            <a:extLst>
              <a:ext uri="{FF2B5EF4-FFF2-40B4-BE49-F238E27FC236}">
                <a16:creationId xmlns:a16="http://schemas.microsoft.com/office/drawing/2014/main" id="{B46DA347-10D6-4C6F-AA73-78C34433F244}"/>
              </a:ext>
            </a:extLst>
          </p:cNvPr>
          <p:cNvSpPr>
            <a:spLocks noGrp="1"/>
          </p:cNvSpPr>
          <p:nvPr>
            <p:ph type="body" sz="quarter" idx="11"/>
            <p:custDataLst>
              <p:tags r:id="rId2"/>
            </p:custDataLst>
          </p:nvPr>
        </p:nvSpPr>
        <p:spPr>
          <a:xfrm>
            <a:off x="338328" y="1255787"/>
            <a:ext cx="5409893" cy="494400"/>
          </a:xfrm>
        </p:spPr>
        <p:txBody>
          <a:bodyPr/>
          <a:lstStyle/>
          <a:p>
            <a:r>
              <a:rPr lang="fr-FR" sz="2000" dirty="0">
                <a:latin typeface="Arial" panose="020B0604020202020204" pitchFamily="34" charset="0"/>
                <a:cs typeface="Arial" panose="020B0604020202020204" pitchFamily="34" charset="0"/>
              </a:rPr>
              <a:t>Variables physiologiques d’intérêt</a:t>
            </a:r>
          </a:p>
        </p:txBody>
      </p:sp>
      <p:sp>
        <p:nvSpPr>
          <p:cNvPr id="100" name="Espace réservé du texte 6">
            <a:extLst>
              <a:ext uri="{FF2B5EF4-FFF2-40B4-BE49-F238E27FC236}">
                <a16:creationId xmlns:a16="http://schemas.microsoft.com/office/drawing/2014/main" id="{A4D68D64-91FE-468A-95F4-453FEECED2C3}"/>
              </a:ext>
            </a:extLst>
          </p:cNvPr>
          <p:cNvSpPr txBox="1">
            <a:spLocks/>
          </p:cNvSpPr>
          <p:nvPr>
            <p:custDataLst>
              <p:tags r:id="rId3"/>
            </p:custDataLst>
          </p:nvPr>
        </p:nvSpPr>
        <p:spPr>
          <a:xfrm>
            <a:off x="590842" y="4364735"/>
            <a:ext cx="11255071" cy="1620045"/>
          </a:xfrm>
          <a:prstGeom prst="rect">
            <a:avLst/>
          </a:prstGeom>
        </p:spPr>
        <p:txBody>
          <a:bodyPr numCol="2"/>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chemeClr val="bg1"/>
              </a:buClr>
            </a:pPr>
            <a:r>
              <a:rPr lang="fr-FR" sz="2000" dirty="0">
                <a:latin typeface="Arial" panose="020B0604020202020204" pitchFamily="34" charset="0"/>
                <a:cs typeface="Arial" panose="020B0604020202020204" pitchFamily="34" charset="0"/>
              </a:rPr>
              <a:t>Critères</a:t>
            </a:r>
            <a:endParaRPr lang="fr-FR" sz="2000" dirty="0">
              <a:solidFill>
                <a:schemeClr val="accent1"/>
              </a:solidFill>
              <a:latin typeface="Arial" panose="020B0604020202020204" pitchFamily="34" charset="0"/>
              <a:cs typeface="Arial" panose="020B0604020202020204" pitchFamily="34" charset="0"/>
            </a:endParaRPr>
          </a:p>
          <a:p>
            <a:pPr marL="380981" indent="-380981">
              <a:buClr>
                <a:schemeClr val="bg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Utilisable en environnement transitoire</a:t>
            </a:r>
          </a:p>
          <a:p>
            <a:pPr marL="380981" indent="-380981">
              <a:buClr>
                <a:schemeClr val="bg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Personnalisable : âge, sexe, masse, taille</a:t>
            </a:r>
          </a:p>
          <a:p>
            <a:pPr marL="380981" indent="-380981">
              <a:buClr>
                <a:schemeClr val="bg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Temps de calcul</a:t>
            </a:r>
          </a:p>
          <a:p>
            <a:pPr marL="380981" indent="-380981">
              <a:buClr>
                <a:schemeClr val="bg1"/>
              </a:buClr>
              <a:buFont typeface="Arial" panose="020B0604020202020204" pitchFamily="34" charset="0"/>
              <a:buChar char="•"/>
            </a:pPr>
            <a:endParaRPr lang="fr-FR" sz="2000" dirty="0">
              <a:solidFill>
                <a:schemeClr val="accent1"/>
              </a:solidFill>
              <a:latin typeface="Arial" panose="020B0604020202020204" pitchFamily="34" charset="0"/>
              <a:cs typeface="Arial" panose="020B0604020202020204" pitchFamily="34" charset="0"/>
            </a:endParaRPr>
          </a:p>
          <a:p>
            <a:pPr marL="380981" indent="-380981">
              <a:buClr>
                <a:schemeClr val="bg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Exploitabilité des résultats</a:t>
            </a:r>
          </a:p>
          <a:p>
            <a:pPr marL="380981" indent="-380981">
              <a:buClr>
                <a:schemeClr val="bg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Adaptabilité à la problématique</a:t>
            </a:r>
          </a:p>
        </p:txBody>
      </p:sp>
      <p:pic>
        <p:nvPicPr>
          <p:cNvPr id="11" name="Image 10">
            <a:extLst>
              <a:ext uri="{FF2B5EF4-FFF2-40B4-BE49-F238E27FC236}">
                <a16:creationId xmlns:a16="http://schemas.microsoft.com/office/drawing/2014/main" id="{494DEFB6-F702-44EF-A18E-B13A6D37F10E}"/>
              </a:ext>
            </a:extLst>
          </p:cNvPr>
          <p:cNvPicPr>
            <a:picLocks noChangeAspect="1"/>
          </p:cNvPicPr>
          <p:nvPr>
            <p:custDataLst>
              <p:tags r:id="rId4"/>
            </p:custDataLst>
          </p:nvPr>
        </p:nvPicPr>
        <p:blipFill>
          <a:blip r:embed="rId12"/>
          <a:stretch>
            <a:fillRect/>
          </a:stretch>
        </p:blipFill>
        <p:spPr>
          <a:xfrm>
            <a:off x="160558" y="2727427"/>
            <a:ext cx="540000" cy="540000"/>
          </a:xfrm>
          <a:prstGeom prst="rect">
            <a:avLst/>
          </a:prstGeom>
        </p:spPr>
      </p:pic>
      <p:pic>
        <p:nvPicPr>
          <p:cNvPr id="14" name="Image 13">
            <a:extLst>
              <a:ext uri="{FF2B5EF4-FFF2-40B4-BE49-F238E27FC236}">
                <a16:creationId xmlns:a16="http://schemas.microsoft.com/office/drawing/2014/main" id="{0A0E2561-C3FE-4BA2-B400-C164785395E6}"/>
              </a:ext>
            </a:extLst>
          </p:cNvPr>
          <p:cNvPicPr>
            <a:picLocks noChangeAspect="1"/>
          </p:cNvPicPr>
          <p:nvPr>
            <p:custDataLst>
              <p:tags r:id="rId5"/>
            </p:custDataLst>
          </p:nvPr>
        </p:nvPicPr>
        <p:blipFill>
          <a:blip r:embed="rId13"/>
          <a:stretch>
            <a:fillRect/>
          </a:stretch>
        </p:blipFill>
        <p:spPr>
          <a:xfrm>
            <a:off x="160558" y="3458368"/>
            <a:ext cx="540000" cy="540000"/>
          </a:xfrm>
          <a:prstGeom prst="rect">
            <a:avLst/>
          </a:prstGeom>
        </p:spPr>
      </p:pic>
      <p:pic>
        <p:nvPicPr>
          <p:cNvPr id="15" name="Image 14">
            <a:extLst>
              <a:ext uri="{FF2B5EF4-FFF2-40B4-BE49-F238E27FC236}">
                <a16:creationId xmlns:a16="http://schemas.microsoft.com/office/drawing/2014/main" id="{2C9003C9-6E50-40E9-8AAA-DC6B7A76A393}"/>
              </a:ext>
            </a:extLst>
          </p:cNvPr>
          <p:cNvPicPr>
            <a:picLocks noChangeAspect="1"/>
          </p:cNvPicPr>
          <p:nvPr>
            <p:custDataLst>
              <p:tags r:id="rId6"/>
            </p:custDataLst>
          </p:nvPr>
        </p:nvPicPr>
        <p:blipFill>
          <a:blip r:embed="rId14"/>
          <a:stretch>
            <a:fillRect/>
          </a:stretch>
        </p:blipFill>
        <p:spPr>
          <a:xfrm>
            <a:off x="160558" y="1726486"/>
            <a:ext cx="540000" cy="540000"/>
          </a:xfrm>
          <a:prstGeom prst="rect">
            <a:avLst/>
          </a:prstGeom>
        </p:spPr>
      </p:pic>
      <p:cxnSp>
        <p:nvCxnSpPr>
          <p:cNvPr id="3" name="Connecteur droit 2">
            <a:extLst>
              <a:ext uri="{FF2B5EF4-FFF2-40B4-BE49-F238E27FC236}">
                <a16:creationId xmlns:a16="http://schemas.microsoft.com/office/drawing/2014/main" id="{6A6E29A6-54A7-4063-98AE-A937F2F289FA}"/>
              </a:ext>
            </a:extLst>
          </p:cNvPr>
          <p:cNvCxnSpPr>
            <a:cxnSpLocks/>
          </p:cNvCxnSpPr>
          <p:nvPr/>
        </p:nvCxnSpPr>
        <p:spPr>
          <a:xfrm>
            <a:off x="7183956" y="1388894"/>
            <a:ext cx="0" cy="2637306"/>
          </a:xfrm>
          <a:prstGeom prst="line">
            <a:avLst/>
          </a:prstGeom>
        </p:spPr>
        <p:style>
          <a:lnRef idx="2">
            <a:schemeClr val="dk1"/>
          </a:lnRef>
          <a:fillRef idx="0">
            <a:schemeClr val="dk1"/>
          </a:fillRef>
          <a:effectRef idx="1">
            <a:schemeClr val="dk1"/>
          </a:effectRef>
          <a:fontRef idx="minor">
            <a:schemeClr val="tx1"/>
          </a:fontRef>
        </p:style>
      </p:cxnSp>
      <p:sp>
        <p:nvSpPr>
          <p:cNvPr id="19" name="ZoneTexte 18">
            <a:extLst>
              <a:ext uri="{FF2B5EF4-FFF2-40B4-BE49-F238E27FC236}">
                <a16:creationId xmlns:a16="http://schemas.microsoft.com/office/drawing/2014/main" id="{6D647C88-BB95-4CA7-A833-A4BB7B24E68B}"/>
              </a:ext>
            </a:extLst>
          </p:cNvPr>
          <p:cNvSpPr txBox="1"/>
          <p:nvPr>
            <p:custDataLst>
              <p:tags r:id="rId7"/>
            </p:custDataLst>
          </p:nvPr>
        </p:nvSpPr>
        <p:spPr>
          <a:xfrm>
            <a:off x="1886153" y="6228313"/>
            <a:ext cx="9213648" cy="461665"/>
          </a:xfrm>
          <a:prstGeom prst="rect">
            <a:avLst/>
          </a:prstGeom>
          <a:noFill/>
        </p:spPr>
        <p:txBody>
          <a:bodyPr wrap="square">
            <a:spAutoFit/>
          </a:bodyPr>
          <a:lstStyle/>
          <a:p>
            <a:r>
              <a:rPr lang="fr-FR" sz="1200" i="1" dirty="0">
                <a:solidFill>
                  <a:schemeClr val="accent1"/>
                </a:solidFill>
                <a:latin typeface="Arial" panose="020B0604020202020204" pitchFamily="34" charset="0"/>
                <a:ea typeface="Calibri" panose="020F0502020204030204" pitchFamily="34" charset="0"/>
                <a:cs typeface="Arial" panose="020B0604020202020204" pitchFamily="34" charset="0"/>
              </a:rPr>
              <a:t>George </a:t>
            </a:r>
            <a:r>
              <a:rPr lang="fr-FR" sz="1200" i="1" dirty="0" err="1">
                <a:solidFill>
                  <a:schemeClr val="accent1"/>
                </a:solidFill>
                <a:latin typeface="Arial" panose="020B0604020202020204" pitchFamily="34" charset="0"/>
                <a:ea typeface="Calibri" panose="020F0502020204030204" pitchFamily="34" charset="0"/>
                <a:cs typeface="Arial" panose="020B0604020202020204" pitchFamily="34" charset="0"/>
              </a:rPr>
              <a:t>Havenith</a:t>
            </a:r>
            <a:r>
              <a:rPr lang="fr-FR" sz="1200" i="1" dirty="0">
                <a:solidFill>
                  <a:schemeClr val="accent1"/>
                </a:solidFill>
                <a:latin typeface="Arial" panose="020B0604020202020204" pitchFamily="34" charset="0"/>
                <a:ea typeface="Calibri" panose="020F0502020204030204" pitchFamily="34" charset="0"/>
                <a:cs typeface="Arial" panose="020B0604020202020204" pitchFamily="34" charset="0"/>
              </a:rPr>
              <a:t> et Dusan </a:t>
            </a:r>
            <a:r>
              <a:rPr lang="fr-FR" sz="1200" i="1" dirty="0" err="1">
                <a:solidFill>
                  <a:schemeClr val="accent1"/>
                </a:solidFill>
                <a:latin typeface="Arial" panose="020B0604020202020204" pitchFamily="34" charset="0"/>
                <a:ea typeface="Calibri" panose="020F0502020204030204" pitchFamily="34" charset="0"/>
                <a:cs typeface="Arial" panose="020B0604020202020204" pitchFamily="34" charset="0"/>
              </a:rPr>
              <a:t>Fiala</a:t>
            </a:r>
            <a:r>
              <a:rPr lang="fr-FR" sz="1200" i="1" dirty="0">
                <a:solidFill>
                  <a:schemeClr val="accent1"/>
                </a:solidFill>
                <a:latin typeface="Arial" panose="020B0604020202020204" pitchFamily="34" charset="0"/>
                <a:ea typeface="Calibri" panose="020F0502020204030204" pitchFamily="34" charset="0"/>
                <a:cs typeface="Arial" panose="020B0604020202020204" pitchFamily="34" charset="0"/>
              </a:rPr>
              <a:t> : Thermal Indices and </a:t>
            </a:r>
            <a:r>
              <a:rPr lang="fr-FR" sz="1200" i="1" dirty="0" err="1">
                <a:solidFill>
                  <a:schemeClr val="accent1"/>
                </a:solidFill>
                <a:latin typeface="Arial" panose="020B0604020202020204" pitchFamily="34" charset="0"/>
                <a:ea typeface="Calibri" panose="020F0502020204030204" pitchFamily="34" charset="0"/>
                <a:cs typeface="Arial" panose="020B0604020202020204" pitchFamily="34" charset="0"/>
              </a:rPr>
              <a:t>Thermophysiological</a:t>
            </a:r>
            <a:r>
              <a:rPr lang="fr-FR" sz="1200" i="1" dirty="0">
                <a:solidFill>
                  <a:schemeClr val="accent1"/>
                </a:solidFill>
                <a:latin typeface="Arial" panose="020B0604020202020204" pitchFamily="34" charset="0"/>
                <a:ea typeface="Calibri" panose="020F0502020204030204" pitchFamily="34" charset="0"/>
                <a:cs typeface="Arial" panose="020B0604020202020204" pitchFamily="34" charset="0"/>
              </a:rPr>
              <a:t> Modeling for </a:t>
            </a:r>
            <a:r>
              <a:rPr lang="fr-FR" sz="1200" i="1" dirty="0" err="1">
                <a:solidFill>
                  <a:schemeClr val="accent1"/>
                </a:solidFill>
                <a:latin typeface="Arial" panose="020B0604020202020204" pitchFamily="34" charset="0"/>
                <a:ea typeface="Calibri" panose="020F0502020204030204" pitchFamily="34" charset="0"/>
                <a:cs typeface="Arial" panose="020B0604020202020204" pitchFamily="34" charset="0"/>
              </a:rPr>
              <a:t>Heat</a:t>
            </a:r>
            <a:r>
              <a:rPr lang="fr-FR" sz="1200" i="1" dirty="0">
                <a:solidFill>
                  <a:schemeClr val="accent1"/>
                </a:solidFill>
                <a:latin typeface="Arial" panose="020B0604020202020204" pitchFamily="34" charset="0"/>
                <a:ea typeface="Calibri" panose="020F0502020204030204" pitchFamily="34" charset="0"/>
                <a:cs typeface="Arial" panose="020B0604020202020204" pitchFamily="34" charset="0"/>
              </a:rPr>
              <a:t> Stress. In Ronald </a:t>
            </a:r>
            <a:r>
              <a:rPr lang="fr-FR" sz="1200" i="1" dirty="0" err="1">
                <a:solidFill>
                  <a:schemeClr val="accent1"/>
                </a:solidFill>
                <a:latin typeface="Arial" panose="020B0604020202020204" pitchFamily="34" charset="0"/>
                <a:ea typeface="Calibri" panose="020F0502020204030204" pitchFamily="34" charset="0"/>
                <a:cs typeface="Arial" panose="020B0604020202020204" pitchFamily="34" charset="0"/>
              </a:rPr>
              <a:t>Terjung</a:t>
            </a:r>
            <a:r>
              <a:rPr lang="fr-FR" sz="1200" i="1" dirty="0">
                <a:solidFill>
                  <a:schemeClr val="accent1"/>
                </a:solidFill>
                <a:latin typeface="Arial" panose="020B0604020202020204" pitchFamily="34" charset="0"/>
                <a:ea typeface="Calibri" panose="020F0502020204030204" pitchFamily="34" charset="0"/>
                <a:cs typeface="Arial" panose="020B0604020202020204" pitchFamily="34" charset="0"/>
              </a:rPr>
              <a:t>, éditeur : </a:t>
            </a:r>
            <a:r>
              <a:rPr lang="fr-FR" sz="1200" i="1" dirty="0" err="1">
                <a:solidFill>
                  <a:schemeClr val="accent1"/>
                </a:solidFill>
                <a:latin typeface="Arial" panose="020B0604020202020204" pitchFamily="34" charset="0"/>
                <a:ea typeface="Calibri" panose="020F0502020204030204" pitchFamily="34" charset="0"/>
                <a:cs typeface="Arial" panose="020B0604020202020204" pitchFamily="34" charset="0"/>
              </a:rPr>
              <a:t>Comprehensive</a:t>
            </a:r>
            <a:r>
              <a:rPr lang="fr-FR" sz="1200" i="1" dirty="0">
                <a:solidFill>
                  <a:schemeClr val="accent1"/>
                </a:solidFill>
                <a:latin typeface="Arial" panose="020B0604020202020204" pitchFamily="34" charset="0"/>
                <a:ea typeface="Calibri" panose="020F0502020204030204" pitchFamily="34" charset="0"/>
                <a:cs typeface="Arial" panose="020B0604020202020204" pitchFamily="34" charset="0"/>
              </a:rPr>
              <a:t> </a:t>
            </a:r>
            <a:r>
              <a:rPr lang="fr-FR" sz="1200" i="1" dirty="0" err="1">
                <a:solidFill>
                  <a:schemeClr val="accent1"/>
                </a:solidFill>
                <a:latin typeface="Arial" panose="020B0604020202020204" pitchFamily="34" charset="0"/>
                <a:ea typeface="Calibri" panose="020F0502020204030204" pitchFamily="34" charset="0"/>
                <a:cs typeface="Arial" panose="020B0604020202020204" pitchFamily="34" charset="0"/>
              </a:rPr>
              <a:t>Physiology</a:t>
            </a:r>
            <a:r>
              <a:rPr lang="fr-FR" sz="1200" i="1" dirty="0">
                <a:solidFill>
                  <a:schemeClr val="accent1"/>
                </a:solidFill>
                <a:latin typeface="Arial" panose="020B0604020202020204" pitchFamily="34" charset="0"/>
                <a:ea typeface="Calibri" panose="020F0502020204030204" pitchFamily="34" charset="0"/>
                <a:cs typeface="Arial" panose="020B0604020202020204" pitchFamily="34" charset="0"/>
              </a:rPr>
              <a:t>, p 255–302. John </a:t>
            </a:r>
            <a:r>
              <a:rPr lang="fr-FR" sz="1200" i="1" dirty="0" err="1">
                <a:solidFill>
                  <a:schemeClr val="accent1"/>
                </a:solidFill>
                <a:latin typeface="Arial" panose="020B0604020202020204" pitchFamily="34" charset="0"/>
                <a:ea typeface="Calibri" panose="020F0502020204030204" pitchFamily="34" charset="0"/>
                <a:cs typeface="Arial" panose="020B0604020202020204" pitchFamily="34" charset="0"/>
              </a:rPr>
              <a:t>Wiley</a:t>
            </a:r>
            <a:r>
              <a:rPr lang="fr-FR" sz="1200" i="1" dirty="0">
                <a:solidFill>
                  <a:schemeClr val="accent1"/>
                </a:solidFill>
                <a:latin typeface="Arial" panose="020B0604020202020204" pitchFamily="34" charset="0"/>
                <a:ea typeface="Calibri" panose="020F0502020204030204" pitchFamily="34" charset="0"/>
                <a:cs typeface="Arial" panose="020B0604020202020204" pitchFamily="34" charset="0"/>
              </a:rPr>
              <a:t> &amp; Sons, Inc., Hoboken, NJ, USA, décembre 2015.</a:t>
            </a:r>
          </a:p>
        </p:txBody>
      </p:sp>
      <p:sp>
        <p:nvSpPr>
          <p:cNvPr id="17" name="ZoneTexte 16">
            <a:extLst>
              <a:ext uri="{FF2B5EF4-FFF2-40B4-BE49-F238E27FC236}">
                <a16:creationId xmlns:a16="http://schemas.microsoft.com/office/drawing/2014/main" id="{AAC283A9-307A-4E36-B163-7A0A6959F655}"/>
              </a:ext>
            </a:extLst>
          </p:cNvPr>
          <p:cNvSpPr txBox="1"/>
          <p:nvPr/>
        </p:nvSpPr>
        <p:spPr>
          <a:xfrm>
            <a:off x="11628782" y="6305258"/>
            <a:ext cx="434263" cy="307777"/>
          </a:xfrm>
          <a:prstGeom prst="rect">
            <a:avLst/>
          </a:prstGeom>
          <a:noFill/>
        </p:spPr>
        <p:txBody>
          <a:bodyPr wrap="square" rtlCol="0">
            <a:spAutoFit/>
          </a:bodyPr>
          <a:lstStyle/>
          <a:p>
            <a:r>
              <a:rPr lang="fr-FR" sz="1400" dirty="0">
                <a:solidFill>
                  <a:schemeClr val="tx2"/>
                </a:solidFill>
                <a:latin typeface="Arial" panose="020B0604020202020204" pitchFamily="34" charset="0"/>
                <a:cs typeface="Arial" panose="020B0604020202020204" pitchFamily="34" charset="0"/>
              </a:rPr>
              <a:t>5</a:t>
            </a:r>
          </a:p>
        </p:txBody>
      </p:sp>
      <p:sp>
        <p:nvSpPr>
          <p:cNvPr id="18" name="Espace réservé du texte 3">
            <a:extLst>
              <a:ext uri="{FF2B5EF4-FFF2-40B4-BE49-F238E27FC236}">
                <a16:creationId xmlns:a16="http://schemas.microsoft.com/office/drawing/2014/main" id="{4A8B559B-6E2E-4314-8F24-8922E3B22FF1}"/>
              </a:ext>
            </a:extLst>
          </p:cNvPr>
          <p:cNvSpPr>
            <a:spLocks noGrp="1"/>
          </p:cNvSpPr>
          <p:nvPr>
            <p:ph type="body" sz="quarter" idx="10"/>
            <p:custDataLst>
              <p:tags r:id="rId8"/>
            </p:custDataLst>
          </p:nvPr>
        </p:nvSpPr>
        <p:spPr>
          <a:xfrm>
            <a:off x="0" y="63408"/>
            <a:ext cx="12192000" cy="698881"/>
          </a:xfrm>
        </p:spPr>
        <p:txBody>
          <a:bodyPr/>
          <a:lstStyle/>
          <a:p>
            <a:pPr indent="0">
              <a:buNone/>
            </a:pPr>
            <a:r>
              <a:rPr lang="fr-FR" sz="3200" b="1" dirty="0">
                <a:solidFill>
                  <a:schemeClr val="tx2"/>
                </a:solidFill>
                <a:latin typeface="Arial"/>
                <a:cs typeface="Arial"/>
              </a:rPr>
              <a:t>Les modèles thermo-physiologiques :</a:t>
            </a:r>
            <a:r>
              <a:rPr lang="fr-FR" sz="2800" b="1" dirty="0">
                <a:solidFill>
                  <a:schemeClr val="tx2"/>
                </a:solidFill>
                <a:latin typeface="Arial"/>
                <a:cs typeface="Arial"/>
              </a:rPr>
              <a:t> </a:t>
            </a:r>
            <a:r>
              <a:rPr lang="fr-FR" sz="2800" dirty="0">
                <a:solidFill>
                  <a:schemeClr val="tx2"/>
                </a:solidFill>
                <a:latin typeface="Arial"/>
                <a:cs typeface="Arial"/>
              </a:rPr>
              <a:t>Pourquoi ? Lequel ?</a:t>
            </a:r>
            <a:endParaRPr lang="fr-FR" sz="4000" b="1" dirty="0">
              <a:solidFill>
                <a:schemeClr val="tx2"/>
              </a:solidFill>
              <a:latin typeface="Arial"/>
              <a:cs typeface="Arial"/>
            </a:endParaRPr>
          </a:p>
        </p:txBody>
      </p:sp>
      <p:sp>
        <p:nvSpPr>
          <p:cNvPr id="20" name="Espace réservé du texte 6">
            <a:extLst>
              <a:ext uri="{FF2B5EF4-FFF2-40B4-BE49-F238E27FC236}">
                <a16:creationId xmlns:a16="http://schemas.microsoft.com/office/drawing/2014/main" id="{C7CAFA2F-587B-4103-A217-A8FAF9561223}"/>
              </a:ext>
            </a:extLst>
          </p:cNvPr>
          <p:cNvSpPr txBox="1">
            <a:spLocks/>
          </p:cNvSpPr>
          <p:nvPr>
            <p:custDataLst>
              <p:tags r:id="rId9"/>
            </p:custDataLst>
          </p:nvPr>
        </p:nvSpPr>
        <p:spPr>
          <a:xfrm>
            <a:off x="7584053" y="1388894"/>
            <a:ext cx="5152495" cy="1620045"/>
          </a:xfrm>
          <a:prstGeom prst="rect">
            <a:avLst/>
          </a:prstGeom>
        </p:spPr>
        <p:txBody>
          <a:bodyPr numCol="1"/>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chemeClr val="bg1"/>
              </a:buClr>
            </a:pPr>
            <a:r>
              <a:rPr lang="fr-FR" sz="2000" dirty="0">
                <a:latin typeface="Arial" panose="020B0604020202020204" pitchFamily="34" charset="0"/>
                <a:cs typeface="Arial" panose="020B0604020202020204" pitchFamily="34" charset="0"/>
              </a:rPr>
              <a:t>Indicateurs existants</a:t>
            </a:r>
            <a:endParaRPr lang="fr-FR" sz="2000" dirty="0">
              <a:solidFill>
                <a:schemeClr val="accent1"/>
              </a:solidFill>
              <a:latin typeface="Arial" panose="020B0604020202020204" pitchFamily="34" charset="0"/>
              <a:cs typeface="Arial" panose="020B0604020202020204" pitchFamily="34" charset="0"/>
            </a:endParaRPr>
          </a:p>
          <a:p>
            <a:pPr marL="380981" indent="-380981">
              <a:buClr>
                <a:schemeClr val="bg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WBGT</a:t>
            </a:r>
          </a:p>
          <a:p>
            <a:pPr marL="380981" indent="-380981">
              <a:buClr>
                <a:schemeClr val="bg1"/>
              </a:buClr>
              <a:buFont typeface="Arial" panose="020B0604020202020204" pitchFamily="34" charset="0"/>
              <a:buChar char="•"/>
            </a:pPr>
            <a:r>
              <a:rPr lang="fr-FR" sz="2000" dirty="0" err="1">
                <a:solidFill>
                  <a:schemeClr val="accent1"/>
                </a:solidFill>
                <a:latin typeface="Arial" panose="020B0604020202020204" pitchFamily="34" charset="0"/>
                <a:cs typeface="Arial" panose="020B0604020202020204" pitchFamily="34" charset="0"/>
              </a:rPr>
              <a:t>Heat</a:t>
            </a:r>
            <a:r>
              <a:rPr lang="fr-FR" sz="2000" dirty="0">
                <a:solidFill>
                  <a:schemeClr val="accent1"/>
                </a:solidFill>
                <a:latin typeface="Arial" panose="020B0604020202020204" pitchFamily="34" charset="0"/>
                <a:cs typeface="Arial" panose="020B0604020202020204" pitchFamily="34" charset="0"/>
              </a:rPr>
              <a:t> index</a:t>
            </a:r>
          </a:p>
          <a:p>
            <a:pPr marL="380981" indent="-380981">
              <a:buClr>
                <a:schemeClr val="bg1"/>
              </a:buClr>
              <a:buFont typeface="Arial" panose="020B0604020202020204" pitchFamily="34" charset="0"/>
              <a:buChar char="•"/>
            </a:pPr>
            <a:r>
              <a:rPr lang="fr-FR" sz="2000" dirty="0">
                <a:solidFill>
                  <a:schemeClr val="accent1"/>
                </a:solidFill>
                <a:latin typeface="Arial" panose="020B0604020202020204" pitchFamily="34" charset="0"/>
                <a:cs typeface="Arial" panose="020B0604020202020204" pitchFamily="34" charset="0"/>
              </a:rPr>
              <a:t>PET</a:t>
            </a:r>
          </a:p>
          <a:p>
            <a:pPr marL="342900" indent="-342900">
              <a:buClr>
                <a:schemeClr val="bg1"/>
              </a:buClr>
              <a:buFont typeface="Wingdings" panose="05000000000000000000" pitchFamily="2" charset="2"/>
              <a:buChar char="Ø"/>
            </a:pPr>
            <a:r>
              <a:rPr lang="fr-FR" sz="2000" dirty="0">
                <a:solidFill>
                  <a:schemeClr val="accent1"/>
                </a:solidFill>
                <a:latin typeface="Arial" panose="020B0604020202020204" pitchFamily="34" charset="0"/>
                <a:cs typeface="Arial" panose="020B0604020202020204" pitchFamily="34" charset="0"/>
              </a:rPr>
              <a:t>Environnement stationnaire </a:t>
            </a:r>
          </a:p>
          <a:p>
            <a:pPr marL="342900" indent="-342900">
              <a:buClr>
                <a:schemeClr val="bg1"/>
              </a:buClr>
              <a:buFont typeface="Wingdings" panose="05000000000000000000" pitchFamily="2" charset="2"/>
              <a:buChar char="Ø"/>
            </a:pPr>
            <a:r>
              <a:rPr lang="fr-FR" sz="2000" dirty="0">
                <a:solidFill>
                  <a:schemeClr val="accent1"/>
                </a:solidFill>
                <a:latin typeface="Arial" panose="020B0604020202020204" pitchFamily="34" charset="0"/>
                <a:cs typeface="Arial" panose="020B0604020202020204" pitchFamily="34" charset="0"/>
              </a:rPr>
              <a:t>Individus standards</a:t>
            </a:r>
          </a:p>
        </p:txBody>
      </p:sp>
    </p:spTree>
    <p:extLst>
      <p:ext uri="{BB962C8B-B14F-4D97-AF65-F5344CB8AC3E}">
        <p14:creationId xmlns:p14="http://schemas.microsoft.com/office/powerpoint/2010/main" val="2400921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00.xml><?xml version="1.0" encoding="utf-8"?>
<p:tagLst xmlns:a="http://schemas.openxmlformats.org/drawingml/2006/main" xmlns:r="http://schemas.openxmlformats.org/officeDocument/2006/relationships" xmlns:p="http://schemas.openxmlformats.org/presentationml/2006/main">
  <p:tag name="NUM" val="41"/>
</p:tagLst>
</file>

<file path=ppt/tags/tag101.xml><?xml version="1.0" encoding="utf-8"?>
<p:tagLst xmlns:a="http://schemas.openxmlformats.org/drawingml/2006/main" xmlns:r="http://schemas.openxmlformats.org/officeDocument/2006/relationships" xmlns:p="http://schemas.openxmlformats.org/presentationml/2006/main">
  <p:tag name="NUM" val="42"/>
</p:tagLst>
</file>

<file path=ppt/tags/tag102.xml><?xml version="1.0" encoding="utf-8"?>
<p:tagLst xmlns:a="http://schemas.openxmlformats.org/drawingml/2006/main" xmlns:r="http://schemas.openxmlformats.org/officeDocument/2006/relationships" xmlns:p="http://schemas.openxmlformats.org/presentationml/2006/main">
  <p:tag name="NUM" val="43"/>
</p:tagLst>
</file>

<file path=ppt/tags/tag103.xml><?xml version="1.0" encoding="utf-8"?>
<p:tagLst xmlns:a="http://schemas.openxmlformats.org/drawingml/2006/main" xmlns:r="http://schemas.openxmlformats.org/officeDocument/2006/relationships" xmlns:p="http://schemas.openxmlformats.org/presentationml/2006/main">
  <p:tag name="NUM" val="44"/>
</p:tagLst>
</file>

<file path=ppt/tags/tag104.xml><?xml version="1.0" encoding="utf-8"?>
<p:tagLst xmlns:a="http://schemas.openxmlformats.org/drawingml/2006/main" xmlns:r="http://schemas.openxmlformats.org/officeDocument/2006/relationships" xmlns:p="http://schemas.openxmlformats.org/presentationml/2006/main">
  <p:tag name="NUM" val="45"/>
</p:tagLst>
</file>

<file path=ppt/tags/tag105.xml><?xml version="1.0" encoding="utf-8"?>
<p:tagLst xmlns:a="http://schemas.openxmlformats.org/drawingml/2006/main" xmlns:r="http://schemas.openxmlformats.org/officeDocument/2006/relationships" xmlns:p="http://schemas.openxmlformats.org/presentationml/2006/main">
  <p:tag name="NUM" val="46"/>
</p:tagLst>
</file>

<file path=ppt/tags/tag106.xml><?xml version="1.0" encoding="utf-8"?>
<p:tagLst xmlns:a="http://schemas.openxmlformats.org/drawingml/2006/main" xmlns:r="http://schemas.openxmlformats.org/officeDocument/2006/relationships" xmlns:p="http://schemas.openxmlformats.org/presentationml/2006/main">
  <p:tag name="NUM" val="47"/>
</p:tagLst>
</file>

<file path=ppt/tags/tag107.xml><?xml version="1.0" encoding="utf-8"?>
<p:tagLst xmlns:a="http://schemas.openxmlformats.org/drawingml/2006/main" xmlns:r="http://schemas.openxmlformats.org/officeDocument/2006/relationships" xmlns:p="http://schemas.openxmlformats.org/presentationml/2006/main">
  <p:tag name="NUM" val="49"/>
</p:tagLst>
</file>

<file path=ppt/tags/tag108.xml><?xml version="1.0" encoding="utf-8"?>
<p:tagLst xmlns:a="http://schemas.openxmlformats.org/drawingml/2006/main" xmlns:r="http://schemas.openxmlformats.org/officeDocument/2006/relationships" xmlns:p="http://schemas.openxmlformats.org/presentationml/2006/main">
  <p:tag name="NUM" val="33"/>
</p:tagLst>
</file>

<file path=ppt/tags/tag109.xml><?xml version="1.0" encoding="utf-8"?>
<p:tagLst xmlns:a="http://schemas.openxmlformats.org/drawingml/2006/main" xmlns:r="http://schemas.openxmlformats.org/officeDocument/2006/relationships" xmlns:p="http://schemas.openxmlformats.org/presentationml/2006/main">
  <p:tag name="NUM" val="1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10.xml><?xml version="1.0" encoding="utf-8"?>
<p:tagLst xmlns:a="http://schemas.openxmlformats.org/drawingml/2006/main" xmlns:r="http://schemas.openxmlformats.org/officeDocument/2006/relationships" xmlns:p="http://schemas.openxmlformats.org/presentationml/2006/main">
  <p:tag name="NUM" val="1"/>
</p:tagLst>
</file>

<file path=ppt/tags/tag111.xml><?xml version="1.0" encoding="utf-8"?>
<p:tagLst xmlns:a="http://schemas.openxmlformats.org/drawingml/2006/main" xmlns:r="http://schemas.openxmlformats.org/officeDocument/2006/relationships" xmlns:p="http://schemas.openxmlformats.org/presentationml/2006/main">
  <p:tag name="NUM" val="2"/>
</p:tagLst>
</file>

<file path=ppt/tags/tag112.xml><?xml version="1.0" encoding="utf-8"?>
<p:tagLst xmlns:a="http://schemas.openxmlformats.org/drawingml/2006/main" xmlns:r="http://schemas.openxmlformats.org/officeDocument/2006/relationships" xmlns:p="http://schemas.openxmlformats.org/presentationml/2006/main">
  <p:tag name="NUM" val="3"/>
</p:tagLst>
</file>

<file path=ppt/tags/tag113.xml><?xml version="1.0" encoding="utf-8"?>
<p:tagLst xmlns:a="http://schemas.openxmlformats.org/drawingml/2006/main" xmlns:r="http://schemas.openxmlformats.org/officeDocument/2006/relationships" xmlns:p="http://schemas.openxmlformats.org/presentationml/2006/main">
  <p:tag name="NUM" val="4"/>
</p:tagLst>
</file>

<file path=ppt/tags/tag114.xml><?xml version="1.0" encoding="utf-8"?>
<p:tagLst xmlns:a="http://schemas.openxmlformats.org/drawingml/2006/main" xmlns:r="http://schemas.openxmlformats.org/officeDocument/2006/relationships" xmlns:p="http://schemas.openxmlformats.org/presentationml/2006/main">
  <p:tag name="NUM" val="5"/>
</p:tagLst>
</file>

<file path=ppt/tags/tag115.xml><?xml version="1.0" encoding="utf-8"?>
<p:tagLst xmlns:a="http://schemas.openxmlformats.org/drawingml/2006/main" xmlns:r="http://schemas.openxmlformats.org/officeDocument/2006/relationships" xmlns:p="http://schemas.openxmlformats.org/presentationml/2006/main">
  <p:tag name="NUM" val="6"/>
</p:tagLst>
</file>

<file path=ppt/tags/tag116.xml><?xml version="1.0" encoding="utf-8"?>
<p:tagLst xmlns:a="http://schemas.openxmlformats.org/drawingml/2006/main" xmlns:r="http://schemas.openxmlformats.org/officeDocument/2006/relationships" xmlns:p="http://schemas.openxmlformats.org/presentationml/2006/main">
  <p:tag name="NUM" val="7"/>
</p:tagLst>
</file>

<file path=ppt/tags/tag117.xml><?xml version="1.0" encoding="utf-8"?>
<p:tagLst xmlns:a="http://schemas.openxmlformats.org/drawingml/2006/main" xmlns:r="http://schemas.openxmlformats.org/officeDocument/2006/relationships" xmlns:p="http://schemas.openxmlformats.org/presentationml/2006/main">
  <p:tag name="NUM" val="8"/>
</p:tagLst>
</file>

<file path=ppt/tags/tag118.xml><?xml version="1.0" encoding="utf-8"?>
<p:tagLst xmlns:a="http://schemas.openxmlformats.org/drawingml/2006/main" xmlns:r="http://schemas.openxmlformats.org/officeDocument/2006/relationships" xmlns:p="http://schemas.openxmlformats.org/presentationml/2006/main">
  <p:tag name="NUM" val="9"/>
</p:tagLst>
</file>

<file path=ppt/tags/tag119.xml><?xml version="1.0" encoding="utf-8"?>
<p:tagLst xmlns:a="http://schemas.openxmlformats.org/drawingml/2006/main" xmlns:r="http://schemas.openxmlformats.org/officeDocument/2006/relationships" xmlns:p="http://schemas.openxmlformats.org/presentationml/2006/main">
  <p:tag name="NUM" val="10"/>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20.xml><?xml version="1.0" encoding="utf-8"?>
<p:tagLst xmlns:a="http://schemas.openxmlformats.org/drawingml/2006/main" xmlns:r="http://schemas.openxmlformats.org/officeDocument/2006/relationships" xmlns:p="http://schemas.openxmlformats.org/presentationml/2006/main">
  <p:tag name="NUM" val="12"/>
</p:tagLst>
</file>

<file path=ppt/tags/tag121.xml><?xml version="1.0" encoding="utf-8"?>
<p:tagLst xmlns:a="http://schemas.openxmlformats.org/drawingml/2006/main" xmlns:r="http://schemas.openxmlformats.org/officeDocument/2006/relationships" xmlns:p="http://schemas.openxmlformats.org/presentationml/2006/main">
  <p:tag name="NUM" val="13"/>
</p:tagLst>
</file>

<file path=ppt/tags/tag122.xml><?xml version="1.0" encoding="utf-8"?>
<p:tagLst xmlns:a="http://schemas.openxmlformats.org/drawingml/2006/main" xmlns:r="http://schemas.openxmlformats.org/officeDocument/2006/relationships" xmlns:p="http://schemas.openxmlformats.org/presentationml/2006/main">
  <p:tag name="NUM" val="14"/>
</p:tagLst>
</file>

<file path=ppt/tags/tag123.xml><?xml version="1.0" encoding="utf-8"?>
<p:tagLst xmlns:a="http://schemas.openxmlformats.org/drawingml/2006/main" xmlns:r="http://schemas.openxmlformats.org/officeDocument/2006/relationships" xmlns:p="http://schemas.openxmlformats.org/presentationml/2006/main">
  <p:tag name="NUM" val="15"/>
</p:tagLst>
</file>

<file path=ppt/tags/tag124.xml><?xml version="1.0" encoding="utf-8"?>
<p:tagLst xmlns:a="http://schemas.openxmlformats.org/drawingml/2006/main" xmlns:r="http://schemas.openxmlformats.org/officeDocument/2006/relationships" xmlns:p="http://schemas.openxmlformats.org/presentationml/2006/main">
  <p:tag name="NUM" val="16"/>
</p:tagLst>
</file>

<file path=ppt/tags/tag125.xml><?xml version="1.0" encoding="utf-8"?>
<p:tagLst xmlns:a="http://schemas.openxmlformats.org/drawingml/2006/main" xmlns:r="http://schemas.openxmlformats.org/officeDocument/2006/relationships" xmlns:p="http://schemas.openxmlformats.org/presentationml/2006/main">
  <p:tag name="NUM" val="17"/>
</p:tagLst>
</file>

<file path=ppt/tags/tag126.xml><?xml version="1.0" encoding="utf-8"?>
<p:tagLst xmlns:a="http://schemas.openxmlformats.org/drawingml/2006/main" xmlns:r="http://schemas.openxmlformats.org/officeDocument/2006/relationships" xmlns:p="http://schemas.openxmlformats.org/presentationml/2006/main">
  <p:tag name="NUM" val="18"/>
</p:tagLst>
</file>

<file path=ppt/tags/tag127.xml><?xml version="1.0" encoding="utf-8"?>
<p:tagLst xmlns:a="http://schemas.openxmlformats.org/drawingml/2006/main" xmlns:r="http://schemas.openxmlformats.org/officeDocument/2006/relationships" xmlns:p="http://schemas.openxmlformats.org/presentationml/2006/main">
  <p:tag name="NUM" val="19"/>
</p:tagLst>
</file>

<file path=ppt/tags/tag128.xml><?xml version="1.0" encoding="utf-8"?>
<p:tagLst xmlns:a="http://schemas.openxmlformats.org/drawingml/2006/main" xmlns:r="http://schemas.openxmlformats.org/officeDocument/2006/relationships" xmlns:p="http://schemas.openxmlformats.org/presentationml/2006/main">
  <p:tag name="NUM" val="20"/>
</p:tagLst>
</file>

<file path=ppt/tags/tag129.xml><?xml version="1.0" encoding="utf-8"?>
<p:tagLst xmlns:a="http://schemas.openxmlformats.org/drawingml/2006/main" xmlns:r="http://schemas.openxmlformats.org/officeDocument/2006/relationships" xmlns:p="http://schemas.openxmlformats.org/presentationml/2006/main">
  <p:tag name="NUM" val="2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30.xml><?xml version="1.0" encoding="utf-8"?>
<p:tagLst xmlns:a="http://schemas.openxmlformats.org/drawingml/2006/main" xmlns:r="http://schemas.openxmlformats.org/officeDocument/2006/relationships" xmlns:p="http://schemas.openxmlformats.org/presentationml/2006/main">
  <p:tag name="NUM" val="22"/>
</p:tagLst>
</file>

<file path=ppt/tags/tag131.xml><?xml version="1.0" encoding="utf-8"?>
<p:tagLst xmlns:a="http://schemas.openxmlformats.org/drawingml/2006/main" xmlns:r="http://schemas.openxmlformats.org/officeDocument/2006/relationships" xmlns:p="http://schemas.openxmlformats.org/presentationml/2006/main">
  <p:tag name="NUM" val="23"/>
</p:tagLst>
</file>

<file path=ppt/tags/tag132.xml><?xml version="1.0" encoding="utf-8"?>
<p:tagLst xmlns:a="http://schemas.openxmlformats.org/drawingml/2006/main" xmlns:r="http://schemas.openxmlformats.org/officeDocument/2006/relationships" xmlns:p="http://schemas.openxmlformats.org/presentationml/2006/main">
  <p:tag name="NUM" val="24"/>
</p:tagLst>
</file>

<file path=ppt/tags/tag133.xml><?xml version="1.0" encoding="utf-8"?>
<p:tagLst xmlns:a="http://schemas.openxmlformats.org/drawingml/2006/main" xmlns:r="http://schemas.openxmlformats.org/officeDocument/2006/relationships" xmlns:p="http://schemas.openxmlformats.org/presentationml/2006/main">
  <p:tag name="NUM" val="25"/>
</p:tagLst>
</file>

<file path=ppt/tags/tag134.xml><?xml version="1.0" encoding="utf-8"?>
<p:tagLst xmlns:a="http://schemas.openxmlformats.org/drawingml/2006/main" xmlns:r="http://schemas.openxmlformats.org/officeDocument/2006/relationships" xmlns:p="http://schemas.openxmlformats.org/presentationml/2006/main">
  <p:tag name="NUM" val="26"/>
</p:tagLst>
</file>

<file path=ppt/tags/tag135.xml><?xml version="1.0" encoding="utf-8"?>
<p:tagLst xmlns:a="http://schemas.openxmlformats.org/drawingml/2006/main" xmlns:r="http://schemas.openxmlformats.org/officeDocument/2006/relationships" xmlns:p="http://schemas.openxmlformats.org/presentationml/2006/main">
  <p:tag name="NUM" val="27"/>
</p:tagLst>
</file>

<file path=ppt/tags/tag136.xml><?xml version="1.0" encoding="utf-8"?>
<p:tagLst xmlns:a="http://schemas.openxmlformats.org/drawingml/2006/main" xmlns:r="http://schemas.openxmlformats.org/officeDocument/2006/relationships" xmlns:p="http://schemas.openxmlformats.org/presentationml/2006/main">
  <p:tag name="NUM" val="28"/>
</p:tagLst>
</file>

<file path=ppt/tags/tag137.xml><?xml version="1.0" encoding="utf-8"?>
<p:tagLst xmlns:a="http://schemas.openxmlformats.org/drawingml/2006/main" xmlns:r="http://schemas.openxmlformats.org/officeDocument/2006/relationships" xmlns:p="http://schemas.openxmlformats.org/presentationml/2006/main">
  <p:tag name="NUM" val="29"/>
</p:tagLst>
</file>

<file path=ppt/tags/tag138.xml><?xml version="1.0" encoding="utf-8"?>
<p:tagLst xmlns:a="http://schemas.openxmlformats.org/drawingml/2006/main" xmlns:r="http://schemas.openxmlformats.org/officeDocument/2006/relationships" xmlns:p="http://schemas.openxmlformats.org/presentationml/2006/main">
  <p:tag name="NUM" val="30"/>
</p:tagLst>
</file>

<file path=ppt/tags/tag139.xml><?xml version="1.0" encoding="utf-8"?>
<p:tagLst xmlns:a="http://schemas.openxmlformats.org/drawingml/2006/main" xmlns:r="http://schemas.openxmlformats.org/officeDocument/2006/relationships" xmlns:p="http://schemas.openxmlformats.org/presentationml/2006/main">
  <p:tag name="NUM" val="31"/>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40.xml><?xml version="1.0" encoding="utf-8"?>
<p:tagLst xmlns:a="http://schemas.openxmlformats.org/drawingml/2006/main" xmlns:r="http://schemas.openxmlformats.org/officeDocument/2006/relationships" xmlns:p="http://schemas.openxmlformats.org/presentationml/2006/main">
  <p:tag name="NUM" val="32"/>
</p:tagLst>
</file>

<file path=ppt/tags/tag141.xml><?xml version="1.0" encoding="utf-8"?>
<p:tagLst xmlns:a="http://schemas.openxmlformats.org/drawingml/2006/main" xmlns:r="http://schemas.openxmlformats.org/officeDocument/2006/relationships" xmlns:p="http://schemas.openxmlformats.org/presentationml/2006/main">
  <p:tag name="NUM" val="33"/>
</p:tagLst>
</file>

<file path=ppt/tags/tag142.xml><?xml version="1.0" encoding="utf-8"?>
<p:tagLst xmlns:a="http://schemas.openxmlformats.org/drawingml/2006/main" xmlns:r="http://schemas.openxmlformats.org/officeDocument/2006/relationships" xmlns:p="http://schemas.openxmlformats.org/presentationml/2006/main">
  <p:tag name="NUM" val="34"/>
</p:tagLst>
</file>

<file path=ppt/tags/tag143.xml><?xml version="1.0" encoding="utf-8"?>
<p:tagLst xmlns:a="http://schemas.openxmlformats.org/drawingml/2006/main" xmlns:r="http://schemas.openxmlformats.org/officeDocument/2006/relationships" xmlns:p="http://schemas.openxmlformats.org/presentationml/2006/main">
  <p:tag name="NUM" val="35"/>
</p:tagLst>
</file>

<file path=ppt/tags/tag144.xml><?xml version="1.0" encoding="utf-8"?>
<p:tagLst xmlns:a="http://schemas.openxmlformats.org/drawingml/2006/main" xmlns:r="http://schemas.openxmlformats.org/officeDocument/2006/relationships" xmlns:p="http://schemas.openxmlformats.org/presentationml/2006/main">
  <p:tag name="NUM" val="36"/>
</p:tagLst>
</file>

<file path=ppt/tags/tag145.xml><?xml version="1.0" encoding="utf-8"?>
<p:tagLst xmlns:a="http://schemas.openxmlformats.org/drawingml/2006/main" xmlns:r="http://schemas.openxmlformats.org/officeDocument/2006/relationships" xmlns:p="http://schemas.openxmlformats.org/presentationml/2006/main">
  <p:tag name="NUM" val="37"/>
</p:tagLst>
</file>

<file path=ppt/tags/tag146.xml><?xml version="1.0" encoding="utf-8"?>
<p:tagLst xmlns:a="http://schemas.openxmlformats.org/drawingml/2006/main" xmlns:r="http://schemas.openxmlformats.org/officeDocument/2006/relationships" xmlns:p="http://schemas.openxmlformats.org/presentationml/2006/main">
  <p:tag name="NUM" val="38"/>
</p:tagLst>
</file>

<file path=ppt/tags/tag147.xml><?xml version="1.0" encoding="utf-8"?>
<p:tagLst xmlns:a="http://schemas.openxmlformats.org/drawingml/2006/main" xmlns:r="http://schemas.openxmlformats.org/officeDocument/2006/relationships" xmlns:p="http://schemas.openxmlformats.org/presentationml/2006/main">
  <p:tag name="NUM" val="39"/>
</p:tagLst>
</file>

<file path=ppt/tags/tag148.xml><?xml version="1.0" encoding="utf-8"?>
<p:tagLst xmlns:a="http://schemas.openxmlformats.org/drawingml/2006/main" xmlns:r="http://schemas.openxmlformats.org/officeDocument/2006/relationships" xmlns:p="http://schemas.openxmlformats.org/presentationml/2006/main">
  <p:tag name="NUM" val="40"/>
</p:tagLst>
</file>

<file path=ppt/tags/tag149.xml><?xml version="1.0" encoding="utf-8"?>
<p:tagLst xmlns:a="http://schemas.openxmlformats.org/drawingml/2006/main" xmlns:r="http://schemas.openxmlformats.org/officeDocument/2006/relationships" xmlns:p="http://schemas.openxmlformats.org/presentationml/2006/main">
  <p:tag name="NUM" val="41"/>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50.xml><?xml version="1.0" encoding="utf-8"?>
<p:tagLst xmlns:a="http://schemas.openxmlformats.org/drawingml/2006/main" xmlns:r="http://schemas.openxmlformats.org/officeDocument/2006/relationships" xmlns:p="http://schemas.openxmlformats.org/presentationml/2006/main">
  <p:tag name="NUM" val="42"/>
</p:tagLst>
</file>

<file path=ppt/tags/tag151.xml><?xml version="1.0" encoding="utf-8"?>
<p:tagLst xmlns:a="http://schemas.openxmlformats.org/drawingml/2006/main" xmlns:r="http://schemas.openxmlformats.org/officeDocument/2006/relationships" xmlns:p="http://schemas.openxmlformats.org/presentationml/2006/main">
  <p:tag name="NUM" val="43"/>
</p:tagLst>
</file>

<file path=ppt/tags/tag152.xml><?xml version="1.0" encoding="utf-8"?>
<p:tagLst xmlns:a="http://schemas.openxmlformats.org/drawingml/2006/main" xmlns:r="http://schemas.openxmlformats.org/officeDocument/2006/relationships" xmlns:p="http://schemas.openxmlformats.org/presentationml/2006/main">
  <p:tag name="NUM" val="44"/>
</p:tagLst>
</file>

<file path=ppt/tags/tag153.xml><?xml version="1.0" encoding="utf-8"?>
<p:tagLst xmlns:a="http://schemas.openxmlformats.org/drawingml/2006/main" xmlns:r="http://schemas.openxmlformats.org/officeDocument/2006/relationships" xmlns:p="http://schemas.openxmlformats.org/presentationml/2006/main">
  <p:tag name="NUM" val="45"/>
</p:tagLst>
</file>

<file path=ppt/tags/tag154.xml><?xml version="1.0" encoding="utf-8"?>
<p:tagLst xmlns:a="http://schemas.openxmlformats.org/drawingml/2006/main" xmlns:r="http://schemas.openxmlformats.org/officeDocument/2006/relationships" xmlns:p="http://schemas.openxmlformats.org/presentationml/2006/main">
  <p:tag name="NUM" val="46"/>
</p:tagLst>
</file>

<file path=ppt/tags/tag155.xml><?xml version="1.0" encoding="utf-8"?>
<p:tagLst xmlns:a="http://schemas.openxmlformats.org/drawingml/2006/main" xmlns:r="http://schemas.openxmlformats.org/officeDocument/2006/relationships" xmlns:p="http://schemas.openxmlformats.org/presentationml/2006/main">
  <p:tag name="NUM" val="47"/>
</p:tagLst>
</file>

<file path=ppt/tags/tag156.xml><?xml version="1.0" encoding="utf-8"?>
<p:tagLst xmlns:a="http://schemas.openxmlformats.org/drawingml/2006/main" xmlns:r="http://schemas.openxmlformats.org/officeDocument/2006/relationships" xmlns:p="http://schemas.openxmlformats.org/presentationml/2006/main">
  <p:tag name="NUM" val="49"/>
</p:tagLst>
</file>

<file path=ppt/tags/tag157.xml><?xml version="1.0" encoding="utf-8"?>
<p:tagLst xmlns:a="http://schemas.openxmlformats.org/drawingml/2006/main" xmlns:r="http://schemas.openxmlformats.org/officeDocument/2006/relationships" xmlns:p="http://schemas.openxmlformats.org/presentationml/2006/main">
  <p:tag name="NUM" val="33"/>
</p:tagLst>
</file>

<file path=ppt/tags/tag158.xml><?xml version="1.0" encoding="utf-8"?>
<p:tagLst xmlns:a="http://schemas.openxmlformats.org/drawingml/2006/main" xmlns:r="http://schemas.openxmlformats.org/officeDocument/2006/relationships" xmlns:p="http://schemas.openxmlformats.org/presentationml/2006/main">
  <p:tag name="NUM" val="11"/>
</p:tagLst>
</file>

<file path=ppt/tags/tag159.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5"/>
</p:tagLst>
</file>

<file path=ppt/tags/tag160.xml><?xml version="1.0" encoding="utf-8"?>
<p:tagLst xmlns:a="http://schemas.openxmlformats.org/drawingml/2006/main" xmlns:r="http://schemas.openxmlformats.org/officeDocument/2006/relationships" xmlns:p="http://schemas.openxmlformats.org/presentationml/2006/main">
  <p:tag name="NUM" val="2"/>
</p:tagLst>
</file>

<file path=ppt/tags/tag161.xml><?xml version="1.0" encoding="utf-8"?>
<p:tagLst xmlns:a="http://schemas.openxmlformats.org/drawingml/2006/main" xmlns:r="http://schemas.openxmlformats.org/officeDocument/2006/relationships" xmlns:p="http://schemas.openxmlformats.org/presentationml/2006/main">
  <p:tag name="NUM" val="3"/>
</p:tagLst>
</file>

<file path=ppt/tags/tag162.xml><?xml version="1.0" encoding="utf-8"?>
<p:tagLst xmlns:a="http://schemas.openxmlformats.org/drawingml/2006/main" xmlns:r="http://schemas.openxmlformats.org/officeDocument/2006/relationships" xmlns:p="http://schemas.openxmlformats.org/presentationml/2006/main">
  <p:tag name="NUM" val="4"/>
</p:tagLst>
</file>

<file path=ppt/tags/tag163.xml><?xml version="1.0" encoding="utf-8"?>
<p:tagLst xmlns:a="http://schemas.openxmlformats.org/drawingml/2006/main" xmlns:r="http://schemas.openxmlformats.org/officeDocument/2006/relationships" xmlns:p="http://schemas.openxmlformats.org/presentationml/2006/main">
  <p:tag name="NUM" val="5"/>
</p:tagLst>
</file>

<file path=ppt/tags/tag164.xml><?xml version="1.0" encoding="utf-8"?>
<p:tagLst xmlns:a="http://schemas.openxmlformats.org/drawingml/2006/main" xmlns:r="http://schemas.openxmlformats.org/officeDocument/2006/relationships" xmlns:p="http://schemas.openxmlformats.org/presentationml/2006/main">
  <p:tag name="NUM" val="6"/>
</p:tagLst>
</file>

<file path=ppt/tags/tag165.xml><?xml version="1.0" encoding="utf-8"?>
<p:tagLst xmlns:a="http://schemas.openxmlformats.org/drawingml/2006/main" xmlns:r="http://schemas.openxmlformats.org/officeDocument/2006/relationships" xmlns:p="http://schemas.openxmlformats.org/presentationml/2006/main">
  <p:tag name="NUM" val="7"/>
</p:tagLst>
</file>

<file path=ppt/tags/tag166.xml><?xml version="1.0" encoding="utf-8"?>
<p:tagLst xmlns:a="http://schemas.openxmlformats.org/drawingml/2006/main" xmlns:r="http://schemas.openxmlformats.org/officeDocument/2006/relationships" xmlns:p="http://schemas.openxmlformats.org/presentationml/2006/main">
  <p:tag name="NUM" val="8"/>
</p:tagLst>
</file>

<file path=ppt/tags/tag167.xml><?xml version="1.0" encoding="utf-8"?>
<p:tagLst xmlns:a="http://schemas.openxmlformats.org/drawingml/2006/main" xmlns:r="http://schemas.openxmlformats.org/officeDocument/2006/relationships" xmlns:p="http://schemas.openxmlformats.org/presentationml/2006/main">
  <p:tag name="NUM" val="9"/>
</p:tagLst>
</file>

<file path=ppt/tags/tag168.xml><?xml version="1.0" encoding="utf-8"?>
<p:tagLst xmlns:a="http://schemas.openxmlformats.org/drawingml/2006/main" xmlns:r="http://schemas.openxmlformats.org/officeDocument/2006/relationships" xmlns:p="http://schemas.openxmlformats.org/presentationml/2006/main">
  <p:tag name="NUM" val="10"/>
</p:tagLst>
</file>

<file path=ppt/tags/tag169.xml><?xml version="1.0" encoding="utf-8"?>
<p:tagLst xmlns:a="http://schemas.openxmlformats.org/drawingml/2006/main" xmlns:r="http://schemas.openxmlformats.org/officeDocument/2006/relationships" xmlns:p="http://schemas.openxmlformats.org/presentationml/2006/main">
  <p:tag name="NUM" val="12"/>
</p:tagLst>
</file>

<file path=ppt/tags/tag17.xml><?xml version="1.0" encoding="utf-8"?>
<p:tagLst xmlns:a="http://schemas.openxmlformats.org/drawingml/2006/main" xmlns:r="http://schemas.openxmlformats.org/officeDocument/2006/relationships" xmlns:p="http://schemas.openxmlformats.org/presentationml/2006/main">
  <p:tag name="NUM" val="6"/>
</p:tagLst>
</file>

<file path=ppt/tags/tag170.xml><?xml version="1.0" encoding="utf-8"?>
<p:tagLst xmlns:a="http://schemas.openxmlformats.org/drawingml/2006/main" xmlns:r="http://schemas.openxmlformats.org/officeDocument/2006/relationships" xmlns:p="http://schemas.openxmlformats.org/presentationml/2006/main">
  <p:tag name="NUM" val="13"/>
</p:tagLst>
</file>

<file path=ppt/tags/tag171.xml><?xml version="1.0" encoding="utf-8"?>
<p:tagLst xmlns:a="http://schemas.openxmlformats.org/drawingml/2006/main" xmlns:r="http://schemas.openxmlformats.org/officeDocument/2006/relationships" xmlns:p="http://schemas.openxmlformats.org/presentationml/2006/main">
  <p:tag name="NUM" val="14"/>
</p:tagLst>
</file>

<file path=ppt/tags/tag172.xml><?xml version="1.0" encoding="utf-8"?>
<p:tagLst xmlns:a="http://schemas.openxmlformats.org/drawingml/2006/main" xmlns:r="http://schemas.openxmlformats.org/officeDocument/2006/relationships" xmlns:p="http://schemas.openxmlformats.org/presentationml/2006/main">
  <p:tag name="NUM" val="15"/>
</p:tagLst>
</file>

<file path=ppt/tags/tag173.xml><?xml version="1.0" encoding="utf-8"?>
<p:tagLst xmlns:a="http://schemas.openxmlformats.org/drawingml/2006/main" xmlns:r="http://schemas.openxmlformats.org/officeDocument/2006/relationships" xmlns:p="http://schemas.openxmlformats.org/presentationml/2006/main">
  <p:tag name="NUM" val="16"/>
</p:tagLst>
</file>

<file path=ppt/tags/tag174.xml><?xml version="1.0" encoding="utf-8"?>
<p:tagLst xmlns:a="http://schemas.openxmlformats.org/drawingml/2006/main" xmlns:r="http://schemas.openxmlformats.org/officeDocument/2006/relationships" xmlns:p="http://schemas.openxmlformats.org/presentationml/2006/main">
  <p:tag name="NUM" val="17"/>
</p:tagLst>
</file>

<file path=ppt/tags/tag175.xml><?xml version="1.0" encoding="utf-8"?>
<p:tagLst xmlns:a="http://schemas.openxmlformats.org/drawingml/2006/main" xmlns:r="http://schemas.openxmlformats.org/officeDocument/2006/relationships" xmlns:p="http://schemas.openxmlformats.org/presentationml/2006/main">
  <p:tag name="NUM" val="18"/>
</p:tagLst>
</file>

<file path=ppt/tags/tag176.xml><?xml version="1.0" encoding="utf-8"?>
<p:tagLst xmlns:a="http://schemas.openxmlformats.org/drawingml/2006/main" xmlns:r="http://schemas.openxmlformats.org/officeDocument/2006/relationships" xmlns:p="http://schemas.openxmlformats.org/presentationml/2006/main">
  <p:tag name="NUM" val="19"/>
</p:tagLst>
</file>

<file path=ppt/tags/tag177.xml><?xml version="1.0" encoding="utf-8"?>
<p:tagLst xmlns:a="http://schemas.openxmlformats.org/drawingml/2006/main" xmlns:r="http://schemas.openxmlformats.org/officeDocument/2006/relationships" xmlns:p="http://schemas.openxmlformats.org/presentationml/2006/main">
  <p:tag name="NUM" val="20"/>
</p:tagLst>
</file>

<file path=ppt/tags/tag178.xml><?xml version="1.0" encoding="utf-8"?>
<p:tagLst xmlns:a="http://schemas.openxmlformats.org/drawingml/2006/main" xmlns:r="http://schemas.openxmlformats.org/officeDocument/2006/relationships" xmlns:p="http://schemas.openxmlformats.org/presentationml/2006/main">
  <p:tag name="NUM" val="21"/>
</p:tagLst>
</file>

<file path=ppt/tags/tag179.xml><?xml version="1.0" encoding="utf-8"?>
<p:tagLst xmlns:a="http://schemas.openxmlformats.org/drawingml/2006/main" xmlns:r="http://schemas.openxmlformats.org/officeDocument/2006/relationships" xmlns:p="http://schemas.openxmlformats.org/presentationml/2006/main">
  <p:tag name="NUM" val="22"/>
</p:tagLst>
</file>

<file path=ppt/tags/tag18.xml><?xml version="1.0" encoding="utf-8"?>
<p:tagLst xmlns:a="http://schemas.openxmlformats.org/drawingml/2006/main" xmlns:r="http://schemas.openxmlformats.org/officeDocument/2006/relationships" xmlns:p="http://schemas.openxmlformats.org/presentationml/2006/main">
  <p:tag name="NUM" val="7"/>
</p:tagLst>
</file>

<file path=ppt/tags/tag180.xml><?xml version="1.0" encoding="utf-8"?>
<p:tagLst xmlns:a="http://schemas.openxmlformats.org/drawingml/2006/main" xmlns:r="http://schemas.openxmlformats.org/officeDocument/2006/relationships" xmlns:p="http://schemas.openxmlformats.org/presentationml/2006/main">
  <p:tag name="NUM" val="23"/>
</p:tagLst>
</file>

<file path=ppt/tags/tag181.xml><?xml version="1.0" encoding="utf-8"?>
<p:tagLst xmlns:a="http://schemas.openxmlformats.org/drawingml/2006/main" xmlns:r="http://schemas.openxmlformats.org/officeDocument/2006/relationships" xmlns:p="http://schemas.openxmlformats.org/presentationml/2006/main">
  <p:tag name="NUM" val="24"/>
</p:tagLst>
</file>

<file path=ppt/tags/tag182.xml><?xml version="1.0" encoding="utf-8"?>
<p:tagLst xmlns:a="http://schemas.openxmlformats.org/drawingml/2006/main" xmlns:r="http://schemas.openxmlformats.org/officeDocument/2006/relationships" xmlns:p="http://schemas.openxmlformats.org/presentationml/2006/main">
  <p:tag name="NUM" val="25"/>
</p:tagLst>
</file>

<file path=ppt/tags/tag183.xml><?xml version="1.0" encoding="utf-8"?>
<p:tagLst xmlns:a="http://schemas.openxmlformats.org/drawingml/2006/main" xmlns:r="http://schemas.openxmlformats.org/officeDocument/2006/relationships" xmlns:p="http://schemas.openxmlformats.org/presentationml/2006/main">
  <p:tag name="NUM" val="26"/>
</p:tagLst>
</file>

<file path=ppt/tags/tag184.xml><?xml version="1.0" encoding="utf-8"?>
<p:tagLst xmlns:a="http://schemas.openxmlformats.org/drawingml/2006/main" xmlns:r="http://schemas.openxmlformats.org/officeDocument/2006/relationships" xmlns:p="http://schemas.openxmlformats.org/presentationml/2006/main">
  <p:tag name="NUM" val="27"/>
</p:tagLst>
</file>

<file path=ppt/tags/tag185.xml><?xml version="1.0" encoding="utf-8"?>
<p:tagLst xmlns:a="http://schemas.openxmlformats.org/drawingml/2006/main" xmlns:r="http://schemas.openxmlformats.org/officeDocument/2006/relationships" xmlns:p="http://schemas.openxmlformats.org/presentationml/2006/main">
  <p:tag name="NUM" val="28"/>
</p:tagLst>
</file>

<file path=ppt/tags/tag186.xml><?xml version="1.0" encoding="utf-8"?>
<p:tagLst xmlns:a="http://schemas.openxmlformats.org/drawingml/2006/main" xmlns:r="http://schemas.openxmlformats.org/officeDocument/2006/relationships" xmlns:p="http://schemas.openxmlformats.org/presentationml/2006/main">
  <p:tag name="NUM" val="29"/>
</p:tagLst>
</file>

<file path=ppt/tags/tag187.xml><?xml version="1.0" encoding="utf-8"?>
<p:tagLst xmlns:a="http://schemas.openxmlformats.org/drawingml/2006/main" xmlns:r="http://schemas.openxmlformats.org/officeDocument/2006/relationships" xmlns:p="http://schemas.openxmlformats.org/presentationml/2006/main">
  <p:tag name="NUM" val="30"/>
</p:tagLst>
</file>

<file path=ppt/tags/tag188.xml><?xml version="1.0" encoding="utf-8"?>
<p:tagLst xmlns:a="http://schemas.openxmlformats.org/drawingml/2006/main" xmlns:r="http://schemas.openxmlformats.org/officeDocument/2006/relationships" xmlns:p="http://schemas.openxmlformats.org/presentationml/2006/main">
  <p:tag name="NUM" val="31"/>
</p:tagLst>
</file>

<file path=ppt/tags/tag189.xml><?xml version="1.0" encoding="utf-8"?>
<p:tagLst xmlns:a="http://schemas.openxmlformats.org/drawingml/2006/main" xmlns:r="http://schemas.openxmlformats.org/officeDocument/2006/relationships" xmlns:p="http://schemas.openxmlformats.org/presentationml/2006/main">
  <p:tag name="NUM" val="32"/>
</p:tagLst>
</file>

<file path=ppt/tags/tag19.xml><?xml version="1.0" encoding="utf-8"?>
<p:tagLst xmlns:a="http://schemas.openxmlformats.org/drawingml/2006/main" xmlns:r="http://schemas.openxmlformats.org/officeDocument/2006/relationships" xmlns:p="http://schemas.openxmlformats.org/presentationml/2006/main">
  <p:tag name="NUM" val="8"/>
</p:tagLst>
</file>

<file path=ppt/tags/tag190.xml><?xml version="1.0" encoding="utf-8"?>
<p:tagLst xmlns:a="http://schemas.openxmlformats.org/drawingml/2006/main" xmlns:r="http://schemas.openxmlformats.org/officeDocument/2006/relationships" xmlns:p="http://schemas.openxmlformats.org/presentationml/2006/main">
  <p:tag name="NUM" val="33"/>
</p:tagLst>
</file>

<file path=ppt/tags/tag191.xml><?xml version="1.0" encoding="utf-8"?>
<p:tagLst xmlns:a="http://schemas.openxmlformats.org/drawingml/2006/main" xmlns:r="http://schemas.openxmlformats.org/officeDocument/2006/relationships" xmlns:p="http://schemas.openxmlformats.org/presentationml/2006/main">
  <p:tag name="NUM" val="34"/>
</p:tagLst>
</file>

<file path=ppt/tags/tag192.xml><?xml version="1.0" encoding="utf-8"?>
<p:tagLst xmlns:a="http://schemas.openxmlformats.org/drawingml/2006/main" xmlns:r="http://schemas.openxmlformats.org/officeDocument/2006/relationships" xmlns:p="http://schemas.openxmlformats.org/presentationml/2006/main">
  <p:tag name="NUM" val="35"/>
</p:tagLst>
</file>

<file path=ppt/tags/tag193.xml><?xml version="1.0" encoding="utf-8"?>
<p:tagLst xmlns:a="http://schemas.openxmlformats.org/drawingml/2006/main" xmlns:r="http://schemas.openxmlformats.org/officeDocument/2006/relationships" xmlns:p="http://schemas.openxmlformats.org/presentationml/2006/main">
  <p:tag name="NUM" val="36"/>
</p:tagLst>
</file>

<file path=ppt/tags/tag194.xml><?xml version="1.0" encoding="utf-8"?>
<p:tagLst xmlns:a="http://schemas.openxmlformats.org/drawingml/2006/main" xmlns:r="http://schemas.openxmlformats.org/officeDocument/2006/relationships" xmlns:p="http://schemas.openxmlformats.org/presentationml/2006/main">
  <p:tag name="NUM" val="37"/>
</p:tagLst>
</file>

<file path=ppt/tags/tag195.xml><?xml version="1.0" encoding="utf-8"?>
<p:tagLst xmlns:a="http://schemas.openxmlformats.org/drawingml/2006/main" xmlns:r="http://schemas.openxmlformats.org/officeDocument/2006/relationships" xmlns:p="http://schemas.openxmlformats.org/presentationml/2006/main">
  <p:tag name="NUM" val="38"/>
</p:tagLst>
</file>

<file path=ppt/tags/tag196.xml><?xml version="1.0" encoding="utf-8"?>
<p:tagLst xmlns:a="http://schemas.openxmlformats.org/drawingml/2006/main" xmlns:r="http://schemas.openxmlformats.org/officeDocument/2006/relationships" xmlns:p="http://schemas.openxmlformats.org/presentationml/2006/main">
  <p:tag name="NUM" val="39"/>
</p:tagLst>
</file>

<file path=ppt/tags/tag197.xml><?xml version="1.0" encoding="utf-8"?>
<p:tagLst xmlns:a="http://schemas.openxmlformats.org/drawingml/2006/main" xmlns:r="http://schemas.openxmlformats.org/officeDocument/2006/relationships" xmlns:p="http://schemas.openxmlformats.org/presentationml/2006/main">
  <p:tag name="NUM" val="40"/>
</p:tagLst>
</file>

<file path=ppt/tags/tag198.xml><?xml version="1.0" encoding="utf-8"?>
<p:tagLst xmlns:a="http://schemas.openxmlformats.org/drawingml/2006/main" xmlns:r="http://schemas.openxmlformats.org/officeDocument/2006/relationships" xmlns:p="http://schemas.openxmlformats.org/presentationml/2006/main">
  <p:tag name="NUM" val="41"/>
</p:tagLst>
</file>

<file path=ppt/tags/tag199.xml><?xml version="1.0" encoding="utf-8"?>
<p:tagLst xmlns:a="http://schemas.openxmlformats.org/drawingml/2006/main" xmlns:r="http://schemas.openxmlformats.org/officeDocument/2006/relationships" xmlns:p="http://schemas.openxmlformats.org/presentationml/2006/main">
  <p:tag name="NUM" val="4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9"/>
</p:tagLst>
</file>

<file path=ppt/tags/tag200.xml><?xml version="1.0" encoding="utf-8"?>
<p:tagLst xmlns:a="http://schemas.openxmlformats.org/drawingml/2006/main" xmlns:r="http://schemas.openxmlformats.org/officeDocument/2006/relationships" xmlns:p="http://schemas.openxmlformats.org/presentationml/2006/main">
  <p:tag name="NUM" val="43"/>
</p:tagLst>
</file>

<file path=ppt/tags/tag201.xml><?xml version="1.0" encoding="utf-8"?>
<p:tagLst xmlns:a="http://schemas.openxmlformats.org/drawingml/2006/main" xmlns:r="http://schemas.openxmlformats.org/officeDocument/2006/relationships" xmlns:p="http://schemas.openxmlformats.org/presentationml/2006/main">
  <p:tag name="NUM" val="44"/>
</p:tagLst>
</file>

<file path=ppt/tags/tag202.xml><?xml version="1.0" encoding="utf-8"?>
<p:tagLst xmlns:a="http://schemas.openxmlformats.org/drawingml/2006/main" xmlns:r="http://schemas.openxmlformats.org/officeDocument/2006/relationships" xmlns:p="http://schemas.openxmlformats.org/presentationml/2006/main">
  <p:tag name="NUM" val="45"/>
</p:tagLst>
</file>

<file path=ppt/tags/tag203.xml><?xml version="1.0" encoding="utf-8"?>
<p:tagLst xmlns:a="http://schemas.openxmlformats.org/drawingml/2006/main" xmlns:r="http://schemas.openxmlformats.org/officeDocument/2006/relationships" xmlns:p="http://schemas.openxmlformats.org/presentationml/2006/main">
  <p:tag name="NUM" val="46"/>
</p:tagLst>
</file>

<file path=ppt/tags/tag204.xml><?xml version="1.0" encoding="utf-8"?>
<p:tagLst xmlns:a="http://schemas.openxmlformats.org/drawingml/2006/main" xmlns:r="http://schemas.openxmlformats.org/officeDocument/2006/relationships" xmlns:p="http://schemas.openxmlformats.org/presentationml/2006/main">
  <p:tag name="NUM" val="47"/>
</p:tagLst>
</file>

<file path=ppt/tags/tag205.xml><?xml version="1.0" encoding="utf-8"?>
<p:tagLst xmlns:a="http://schemas.openxmlformats.org/drawingml/2006/main" xmlns:r="http://schemas.openxmlformats.org/officeDocument/2006/relationships" xmlns:p="http://schemas.openxmlformats.org/presentationml/2006/main">
  <p:tag name="NUM" val="49"/>
</p:tagLst>
</file>

<file path=ppt/tags/tag206.xml><?xml version="1.0" encoding="utf-8"?>
<p:tagLst xmlns:a="http://schemas.openxmlformats.org/drawingml/2006/main" xmlns:r="http://schemas.openxmlformats.org/officeDocument/2006/relationships" xmlns:p="http://schemas.openxmlformats.org/presentationml/2006/main">
  <p:tag name="NUM" val="33"/>
</p:tagLst>
</file>

<file path=ppt/tags/tag207.xml><?xml version="1.0" encoding="utf-8"?>
<p:tagLst xmlns:a="http://schemas.openxmlformats.org/drawingml/2006/main" xmlns:r="http://schemas.openxmlformats.org/officeDocument/2006/relationships" xmlns:p="http://schemas.openxmlformats.org/presentationml/2006/main">
  <p:tag name="NUM" val="11"/>
</p:tagLst>
</file>

<file path=ppt/tags/tag208.xml><?xml version="1.0" encoding="utf-8"?>
<p:tagLst xmlns:a="http://schemas.openxmlformats.org/drawingml/2006/main" xmlns:r="http://schemas.openxmlformats.org/officeDocument/2006/relationships" xmlns:p="http://schemas.openxmlformats.org/presentationml/2006/main">
  <p:tag name="NUM" val="1"/>
</p:tagLst>
</file>

<file path=ppt/tags/tag209.xml><?xml version="1.0" encoding="utf-8"?>
<p:tagLst xmlns:a="http://schemas.openxmlformats.org/drawingml/2006/main" xmlns:r="http://schemas.openxmlformats.org/officeDocument/2006/relationships" xmlns:p="http://schemas.openxmlformats.org/presentationml/2006/main">
  <p:tag name="NUM" val="5"/>
</p:tagLst>
</file>

<file path=ppt/tags/tag21.xml><?xml version="1.0" encoding="utf-8"?>
<p:tagLst xmlns:a="http://schemas.openxmlformats.org/drawingml/2006/main" xmlns:r="http://schemas.openxmlformats.org/officeDocument/2006/relationships" xmlns:p="http://schemas.openxmlformats.org/presentationml/2006/main">
  <p:tag name="NUM" val="10"/>
</p:tagLst>
</file>

<file path=ppt/tags/tag210.xml><?xml version="1.0" encoding="utf-8"?>
<p:tagLst xmlns:a="http://schemas.openxmlformats.org/drawingml/2006/main" xmlns:r="http://schemas.openxmlformats.org/officeDocument/2006/relationships" xmlns:p="http://schemas.openxmlformats.org/presentationml/2006/main">
  <p:tag name="NUM" val="2"/>
</p:tagLst>
</file>

<file path=ppt/tags/tag211.xml><?xml version="1.0" encoding="utf-8"?>
<p:tagLst xmlns:a="http://schemas.openxmlformats.org/drawingml/2006/main" xmlns:r="http://schemas.openxmlformats.org/officeDocument/2006/relationships" xmlns:p="http://schemas.openxmlformats.org/presentationml/2006/main">
  <p:tag name="NUM" val="3"/>
</p:tagLst>
</file>

<file path=ppt/tags/tag212.xml><?xml version="1.0" encoding="utf-8"?>
<p:tagLst xmlns:a="http://schemas.openxmlformats.org/drawingml/2006/main" xmlns:r="http://schemas.openxmlformats.org/officeDocument/2006/relationships" xmlns:p="http://schemas.openxmlformats.org/presentationml/2006/main">
  <p:tag name="NUM" val="4"/>
</p:tagLst>
</file>

<file path=ppt/tags/tag213.xml><?xml version="1.0" encoding="utf-8"?>
<p:tagLst xmlns:a="http://schemas.openxmlformats.org/drawingml/2006/main" xmlns:r="http://schemas.openxmlformats.org/officeDocument/2006/relationships" xmlns:p="http://schemas.openxmlformats.org/presentationml/2006/main">
  <p:tag name="NUM" val="6"/>
</p:tagLst>
</file>

<file path=ppt/tags/tag214.xml><?xml version="1.0" encoding="utf-8"?>
<p:tagLst xmlns:a="http://schemas.openxmlformats.org/drawingml/2006/main" xmlns:r="http://schemas.openxmlformats.org/officeDocument/2006/relationships" xmlns:p="http://schemas.openxmlformats.org/presentationml/2006/main">
  <p:tag name="NUM" val="7"/>
</p:tagLst>
</file>

<file path=ppt/tags/tag215.xml><?xml version="1.0" encoding="utf-8"?>
<p:tagLst xmlns:a="http://schemas.openxmlformats.org/drawingml/2006/main" xmlns:r="http://schemas.openxmlformats.org/officeDocument/2006/relationships" xmlns:p="http://schemas.openxmlformats.org/presentationml/2006/main">
  <p:tag name="NUM" val="8"/>
</p:tagLst>
</file>

<file path=ppt/tags/tag216.xml><?xml version="1.0" encoding="utf-8"?>
<p:tagLst xmlns:a="http://schemas.openxmlformats.org/drawingml/2006/main" xmlns:r="http://schemas.openxmlformats.org/officeDocument/2006/relationships" xmlns:p="http://schemas.openxmlformats.org/presentationml/2006/main">
  <p:tag name="NUM" val="9"/>
</p:tagLst>
</file>

<file path=ppt/tags/tag217.xml><?xml version="1.0" encoding="utf-8"?>
<p:tagLst xmlns:a="http://schemas.openxmlformats.org/drawingml/2006/main" xmlns:r="http://schemas.openxmlformats.org/officeDocument/2006/relationships" xmlns:p="http://schemas.openxmlformats.org/presentationml/2006/main">
  <p:tag name="NUM" val="10"/>
</p:tagLst>
</file>

<file path=ppt/tags/tag218.xml><?xml version="1.0" encoding="utf-8"?>
<p:tagLst xmlns:a="http://schemas.openxmlformats.org/drawingml/2006/main" xmlns:r="http://schemas.openxmlformats.org/officeDocument/2006/relationships" xmlns:p="http://schemas.openxmlformats.org/presentationml/2006/main">
  <p:tag name="NUM" val="11"/>
</p:tagLst>
</file>

<file path=ppt/tags/tag219.xml><?xml version="1.0" encoding="utf-8"?>
<p:tagLst xmlns:a="http://schemas.openxmlformats.org/drawingml/2006/main" xmlns:r="http://schemas.openxmlformats.org/officeDocument/2006/relationships" xmlns:p="http://schemas.openxmlformats.org/presentationml/2006/main">
  <p:tag name="NUM" val="12"/>
</p:tagLst>
</file>

<file path=ppt/tags/tag22.xml><?xml version="1.0" encoding="utf-8"?>
<p:tagLst xmlns:a="http://schemas.openxmlformats.org/drawingml/2006/main" xmlns:r="http://schemas.openxmlformats.org/officeDocument/2006/relationships" xmlns:p="http://schemas.openxmlformats.org/presentationml/2006/main">
  <p:tag name="NUM" val="12"/>
</p:tagLst>
</file>

<file path=ppt/tags/tag220.xml><?xml version="1.0" encoding="utf-8"?>
<p:tagLst xmlns:a="http://schemas.openxmlformats.org/drawingml/2006/main" xmlns:r="http://schemas.openxmlformats.org/officeDocument/2006/relationships" xmlns:p="http://schemas.openxmlformats.org/presentationml/2006/main">
  <p:tag name="NUM" val="13"/>
</p:tagLst>
</file>

<file path=ppt/tags/tag221.xml><?xml version="1.0" encoding="utf-8"?>
<p:tagLst xmlns:a="http://schemas.openxmlformats.org/drawingml/2006/main" xmlns:r="http://schemas.openxmlformats.org/officeDocument/2006/relationships" xmlns:p="http://schemas.openxmlformats.org/presentationml/2006/main">
  <p:tag name="NUM" val="14"/>
</p:tagLst>
</file>

<file path=ppt/tags/tag222.xml><?xml version="1.0" encoding="utf-8"?>
<p:tagLst xmlns:a="http://schemas.openxmlformats.org/drawingml/2006/main" xmlns:r="http://schemas.openxmlformats.org/officeDocument/2006/relationships" xmlns:p="http://schemas.openxmlformats.org/presentationml/2006/main">
  <p:tag name="NUM" val="15"/>
</p:tagLst>
</file>

<file path=ppt/tags/tag223.xml><?xml version="1.0" encoding="utf-8"?>
<p:tagLst xmlns:a="http://schemas.openxmlformats.org/drawingml/2006/main" xmlns:r="http://schemas.openxmlformats.org/officeDocument/2006/relationships" xmlns:p="http://schemas.openxmlformats.org/presentationml/2006/main">
  <p:tag name="NUM" val="16"/>
</p:tagLst>
</file>

<file path=ppt/tags/tag224.xml><?xml version="1.0" encoding="utf-8"?>
<p:tagLst xmlns:a="http://schemas.openxmlformats.org/drawingml/2006/main" xmlns:r="http://schemas.openxmlformats.org/officeDocument/2006/relationships" xmlns:p="http://schemas.openxmlformats.org/presentationml/2006/main">
  <p:tag name="NUM" val="17"/>
</p:tagLst>
</file>

<file path=ppt/tags/tag225.xml><?xml version="1.0" encoding="utf-8"?>
<p:tagLst xmlns:a="http://schemas.openxmlformats.org/drawingml/2006/main" xmlns:r="http://schemas.openxmlformats.org/officeDocument/2006/relationships" xmlns:p="http://schemas.openxmlformats.org/presentationml/2006/main">
  <p:tag name="NUM" val="18"/>
</p:tagLst>
</file>

<file path=ppt/tags/tag226.xml><?xml version="1.0" encoding="utf-8"?>
<p:tagLst xmlns:a="http://schemas.openxmlformats.org/drawingml/2006/main" xmlns:r="http://schemas.openxmlformats.org/officeDocument/2006/relationships" xmlns:p="http://schemas.openxmlformats.org/presentationml/2006/main">
  <p:tag name="NUM" val="19"/>
</p:tagLst>
</file>

<file path=ppt/tags/tag227.xml><?xml version="1.0" encoding="utf-8"?>
<p:tagLst xmlns:a="http://schemas.openxmlformats.org/drawingml/2006/main" xmlns:r="http://schemas.openxmlformats.org/officeDocument/2006/relationships" xmlns:p="http://schemas.openxmlformats.org/presentationml/2006/main">
  <p:tag name="NUM" val="20"/>
</p:tagLst>
</file>

<file path=ppt/tags/tag228.xml><?xml version="1.0" encoding="utf-8"?>
<p:tagLst xmlns:a="http://schemas.openxmlformats.org/drawingml/2006/main" xmlns:r="http://schemas.openxmlformats.org/officeDocument/2006/relationships" xmlns:p="http://schemas.openxmlformats.org/presentationml/2006/main">
  <p:tag name="NUM" val="21"/>
</p:tagLst>
</file>

<file path=ppt/tags/tag229.xml><?xml version="1.0" encoding="utf-8"?>
<p:tagLst xmlns:a="http://schemas.openxmlformats.org/drawingml/2006/main" xmlns:r="http://schemas.openxmlformats.org/officeDocument/2006/relationships" xmlns:p="http://schemas.openxmlformats.org/presentationml/2006/main">
  <p:tag name="NUM" val="22"/>
</p:tagLst>
</file>

<file path=ppt/tags/tag23.xml><?xml version="1.0" encoding="utf-8"?>
<p:tagLst xmlns:a="http://schemas.openxmlformats.org/drawingml/2006/main" xmlns:r="http://schemas.openxmlformats.org/officeDocument/2006/relationships" xmlns:p="http://schemas.openxmlformats.org/presentationml/2006/main">
  <p:tag name="NUM" val="13"/>
</p:tagLst>
</file>

<file path=ppt/tags/tag230.xml><?xml version="1.0" encoding="utf-8"?>
<p:tagLst xmlns:a="http://schemas.openxmlformats.org/drawingml/2006/main" xmlns:r="http://schemas.openxmlformats.org/officeDocument/2006/relationships" xmlns:p="http://schemas.openxmlformats.org/presentationml/2006/main">
  <p:tag name="NUM" val="23"/>
</p:tagLst>
</file>

<file path=ppt/tags/tag231.xml><?xml version="1.0" encoding="utf-8"?>
<p:tagLst xmlns:a="http://schemas.openxmlformats.org/drawingml/2006/main" xmlns:r="http://schemas.openxmlformats.org/officeDocument/2006/relationships" xmlns:p="http://schemas.openxmlformats.org/presentationml/2006/main">
  <p:tag name="NUM" val="24"/>
</p:tagLst>
</file>

<file path=ppt/tags/tag232.xml><?xml version="1.0" encoding="utf-8"?>
<p:tagLst xmlns:a="http://schemas.openxmlformats.org/drawingml/2006/main" xmlns:r="http://schemas.openxmlformats.org/officeDocument/2006/relationships" xmlns:p="http://schemas.openxmlformats.org/presentationml/2006/main">
  <p:tag name="NUM" val="2"/>
</p:tagLst>
</file>

<file path=ppt/tags/tag233.xml><?xml version="1.0" encoding="utf-8"?>
<p:tagLst xmlns:a="http://schemas.openxmlformats.org/drawingml/2006/main" xmlns:r="http://schemas.openxmlformats.org/officeDocument/2006/relationships" xmlns:p="http://schemas.openxmlformats.org/presentationml/2006/main">
  <p:tag name="NUM" val="3"/>
</p:tagLst>
</file>

<file path=ppt/tags/tag234.xml><?xml version="1.0" encoding="utf-8"?>
<p:tagLst xmlns:a="http://schemas.openxmlformats.org/drawingml/2006/main" xmlns:r="http://schemas.openxmlformats.org/officeDocument/2006/relationships" xmlns:p="http://schemas.openxmlformats.org/presentationml/2006/main">
  <p:tag name="NUM" val="5"/>
</p:tagLst>
</file>

<file path=ppt/tags/tag235.xml><?xml version="1.0" encoding="utf-8"?>
<p:tagLst xmlns:a="http://schemas.openxmlformats.org/drawingml/2006/main" xmlns:r="http://schemas.openxmlformats.org/officeDocument/2006/relationships" xmlns:p="http://schemas.openxmlformats.org/presentationml/2006/main">
  <p:tag name="NUM" val="6"/>
</p:tagLst>
</file>

<file path=ppt/tags/tag236.xml><?xml version="1.0" encoding="utf-8"?>
<p:tagLst xmlns:a="http://schemas.openxmlformats.org/drawingml/2006/main" xmlns:r="http://schemas.openxmlformats.org/officeDocument/2006/relationships" xmlns:p="http://schemas.openxmlformats.org/presentationml/2006/main">
  <p:tag name="NUM" val="7"/>
</p:tagLst>
</file>

<file path=ppt/tags/tag237.xml><?xml version="1.0" encoding="utf-8"?>
<p:tagLst xmlns:a="http://schemas.openxmlformats.org/drawingml/2006/main" xmlns:r="http://schemas.openxmlformats.org/officeDocument/2006/relationships" xmlns:p="http://schemas.openxmlformats.org/presentationml/2006/main">
  <p:tag name="NUM" val="8"/>
</p:tagLst>
</file>

<file path=ppt/tags/tag238.xml><?xml version="1.0" encoding="utf-8"?>
<p:tagLst xmlns:a="http://schemas.openxmlformats.org/drawingml/2006/main" xmlns:r="http://schemas.openxmlformats.org/officeDocument/2006/relationships" xmlns:p="http://schemas.openxmlformats.org/presentationml/2006/main">
  <p:tag name="NUM" val="7"/>
</p:tagLst>
</file>

<file path=ppt/tags/tag239.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14"/>
</p:tagLst>
</file>

<file path=ppt/tags/tag240.xml><?xml version="1.0" encoding="utf-8"?>
<p:tagLst xmlns:a="http://schemas.openxmlformats.org/drawingml/2006/main" xmlns:r="http://schemas.openxmlformats.org/officeDocument/2006/relationships" xmlns:p="http://schemas.openxmlformats.org/presentationml/2006/main">
  <p:tag name="NUM" val="5"/>
</p:tagLst>
</file>

<file path=ppt/tags/tag241.xml><?xml version="1.0" encoding="utf-8"?>
<p:tagLst xmlns:a="http://schemas.openxmlformats.org/drawingml/2006/main" xmlns:r="http://schemas.openxmlformats.org/officeDocument/2006/relationships" xmlns:p="http://schemas.openxmlformats.org/presentationml/2006/main">
  <p:tag name="NUM" val="1"/>
</p:tagLst>
</file>

<file path=ppt/tags/tag242.xml><?xml version="1.0" encoding="utf-8"?>
<p:tagLst xmlns:a="http://schemas.openxmlformats.org/drawingml/2006/main" xmlns:r="http://schemas.openxmlformats.org/officeDocument/2006/relationships" xmlns:p="http://schemas.openxmlformats.org/presentationml/2006/main">
  <p:tag name="NUM" val="2"/>
</p:tagLst>
</file>

<file path=ppt/tags/tag243.xml><?xml version="1.0" encoding="utf-8"?>
<p:tagLst xmlns:a="http://schemas.openxmlformats.org/drawingml/2006/main" xmlns:r="http://schemas.openxmlformats.org/officeDocument/2006/relationships" xmlns:p="http://schemas.openxmlformats.org/presentationml/2006/main">
  <p:tag name="NUM" val="3"/>
</p:tagLst>
</file>

<file path=ppt/tags/tag244.xml><?xml version="1.0" encoding="utf-8"?>
<p:tagLst xmlns:a="http://schemas.openxmlformats.org/drawingml/2006/main" xmlns:r="http://schemas.openxmlformats.org/officeDocument/2006/relationships" xmlns:p="http://schemas.openxmlformats.org/presentationml/2006/main">
  <p:tag name="NUM" val="18"/>
</p:tagLst>
</file>

<file path=ppt/tags/tag245.xml><?xml version="1.0" encoding="utf-8"?>
<p:tagLst xmlns:a="http://schemas.openxmlformats.org/drawingml/2006/main" xmlns:r="http://schemas.openxmlformats.org/officeDocument/2006/relationships" xmlns:p="http://schemas.openxmlformats.org/presentationml/2006/main">
  <p:tag name="NUM" val="20"/>
</p:tagLst>
</file>

<file path=ppt/tags/tag246.xml><?xml version="1.0" encoding="utf-8"?>
<p:tagLst xmlns:a="http://schemas.openxmlformats.org/drawingml/2006/main" xmlns:r="http://schemas.openxmlformats.org/officeDocument/2006/relationships" xmlns:p="http://schemas.openxmlformats.org/presentationml/2006/main">
  <p:tag name="NUM" val="1"/>
</p:tagLst>
</file>

<file path=ppt/tags/tag247.xml><?xml version="1.0" encoding="utf-8"?>
<p:tagLst xmlns:a="http://schemas.openxmlformats.org/drawingml/2006/main" xmlns:r="http://schemas.openxmlformats.org/officeDocument/2006/relationships" xmlns:p="http://schemas.openxmlformats.org/presentationml/2006/main">
  <p:tag name="NUM" val="5"/>
</p:tagLst>
</file>

<file path=ppt/tags/tag248.xml><?xml version="1.0" encoding="utf-8"?>
<p:tagLst xmlns:a="http://schemas.openxmlformats.org/drawingml/2006/main" xmlns:r="http://schemas.openxmlformats.org/officeDocument/2006/relationships" xmlns:p="http://schemas.openxmlformats.org/presentationml/2006/main">
  <p:tag name="NUM" val="10"/>
</p:tagLst>
</file>

<file path=ppt/tags/tag249.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15"/>
</p:tagLst>
</file>

<file path=ppt/tags/tag250.xml><?xml version="1.0" encoding="utf-8"?>
<p:tagLst xmlns:a="http://schemas.openxmlformats.org/drawingml/2006/main" xmlns:r="http://schemas.openxmlformats.org/officeDocument/2006/relationships" xmlns:p="http://schemas.openxmlformats.org/presentationml/2006/main">
  <p:tag name="NUM" val="10"/>
</p:tagLst>
</file>

<file path=ppt/tags/tag251.xml><?xml version="1.0" encoding="utf-8"?>
<p:tagLst xmlns:a="http://schemas.openxmlformats.org/drawingml/2006/main" xmlns:r="http://schemas.openxmlformats.org/officeDocument/2006/relationships" xmlns:p="http://schemas.openxmlformats.org/presentationml/2006/main">
  <p:tag name="NUM" val="3"/>
</p:tagLst>
</file>

<file path=ppt/tags/tag252.xml><?xml version="1.0" encoding="utf-8"?>
<p:tagLst xmlns:a="http://schemas.openxmlformats.org/drawingml/2006/main" xmlns:r="http://schemas.openxmlformats.org/officeDocument/2006/relationships" xmlns:p="http://schemas.openxmlformats.org/presentationml/2006/main">
  <p:tag name="NUM" val="4"/>
</p:tagLst>
</file>

<file path=ppt/tags/tag253.xml><?xml version="1.0" encoding="utf-8"?>
<p:tagLst xmlns:a="http://schemas.openxmlformats.org/drawingml/2006/main" xmlns:r="http://schemas.openxmlformats.org/officeDocument/2006/relationships" xmlns:p="http://schemas.openxmlformats.org/presentationml/2006/main">
  <p:tag name="NUM" val="5"/>
</p:tagLst>
</file>

<file path=ppt/tags/tag254.xml><?xml version="1.0" encoding="utf-8"?>
<p:tagLst xmlns:a="http://schemas.openxmlformats.org/drawingml/2006/main" xmlns:r="http://schemas.openxmlformats.org/officeDocument/2006/relationships" xmlns:p="http://schemas.openxmlformats.org/presentationml/2006/main">
  <p:tag name="NUM" val="6"/>
</p:tagLst>
</file>

<file path=ppt/tags/tag255.xml><?xml version="1.0" encoding="utf-8"?>
<p:tagLst xmlns:a="http://schemas.openxmlformats.org/drawingml/2006/main" xmlns:r="http://schemas.openxmlformats.org/officeDocument/2006/relationships" xmlns:p="http://schemas.openxmlformats.org/presentationml/2006/main">
  <p:tag name="NUM" val="7"/>
</p:tagLst>
</file>

<file path=ppt/tags/tag256.xml><?xml version="1.0" encoding="utf-8"?>
<p:tagLst xmlns:a="http://schemas.openxmlformats.org/drawingml/2006/main" xmlns:r="http://schemas.openxmlformats.org/officeDocument/2006/relationships" xmlns:p="http://schemas.openxmlformats.org/presentationml/2006/main">
  <p:tag name="NUM" val="8"/>
</p:tagLst>
</file>

<file path=ppt/tags/tag257.xml><?xml version="1.0" encoding="utf-8"?>
<p:tagLst xmlns:a="http://schemas.openxmlformats.org/drawingml/2006/main" xmlns:r="http://schemas.openxmlformats.org/officeDocument/2006/relationships" xmlns:p="http://schemas.openxmlformats.org/presentationml/2006/main">
  <p:tag name="NUM" val="9"/>
</p:tagLst>
</file>

<file path=ppt/tags/tag258.xml><?xml version="1.0" encoding="utf-8"?>
<p:tagLst xmlns:a="http://schemas.openxmlformats.org/drawingml/2006/main" xmlns:r="http://schemas.openxmlformats.org/officeDocument/2006/relationships" xmlns:p="http://schemas.openxmlformats.org/presentationml/2006/main">
  <p:tag name="NUM" val="1"/>
</p:tagLst>
</file>

<file path=ppt/tags/tag259.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6"/>
</p:tagLst>
</file>

<file path=ppt/tags/tag260.xml><?xml version="1.0" encoding="utf-8"?>
<p:tagLst xmlns:a="http://schemas.openxmlformats.org/drawingml/2006/main" xmlns:r="http://schemas.openxmlformats.org/officeDocument/2006/relationships" xmlns:p="http://schemas.openxmlformats.org/presentationml/2006/main">
  <p:tag name="NUM" val="3"/>
</p:tagLst>
</file>

<file path=ppt/tags/tag261.xml><?xml version="1.0" encoding="utf-8"?>
<p:tagLst xmlns:a="http://schemas.openxmlformats.org/drawingml/2006/main" xmlns:r="http://schemas.openxmlformats.org/officeDocument/2006/relationships" xmlns:p="http://schemas.openxmlformats.org/presentationml/2006/main">
  <p:tag name="NUM" val="4"/>
</p:tagLst>
</file>

<file path=ppt/tags/tag262.xml><?xml version="1.0" encoding="utf-8"?>
<p:tagLst xmlns:a="http://schemas.openxmlformats.org/drawingml/2006/main" xmlns:r="http://schemas.openxmlformats.org/officeDocument/2006/relationships" xmlns:p="http://schemas.openxmlformats.org/presentationml/2006/main">
  <p:tag name="NUM" val="5"/>
</p:tagLst>
</file>

<file path=ppt/tags/tag263.xml><?xml version="1.0" encoding="utf-8"?>
<p:tagLst xmlns:a="http://schemas.openxmlformats.org/drawingml/2006/main" xmlns:r="http://schemas.openxmlformats.org/officeDocument/2006/relationships" xmlns:p="http://schemas.openxmlformats.org/presentationml/2006/main">
  <p:tag name="NUM" val="5"/>
</p:tagLst>
</file>

<file path=ppt/tags/tag264.xml><?xml version="1.0" encoding="utf-8"?>
<p:tagLst xmlns:a="http://schemas.openxmlformats.org/drawingml/2006/main" xmlns:r="http://schemas.openxmlformats.org/officeDocument/2006/relationships" xmlns:p="http://schemas.openxmlformats.org/presentationml/2006/main">
  <p:tag name="NUM" val="1"/>
</p:tagLst>
</file>

<file path=ppt/tags/tag265.xml><?xml version="1.0" encoding="utf-8"?>
<p:tagLst xmlns:a="http://schemas.openxmlformats.org/drawingml/2006/main" xmlns:r="http://schemas.openxmlformats.org/officeDocument/2006/relationships" xmlns:p="http://schemas.openxmlformats.org/presentationml/2006/main">
  <p:tag name="NUM" val="1"/>
</p:tagLst>
</file>

<file path=ppt/tags/tag266.xml><?xml version="1.0" encoding="utf-8"?>
<p:tagLst xmlns:a="http://schemas.openxmlformats.org/drawingml/2006/main" xmlns:r="http://schemas.openxmlformats.org/officeDocument/2006/relationships" xmlns:p="http://schemas.openxmlformats.org/presentationml/2006/main">
  <p:tag name="NUM" val="2"/>
</p:tagLst>
</file>

<file path=ppt/tags/tag267.xml><?xml version="1.0" encoding="utf-8"?>
<p:tagLst xmlns:a="http://schemas.openxmlformats.org/drawingml/2006/main" xmlns:r="http://schemas.openxmlformats.org/officeDocument/2006/relationships" xmlns:p="http://schemas.openxmlformats.org/presentationml/2006/main">
  <p:tag name="NUM" val="3"/>
</p:tagLst>
</file>

<file path=ppt/tags/tag268.xml><?xml version="1.0" encoding="utf-8"?>
<p:tagLst xmlns:a="http://schemas.openxmlformats.org/drawingml/2006/main" xmlns:r="http://schemas.openxmlformats.org/officeDocument/2006/relationships" xmlns:p="http://schemas.openxmlformats.org/presentationml/2006/main">
  <p:tag name="NUM" val="10"/>
</p:tagLst>
</file>

<file path=ppt/tags/tag269.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17"/>
</p:tagLst>
</file>

<file path=ppt/tags/tag270.xml><?xml version="1.0" encoding="utf-8"?>
<p:tagLst xmlns:a="http://schemas.openxmlformats.org/drawingml/2006/main" xmlns:r="http://schemas.openxmlformats.org/officeDocument/2006/relationships" xmlns:p="http://schemas.openxmlformats.org/presentationml/2006/main">
  <p:tag name="NUM" val="9"/>
</p:tagLst>
</file>

<file path=ppt/tags/tag271.xml><?xml version="1.0" encoding="utf-8"?>
<p:tagLst xmlns:a="http://schemas.openxmlformats.org/drawingml/2006/main" xmlns:r="http://schemas.openxmlformats.org/officeDocument/2006/relationships" xmlns:p="http://schemas.openxmlformats.org/presentationml/2006/main">
  <p:tag name="NUM" val="9"/>
</p:tagLst>
</file>

<file path=ppt/tags/tag28.xml><?xml version="1.0" encoding="utf-8"?>
<p:tagLst xmlns:a="http://schemas.openxmlformats.org/drawingml/2006/main" xmlns:r="http://schemas.openxmlformats.org/officeDocument/2006/relationships" xmlns:p="http://schemas.openxmlformats.org/presentationml/2006/main">
  <p:tag name="NUM" val="18"/>
</p:tagLst>
</file>

<file path=ppt/tags/tag29.xml><?xml version="1.0" encoding="utf-8"?>
<p:tagLst xmlns:a="http://schemas.openxmlformats.org/drawingml/2006/main" xmlns:r="http://schemas.openxmlformats.org/officeDocument/2006/relationships" xmlns:p="http://schemas.openxmlformats.org/presentationml/2006/main">
  <p:tag name="NUM" val="19"/>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0"/>
</p:tagLst>
</file>

<file path=ppt/tags/tag31.xml><?xml version="1.0" encoding="utf-8"?>
<p:tagLst xmlns:a="http://schemas.openxmlformats.org/drawingml/2006/main" xmlns:r="http://schemas.openxmlformats.org/officeDocument/2006/relationships" xmlns:p="http://schemas.openxmlformats.org/presentationml/2006/main">
  <p:tag name="NUM" val="21"/>
</p:tagLst>
</file>

<file path=ppt/tags/tag32.xml><?xml version="1.0" encoding="utf-8"?>
<p:tagLst xmlns:a="http://schemas.openxmlformats.org/drawingml/2006/main" xmlns:r="http://schemas.openxmlformats.org/officeDocument/2006/relationships" xmlns:p="http://schemas.openxmlformats.org/presentationml/2006/main">
  <p:tag name="NUM" val="22"/>
</p:tagLst>
</file>

<file path=ppt/tags/tag33.xml><?xml version="1.0" encoding="utf-8"?>
<p:tagLst xmlns:a="http://schemas.openxmlformats.org/drawingml/2006/main" xmlns:r="http://schemas.openxmlformats.org/officeDocument/2006/relationships" xmlns:p="http://schemas.openxmlformats.org/presentationml/2006/main">
  <p:tag name="NUM" val="23"/>
</p:tagLst>
</file>

<file path=ppt/tags/tag34.xml><?xml version="1.0" encoding="utf-8"?>
<p:tagLst xmlns:a="http://schemas.openxmlformats.org/drawingml/2006/main" xmlns:r="http://schemas.openxmlformats.org/officeDocument/2006/relationships" xmlns:p="http://schemas.openxmlformats.org/presentationml/2006/main">
  <p:tag name="NUM" val="24"/>
</p:tagLst>
</file>

<file path=ppt/tags/tag35.xml><?xml version="1.0" encoding="utf-8"?>
<p:tagLst xmlns:a="http://schemas.openxmlformats.org/drawingml/2006/main" xmlns:r="http://schemas.openxmlformats.org/officeDocument/2006/relationships" xmlns:p="http://schemas.openxmlformats.org/presentationml/2006/main">
  <p:tag name="NUM" val="25"/>
</p:tagLst>
</file>

<file path=ppt/tags/tag36.xml><?xml version="1.0" encoding="utf-8"?>
<p:tagLst xmlns:a="http://schemas.openxmlformats.org/drawingml/2006/main" xmlns:r="http://schemas.openxmlformats.org/officeDocument/2006/relationships" xmlns:p="http://schemas.openxmlformats.org/presentationml/2006/main">
  <p:tag name="NUM" val="26"/>
</p:tagLst>
</file>

<file path=ppt/tags/tag37.xml><?xml version="1.0" encoding="utf-8"?>
<p:tagLst xmlns:a="http://schemas.openxmlformats.org/drawingml/2006/main" xmlns:r="http://schemas.openxmlformats.org/officeDocument/2006/relationships" xmlns:p="http://schemas.openxmlformats.org/presentationml/2006/main">
  <p:tag name="NUM" val="27"/>
</p:tagLst>
</file>

<file path=ppt/tags/tag38.xml><?xml version="1.0" encoding="utf-8"?>
<p:tagLst xmlns:a="http://schemas.openxmlformats.org/drawingml/2006/main" xmlns:r="http://schemas.openxmlformats.org/officeDocument/2006/relationships" xmlns:p="http://schemas.openxmlformats.org/presentationml/2006/main">
  <p:tag name="NUM" val="28"/>
</p:tagLst>
</file>

<file path=ppt/tags/tag39.xml><?xml version="1.0" encoding="utf-8"?>
<p:tagLst xmlns:a="http://schemas.openxmlformats.org/drawingml/2006/main" xmlns:r="http://schemas.openxmlformats.org/officeDocument/2006/relationships" xmlns:p="http://schemas.openxmlformats.org/presentationml/2006/main">
  <p:tag name="NUM" val="29"/>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30"/>
</p:tagLst>
</file>

<file path=ppt/tags/tag41.xml><?xml version="1.0" encoding="utf-8"?>
<p:tagLst xmlns:a="http://schemas.openxmlformats.org/drawingml/2006/main" xmlns:r="http://schemas.openxmlformats.org/officeDocument/2006/relationships" xmlns:p="http://schemas.openxmlformats.org/presentationml/2006/main">
  <p:tag name="NUM" val="31"/>
</p:tagLst>
</file>

<file path=ppt/tags/tag42.xml><?xml version="1.0" encoding="utf-8"?>
<p:tagLst xmlns:a="http://schemas.openxmlformats.org/drawingml/2006/main" xmlns:r="http://schemas.openxmlformats.org/officeDocument/2006/relationships" xmlns:p="http://schemas.openxmlformats.org/presentationml/2006/main">
  <p:tag name="NUM" val="32"/>
</p:tagLst>
</file>

<file path=ppt/tags/tag43.xml><?xml version="1.0" encoding="utf-8"?>
<p:tagLst xmlns:a="http://schemas.openxmlformats.org/drawingml/2006/main" xmlns:r="http://schemas.openxmlformats.org/officeDocument/2006/relationships" xmlns:p="http://schemas.openxmlformats.org/presentationml/2006/main">
  <p:tag name="NUM" val="33"/>
</p:tagLst>
</file>

<file path=ppt/tags/tag44.xml><?xml version="1.0" encoding="utf-8"?>
<p:tagLst xmlns:a="http://schemas.openxmlformats.org/drawingml/2006/main" xmlns:r="http://schemas.openxmlformats.org/officeDocument/2006/relationships" xmlns:p="http://schemas.openxmlformats.org/presentationml/2006/main">
  <p:tag name="NUM" val="34"/>
</p:tagLst>
</file>

<file path=ppt/tags/tag45.xml><?xml version="1.0" encoding="utf-8"?>
<p:tagLst xmlns:a="http://schemas.openxmlformats.org/drawingml/2006/main" xmlns:r="http://schemas.openxmlformats.org/officeDocument/2006/relationships" xmlns:p="http://schemas.openxmlformats.org/presentationml/2006/main">
  <p:tag name="NUM" val="35"/>
</p:tagLst>
</file>

<file path=ppt/tags/tag46.xml><?xml version="1.0" encoding="utf-8"?>
<p:tagLst xmlns:a="http://schemas.openxmlformats.org/drawingml/2006/main" xmlns:r="http://schemas.openxmlformats.org/officeDocument/2006/relationships" xmlns:p="http://schemas.openxmlformats.org/presentationml/2006/main">
  <p:tag name="NUM" val="36"/>
</p:tagLst>
</file>

<file path=ppt/tags/tag47.xml><?xml version="1.0" encoding="utf-8"?>
<p:tagLst xmlns:a="http://schemas.openxmlformats.org/drawingml/2006/main" xmlns:r="http://schemas.openxmlformats.org/officeDocument/2006/relationships" xmlns:p="http://schemas.openxmlformats.org/presentationml/2006/main">
  <p:tag name="NUM" val="37"/>
</p:tagLst>
</file>

<file path=ppt/tags/tag48.xml><?xml version="1.0" encoding="utf-8"?>
<p:tagLst xmlns:a="http://schemas.openxmlformats.org/drawingml/2006/main" xmlns:r="http://schemas.openxmlformats.org/officeDocument/2006/relationships" xmlns:p="http://schemas.openxmlformats.org/presentationml/2006/main">
  <p:tag name="NUM" val="38"/>
</p:tagLst>
</file>

<file path=ppt/tags/tag49.xml><?xml version="1.0" encoding="utf-8"?>
<p:tagLst xmlns:a="http://schemas.openxmlformats.org/drawingml/2006/main" xmlns:r="http://schemas.openxmlformats.org/officeDocument/2006/relationships" xmlns:p="http://schemas.openxmlformats.org/presentationml/2006/main">
  <p:tag name="NUM" val="39"/>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40"/>
</p:tagLst>
</file>

<file path=ppt/tags/tag51.xml><?xml version="1.0" encoding="utf-8"?>
<p:tagLst xmlns:a="http://schemas.openxmlformats.org/drawingml/2006/main" xmlns:r="http://schemas.openxmlformats.org/officeDocument/2006/relationships" xmlns:p="http://schemas.openxmlformats.org/presentationml/2006/main">
  <p:tag name="NUM" val="41"/>
</p:tagLst>
</file>

<file path=ppt/tags/tag52.xml><?xml version="1.0" encoding="utf-8"?>
<p:tagLst xmlns:a="http://schemas.openxmlformats.org/drawingml/2006/main" xmlns:r="http://schemas.openxmlformats.org/officeDocument/2006/relationships" xmlns:p="http://schemas.openxmlformats.org/presentationml/2006/main">
  <p:tag name="NUM" val="42"/>
</p:tagLst>
</file>

<file path=ppt/tags/tag53.xml><?xml version="1.0" encoding="utf-8"?>
<p:tagLst xmlns:a="http://schemas.openxmlformats.org/drawingml/2006/main" xmlns:r="http://schemas.openxmlformats.org/officeDocument/2006/relationships" xmlns:p="http://schemas.openxmlformats.org/presentationml/2006/main">
  <p:tag name="NUM" val="43"/>
</p:tagLst>
</file>

<file path=ppt/tags/tag54.xml><?xml version="1.0" encoding="utf-8"?>
<p:tagLst xmlns:a="http://schemas.openxmlformats.org/drawingml/2006/main" xmlns:r="http://schemas.openxmlformats.org/officeDocument/2006/relationships" xmlns:p="http://schemas.openxmlformats.org/presentationml/2006/main">
  <p:tag name="NUM" val="44"/>
</p:tagLst>
</file>

<file path=ppt/tags/tag55.xml><?xml version="1.0" encoding="utf-8"?>
<p:tagLst xmlns:a="http://schemas.openxmlformats.org/drawingml/2006/main" xmlns:r="http://schemas.openxmlformats.org/officeDocument/2006/relationships" xmlns:p="http://schemas.openxmlformats.org/presentationml/2006/main">
  <p:tag name="NUM" val="45"/>
</p:tagLst>
</file>

<file path=ppt/tags/tag56.xml><?xml version="1.0" encoding="utf-8"?>
<p:tagLst xmlns:a="http://schemas.openxmlformats.org/drawingml/2006/main" xmlns:r="http://schemas.openxmlformats.org/officeDocument/2006/relationships" xmlns:p="http://schemas.openxmlformats.org/presentationml/2006/main">
  <p:tag name="NUM" val="46"/>
</p:tagLst>
</file>

<file path=ppt/tags/tag57.xml><?xml version="1.0" encoding="utf-8"?>
<p:tagLst xmlns:a="http://schemas.openxmlformats.org/drawingml/2006/main" xmlns:r="http://schemas.openxmlformats.org/officeDocument/2006/relationships" xmlns:p="http://schemas.openxmlformats.org/presentationml/2006/main">
  <p:tag name="NUM" val="47"/>
</p:tagLst>
</file>

<file path=ppt/tags/tag58.xml><?xml version="1.0" encoding="utf-8"?>
<p:tagLst xmlns:a="http://schemas.openxmlformats.org/drawingml/2006/main" xmlns:r="http://schemas.openxmlformats.org/officeDocument/2006/relationships" xmlns:p="http://schemas.openxmlformats.org/presentationml/2006/main">
  <p:tag name="NUM" val="49"/>
</p:tagLst>
</file>

<file path=ppt/tags/tag59.xml><?xml version="1.0" encoding="utf-8"?>
<p:tagLst xmlns:a="http://schemas.openxmlformats.org/drawingml/2006/main" xmlns:r="http://schemas.openxmlformats.org/officeDocument/2006/relationships" xmlns:p="http://schemas.openxmlformats.org/presentationml/2006/main">
  <p:tag name="NUM" val="33"/>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11"/>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5"/>
</p:tagLst>
</file>

<file path=ppt/tags/tag66.xml><?xml version="1.0" encoding="utf-8"?>
<p:tagLst xmlns:a="http://schemas.openxmlformats.org/drawingml/2006/main" xmlns:r="http://schemas.openxmlformats.org/officeDocument/2006/relationships" xmlns:p="http://schemas.openxmlformats.org/presentationml/2006/main">
  <p:tag name="NUM" val="6"/>
</p:tagLst>
</file>

<file path=ppt/tags/tag67.xml><?xml version="1.0" encoding="utf-8"?>
<p:tagLst xmlns:a="http://schemas.openxmlformats.org/drawingml/2006/main" xmlns:r="http://schemas.openxmlformats.org/officeDocument/2006/relationships" xmlns:p="http://schemas.openxmlformats.org/presentationml/2006/main">
  <p:tag name="NUM" val="7"/>
</p:tagLst>
</file>

<file path=ppt/tags/tag68.xml><?xml version="1.0" encoding="utf-8"?>
<p:tagLst xmlns:a="http://schemas.openxmlformats.org/drawingml/2006/main" xmlns:r="http://schemas.openxmlformats.org/officeDocument/2006/relationships" xmlns:p="http://schemas.openxmlformats.org/presentationml/2006/main">
  <p:tag name="NUM" val="8"/>
</p:tagLst>
</file>

<file path=ppt/tags/tag69.xml><?xml version="1.0" encoding="utf-8"?>
<p:tagLst xmlns:a="http://schemas.openxmlformats.org/drawingml/2006/main" xmlns:r="http://schemas.openxmlformats.org/officeDocument/2006/relationships" xmlns:p="http://schemas.openxmlformats.org/presentationml/2006/main">
  <p:tag name="NUM" val="9"/>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70.xml><?xml version="1.0" encoding="utf-8"?>
<p:tagLst xmlns:a="http://schemas.openxmlformats.org/drawingml/2006/main" xmlns:r="http://schemas.openxmlformats.org/officeDocument/2006/relationships" xmlns:p="http://schemas.openxmlformats.org/presentationml/2006/main">
  <p:tag name="NUM" val="10"/>
</p:tagLst>
</file>

<file path=ppt/tags/tag71.xml><?xml version="1.0" encoding="utf-8"?>
<p:tagLst xmlns:a="http://schemas.openxmlformats.org/drawingml/2006/main" xmlns:r="http://schemas.openxmlformats.org/officeDocument/2006/relationships" xmlns:p="http://schemas.openxmlformats.org/presentationml/2006/main">
  <p:tag name="NUM" val="12"/>
</p:tagLst>
</file>

<file path=ppt/tags/tag72.xml><?xml version="1.0" encoding="utf-8"?>
<p:tagLst xmlns:a="http://schemas.openxmlformats.org/drawingml/2006/main" xmlns:r="http://schemas.openxmlformats.org/officeDocument/2006/relationships" xmlns:p="http://schemas.openxmlformats.org/presentationml/2006/main">
  <p:tag name="NUM" val="13"/>
</p:tagLst>
</file>

<file path=ppt/tags/tag73.xml><?xml version="1.0" encoding="utf-8"?>
<p:tagLst xmlns:a="http://schemas.openxmlformats.org/drawingml/2006/main" xmlns:r="http://schemas.openxmlformats.org/officeDocument/2006/relationships" xmlns:p="http://schemas.openxmlformats.org/presentationml/2006/main">
  <p:tag name="NUM" val="14"/>
</p:tagLst>
</file>

<file path=ppt/tags/tag74.xml><?xml version="1.0" encoding="utf-8"?>
<p:tagLst xmlns:a="http://schemas.openxmlformats.org/drawingml/2006/main" xmlns:r="http://schemas.openxmlformats.org/officeDocument/2006/relationships" xmlns:p="http://schemas.openxmlformats.org/presentationml/2006/main">
  <p:tag name="NUM" val="15"/>
</p:tagLst>
</file>

<file path=ppt/tags/tag75.xml><?xml version="1.0" encoding="utf-8"?>
<p:tagLst xmlns:a="http://schemas.openxmlformats.org/drawingml/2006/main" xmlns:r="http://schemas.openxmlformats.org/officeDocument/2006/relationships" xmlns:p="http://schemas.openxmlformats.org/presentationml/2006/main">
  <p:tag name="NUM" val="16"/>
</p:tagLst>
</file>

<file path=ppt/tags/tag76.xml><?xml version="1.0" encoding="utf-8"?>
<p:tagLst xmlns:a="http://schemas.openxmlformats.org/drawingml/2006/main" xmlns:r="http://schemas.openxmlformats.org/officeDocument/2006/relationships" xmlns:p="http://schemas.openxmlformats.org/presentationml/2006/main">
  <p:tag name="NUM" val="17"/>
</p:tagLst>
</file>

<file path=ppt/tags/tag77.xml><?xml version="1.0" encoding="utf-8"?>
<p:tagLst xmlns:a="http://schemas.openxmlformats.org/drawingml/2006/main" xmlns:r="http://schemas.openxmlformats.org/officeDocument/2006/relationships" xmlns:p="http://schemas.openxmlformats.org/presentationml/2006/main">
  <p:tag name="NUM" val="18"/>
</p:tagLst>
</file>

<file path=ppt/tags/tag78.xml><?xml version="1.0" encoding="utf-8"?>
<p:tagLst xmlns:a="http://schemas.openxmlformats.org/drawingml/2006/main" xmlns:r="http://schemas.openxmlformats.org/officeDocument/2006/relationships" xmlns:p="http://schemas.openxmlformats.org/presentationml/2006/main">
  <p:tag name="NUM" val="19"/>
</p:tagLst>
</file>

<file path=ppt/tags/tag79.xml><?xml version="1.0" encoding="utf-8"?>
<p:tagLst xmlns:a="http://schemas.openxmlformats.org/drawingml/2006/main" xmlns:r="http://schemas.openxmlformats.org/officeDocument/2006/relationships" xmlns:p="http://schemas.openxmlformats.org/presentationml/2006/main">
  <p:tag name="NUM" val="20"/>
</p:tagLst>
</file>

<file path=ppt/tags/tag8.xml><?xml version="1.0" encoding="utf-8"?>
<p:tagLst xmlns:a="http://schemas.openxmlformats.org/drawingml/2006/main" xmlns:r="http://schemas.openxmlformats.org/officeDocument/2006/relationships" xmlns:p="http://schemas.openxmlformats.org/presentationml/2006/main">
  <p:tag name="NUM" val="18"/>
</p:tagLst>
</file>

<file path=ppt/tags/tag80.xml><?xml version="1.0" encoding="utf-8"?>
<p:tagLst xmlns:a="http://schemas.openxmlformats.org/drawingml/2006/main" xmlns:r="http://schemas.openxmlformats.org/officeDocument/2006/relationships" xmlns:p="http://schemas.openxmlformats.org/presentationml/2006/main">
  <p:tag name="NUM" val="21"/>
</p:tagLst>
</file>

<file path=ppt/tags/tag81.xml><?xml version="1.0" encoding="utf-8"?>
<p:tagLst xmlns:a="http://schemas.openxmlformats.org/drawingml/2006/main" xmlns:r="http://schemas.openxmlformats.org/officeDocument/2006/relationships" xmlns:p="http://schemas.openxmlformats.org/presentationml/2006/main">
  <p:tag name="NUM" val="22"/>
</p:tagLst>
</file>

<file path=ppt/tags/tag82.xml><?xml version="1.0" encoding="utf-8"?>
<p:tagLst xmlns:a="http://schemas.openxmlformats.org/drawingml/2006/main" xmlns:r="http://schemas.openxmlformats.org/officeDocument/2006/relationships" xmlns:p="http://schemas.openxmlformats.org/presentationml/2006/main">
  <p:tag name="NUM" val="23"/>
</p:tagLst>
</file>

<file path=ppt/tags/tag83.xml><?xml version="1.0" encoding="utf-8"?>
<p:tagLst xmlns:a="http://schemas.openxmlformats.org/drawingml/2006/main" xmlns:r="http://schemas.openxmlformats.org/officeDocument/2006/relationships" xmlns:p="http://schemas.openxmlformats.org/presentationml/2006/main">
  <p:tag name="NUM" val="24"/>
</p:tagLst>
</file>

<file path=ppt/tags/tag84.xml><?xml version="1.0" encoding="utf-8"?>
<p:tagLst xmlns:a="http://schemas.openxmlformats.org/drawingml/2006/main" xmlns:r="http://schemas.openxmlformats.org/officeDocument/2006/relationships" xmlns:p="http://schemas.openxmlformats.org/presentationml/2006/main">
  <p:tag name="NUM" val="25"/>
</p:tagLst>
</file>

<file path=ppt/tags/tag85.xml><?xml version="1.0" encoding="utf-8"?>
<p:tagLst xmlns:a="http://schemas.openxmlformats.org/drawingml/2006/main" xmlns:r="http://schemas.openxmlformats.org/officeDocument/2006/relationships" xmlns:p="http://schemas.openxmlformats.org/presentationml/2006/main">
  <p:tag name="NUM" val="26"/>
</p:tagLst>
</file>

<file path=ppt/tags/tag86.xml><?xml version="1.0" encoding="utf-8"?>
<p:tagLst xmlns:a="http://schemas.openxmlformats.org/drawingml/2006/main" xmlns:r="http://schemas.openxmlformats.org/officeDocument/2006/relationships" xmlns:p="http://schemas.openxmlformats.org/presentationml/2006/main">
  <p:tag name="NUM" val="27"/>
</p:tagLst>
</file>

<file path=ppt/tags/tag87.xml><?xml version="1.0" encoding="utf-8"?>
<p:tagLst xmlns:a="http://schemas.openxmlformats.org/drawingml/2006/main" xmlns:r="http://schemas.openxmlformats.org/officeDocument/2006/relationships" xmlns:p="http://schemas.openxmlformats.org/presentationml/2006/main">
  <p:tag name="NUM" val="28"/>
</p:tagLst>
</file>

<file path=ppt/tags/tag88.xml><?xml version="1.0" encoding="utf-8"?>
<p:tagLst xmlns:a="http://schemas.openxmlformats.org/drawingml/2006/main" xmlns:r="http://schemas.openxmlformats.org/officeDocument/2006/relationships" xmlns:p="http://schemas.openxmlformats.org/presentationml/2006/main">
  <p:tag name="NUM" val="29"/>
</p:tagLst>
</file>

<file path=ppt/tags/tag89.xml><?xml version="1.0" encoding="utf-8"?>
<p:tagLst xmlns:a="http://schemas.openxmlformats.org/drawingml/2006/main" xmlns:r="http://schemas.openxmlformats.org/officeDocument/2006/relationships" xmlns:p="http://schemas.openxmlformats.org/presentationml/2006/main">
  <p:tag name="NUM" val="30"/>
</p:tagLst>
</file>

<file path=ppt/tags/tag9.xml><?xml version="1.0" encoding="utf-8"?>
<p:tagLst xmlns:a="http://schemas.openxmlformats.org/drawingml/2006/main" xmlns:r="http://schemas.openxmlformats.org/officeDocument/2006/relationships" xmlns:p="http://schemas.openxmlformats.org/presentationml/2006/main">
  <p:tag name="NUM" val="20"/>
</p:tagLst>
</file>

<file path=ppt/tags/tag90.xml><?xml version="1.0" encoding="utf-8"?>
<p:tagLst xmlns:a="http://schemas.openxmlformats.org/drawingml/2006/main" xmlns:r="http://schemas.openxmlformats.org/officeDocument/2006/relationships" xmlns:p="http://schemas.openxmlformats.org/presentationml/2006/main">
  <p:tag name="NUM" val="31"/>
</p:tagLst>
</file>

<file path=ppt/tags/tag91.xml><?xml version="1.0" encoding="utf-8"?>
<p:tagLst xmlns:a="http://schemas.openxmlformats.org/drawingml/2006/main" xmlns:r="http://schemas.openxmlformats.org/officeDocument/2006/relationships" xmlns:p="http://schemas.openxmlformats.org/presentationml/2006/main">
  <p:tag name="NUM" val="32"/>
</p:tagLst>
</file>

<file path=ppt/tags/tag92.xml><?xml version="1.0" encoding="utf-8"?>
<p:tagLst xmlns:a="http://schemas.openxmlformats.org/drawingml/2006/main" xmlns:r="http://schemas.openxmlformats.org/officeDocument/2006/relationships" xmlns:p="http://schemas.openxmlformats.org/presentationml/2006/main">
  <p:tag name="NUM" val="33"/>
</p:tagLst>
</file>

<file path=ppt/tags/tag93.xml><?xml version="1.0" encoding="utf-8"?>
<p:tagLst xmlns:a="http://schemas.openxmlformats.org/drawingml/2006/main" xmlns:r="http://schemas.openxmlformats.org/officeDocument/2006/relationships" xmlns:p="http://schemas.openxmlformats.org/presentationml/2006/main">
  <p:tag name="NUM" val="34"/>
</p:tagLst>
</file>

<file path=ppt/tags/tag94.xml><?xml version="1.0" encoding="utf-8"?>
<p:tagLst xmlns:a="http://schemas.openxmlformats.org/drawingml/2006/main" xmlns:r="http://schemas.openxmlformats.org/officeDocument/2006/relationships" xmlns:p="http://schemas.openxmlformats.org/presentationml/2006/main">
  <p:tag name="NUM" val="35"/>
</p:tagLst>
</file>

<file path=ppt/tags/tag95.xml><?xml version="1.0" encoding="utf-8"?>
<p:tagLst xmlns:a="http://schemas.openxmlformats.org/drawingml/2006/main" xmlns:r="http://schemas.openxmlformats.org/officeDocument/2006/relationships" xmlns:p="http://schemas.openxmlformats.org/presentationml/2006/main">
  <p:tag name="NUM" val="36"/>
</p:tagLst>
</file>

<file path=ppt/tags/tag96.xml><?xml version="1.0" encoding="utf-8"?>
<p:tagLst xmlns:a="http://schemas.openxmlformats.org/drawingml/2006/main" xmlns:r="http://schemas.openxmlformats.org/officeDocument/2006/relationships" xmlns:p="http://schemas.openxmlformats.org/presentationml/2006/main">
  <p:tag name="NUM" val="37"/>
</p:tagLst>
</file>

<file path=ppt/tags/tag97.xml><?xml version="1.0" encoding="utf-8"?>
<p:tagLst xmlns:a="http://schemas.openxmlformats.org/drawingml/2006/main" xmlns:r="http://schemas.openxmlformats.org/officeDocument/2006/relationships" xmlns:p="http://schemas.openxmlformats.org/presentationml/2006/main">
  <p:tag name="NUM" val="38"/>
</p:tagLst>
</file>

<file path=ppt/tags/tag98.xml><?xml version="1.0" encoding="utf-8"?>
<p:tagLst xmlns:a="http://schemas.openxmlformats.org/drawingml/2006/main" xmlns:r="http://schemas.openxmlformats.org/officeDocument/2006/relationships" xmlns:p="http://schemas.openxmlformats.org/presentationml/2006/main">
  <p:tag name="NUM" val="39"/>
</p:tagLst>
</file>

<file path=ppt/tags/tag99.xml><?xml version="1.0" encoding="utf-8"?>
<p:tagLst xmlns:a="http://schemas.openxmlformats.org/drawingml/2006/main" xmlns:r="http://schemas.openxmlformats.org/officeDocument/2006/relationships" xmlns:p="http://schemas.openxmlformats.org/presentationml/2006/main">
  <p:tag name="NUM" val="40"/>
</p:tagLst>
</file>

<file path=ppt/theme/theme1.xml><?xml version="1.0" encoding="utf-8"?>
<a:theme xmlns:a="http://schemas.openxmlformats.org/drawingml/2006/main" name="Thème Office">
  <a:themeElements>
    <a:clrScheme name="Personnalisée 1">
      <a:dk1>
        <a:srgbClr val="DC142D"/>
      </a:dk1>
      <a:lt1>
        <a:srgbClr val="EF9331"/>
      </a:lt1>
      <a:dk2>
        <a:srgbClr val="2998CE"/>
      </a:dk2>
      <a:lt2>
        <a:srgbClr val="71C7D7"/>
      </a:lt2>
      <a:accent1>
        <a:srgbClr val="000000"/>
      </a:accent1>
      <a:accent2>
        <a:srgbClr val="FFFFFF"/>
      </a:accent2>
      <a:accent3>
        <a:srgbClr val="FFFFFF"/>
      </a:accent3>
      <a:accent4>
        <a:srgbClr val="FFFFFF"/>
      </a:accent4>
      <a:accent5>
        <a:srgbClr val="FFFFFF"/>
      </a:accent5>
      <a:accent6>
        <a:srgbClr val="FFFFFF"/>
      </a:accent6>
      <a:hlink>
        <a:srgbClr val="FFFFFF"/>
      </a:hlink>
      <a:folHlink>
        <a:srgbClr val="FFFFF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ersonnalisée 1">
    <a:dk1>
      <a:srgbClr val="DC142D"/>
    </a:dk1>
    <a:lt1>
      <a:srgbClr val="EF9331"/>
    </a:lt1>
    <a:dk2>
      <a:srgbClr val="2998CE"/>
    </a:dk2>
    <a:lt2>
      <a:srgbClr val="71C7D7"/>
    </a:lt2>
    <a:accent1>
      <a:srgbClr val="000000"/>
    </a:accent1>
    <a:accent2>
      <a:srgbClr val="FFFFFF"/>
    </a:accent2>
    <a:accent3>
      <a:srgbClr val="FFFFFF"/>
    </a:accent3>
    <a:accent4>
      <a:srgbClr val="FFFFFF"/>
    </a:accent4>
    <a:accent5>
      <a:srgbClr val="FFFFFF"/>
    </a:accent5>
    <a:accent6>
      <a:srgbClr val="FFFFFF"/>
    </a:accent6>
    <a:hlink>
      <a:srgbClr val="FFFFFF"/>
    </a:hlink>
    <a:folHlink>
      <a:srgbClr val="FFFFFF"/>
    </a:folHlink>
  </a:clrScheme>
</a:themeOverride>
</file>

<file path=ppt/theme/themeOverride2.xml><?xml version="1.0" encoding="utf-8"?>
<a:themeOverride xmlns:a="http://schemas.openxmlformats.org/drawingml/2006/main">
  <a:clrScheme name="Personnalisée 1">
    <a:dk1>
      <a:srgbClr val="DC142D"/>
    </a:dk1>
    <a:lt1>
      <a:srgbClr val="EF9331"/>
    </a:lt1>
    <a:dk2>
      <a:srgbClr val="2998CE"/>
    </a:dk2>
    <a:lt2>
      <a:srgbClr val="71C7D7"/>
    </a:lt2>
    <a:accent1>
      <a:srgbClr val="000000"/>
    </a:accent1>
    <a:accent2>
      <a:srgbClr val="FFFFFF"/>
    </a:accent2>
    <a:accent3>
      <a:srgbClr val="FFFFFF"/>
    </a:accent3>
    <a:accent4>
      <a:srgbClr val="FFFFFF"/>
    </a:accent4>
    <a:accent5>
      <a:srgbClr val="FFFFFF"/>
    </a:accent5>
    <a:accent6>
      <a:srgbClr val="FFFFFF"/>
    </a:accent6>
    <a:hlink>
      <a:srgbClr val="FFFFFF"/>
    </a:hlink>
    <a:folHlink>
      <a:srgbClr val="FFFFFF"/>
    </a:folHlink>
  </a:clrScheme>
</a:themeOverride>
</file>

<file path=docProps/app.xml><?xml version="1.0" encoding="utf-8"?>
<Properties xmlns="http://schemas.openxmlformats.org/officeDocument/2006/extended-properties" xmlns:vt="http://schemas.openxmlformats.org/officeDocument/2006/docPropsVTypes">
  <Template/>
  <TotalTime>3232</TotalTime>
  <Words>2741</Words>
  <Application>Microsoft Office PowerPoint</Application>
  <PresentationFormat>Grand écran</PresentationFormat>
  <Paragraphs>444</Paragraphs>
  <Slides>22</Slides>
  <Notes>14</Notes>
  <HiddenSlides>8</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22</vt:i4>
      </vt:variant>
    </vt:vector>
  </HeadingPairs>
  <TitlesOfParts>
    <vt:vector size="29" baseType="lpstr">
      <vt:lpstr>Arial</vt:lpstr>
      <vt:lpstr>Arial MT Lt</vt:lpstr>
      <vt:lpstr>Calibri</vt:lpstr>
      <vt:lpstr>Cambria Math</vt:lpstr>
      <vt:lpstr>SFRM1095</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mac</dc:creator>
  <cp:lastModifiedBy>Celia Sondaz</cp:lastModifiedBy>
  <cp:revision>143</cp:revision>
  <dcterms:created xsi:type="dcterms:W3CDTF">2020-11-03T09:10:29Z</dcterms:created>
  <dcterms:modified xsi:type="dcterms:W3CDTF">2022-05-19T22:24:35Z</dcterms:modified>
</cp:coreProperties>
</file>